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docProps/custom.xml" ContentType="application/vnd.openxmlformats-officedocument.custom-properties+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1"/>
  </p:sldMasterIdLst>
  <p:notesMasterIdLst>
    <p:notesMasterId r:id="rId76"/>
  </p:notesMasterIdLst>
  <p:sldIdLst>
    <p:sldId id="414" r:id="rId2"/>
    <p:sldId id="485" r:id="rId3"/>
    <p:sldId id="486" r:id="rId4"/>
    <p:sldId id="487" r:id="rId5"/>
    <p:sldId id="488" r:id="rId6"/>
    <p:sldId id="489" r:id="rId7"/>
    <p:sldId id="490" r:id="rId8"/>
    <p:sldId id="491" r:id="rId9"/>
    <p:sldId id="492" r:id="rId10"/>
    <p:sldId id="493" r:id="rId11"/>
    <p:sldId id="416" r:id="rId12"/>
    <p:sldId id="417" r:id="rId13"/>
    <p:sldId id="418" r:id="rId14"/>
    <p:sldId id="419" r:id="rId15"/>
    <p:sldId id="420" r:id="rId16"/>
    <p:sldId id="421" r:id="rId17"/>
    <p:sldId id="422" r:id="rId18"/>
    <p:sldId id="423" r:id="rId19"/>
    <p:sldId id="424" r:id="rId20"/>
    <p:sldId id="425" r:id="rId21"/>
    <p:sldId id="426" r:id="rId22"/>
    <p:sldId id="427" r:id="rId23"/>
    <p:sldId id="428" r:id="rId24"/>
    <p:sldId id="429" r:id="rId25"/>
    <p:sldId id="430" r:id="rId26"/>
    <p:sldId id="431" r:id="rId27"/>
    <p:sldId id="432" r:id="rId28"/>
    <p:sldId id="433" r:id="rId29"/>
    <p:sldId id="434" r:id="rId30"/>
    <p:sldId id="435" r:id="rId31"/>
    <p:sldId id="436" r:id="rId32"/>
    <p:sldId id="437" r:id="rId33"/>
    <p:sldId id="438" r:id="rId34"/>
    <p:sldId id="439" r:id="rId35"/>
    <p:sldId id="440" r:id="rId36"/>
    <p:sldId id="441" r:id="rId37"/>
    <p:sldId id="442" r:id="rId38"/>
    <p:sldId id="443" r:id="rId39"/>
    <p:sldId id="444" r:id="rId40"/>
    <p:sldId id="445" r:id="rId41"/>
    <p:sldId id="446" r:id="rId42"/>
    <p:sldId id="447" r:id="rId43"/>
    <p:sldId id="448" r:id="rId44"/>
    <p:sldId id="449" r:id="rId45"/>
    <p:sldId id="450" r:id="rId46"/>
    <p:sldId id="451" r:id="rId47"/>
    <p:sldId id="452" r:id="rId48"/>
    <p:sldId id="453" r:id="rId49"/>
    <p:sldId id="454" r:id="rId50"/>
    <p:sldId id="455" r:id="rId51"/>
    <p:sldId id="456" r:id="rId52"/>
    <p:sldId id="460" r:id="rId53"/>
    <p:sldId id="461" r:id="rId54"/>
    <p:sldId id="462" r:id="rId55"/>
    <p:sldId id="463" r:id="rId56"/>
    <p:sldId id="464" r:id="rId57"/>
    <p:sldId id="465" r:id="rId58"/>
    <p:sldId id="466" r:id="rId59"/>
    <p:sldId id="467" r:id="rId60"/>
    <p:sldId id="468" r:id="rId61"/>
    <p:sldId id="469" r:id="rId62"/>
    <p:sldId id="470" r:id="rId63"/>
    <p:sldId id="471" r:id="rId64"/>
    <p:sldId id="472" r:id="rId65"/>
    <p:sldId id="482" r:id="rId66"/>
    <p:sldId id="473" r:id="rId67"/>
    <p:sldId id="474" r:id="rId68"/>
    <p:sldId id="475" r:id="rId69"/>
    <p:sldId id="476" r:id="rId70"/>
    <p:sldId id="477" r:id="rId71"/>
    <p:sldId id="478" r:id="rId72"/>
    <p:sldId id="479" r:id="rId73"/>
    <p:sldId id="480" r:id="rId74"/>
    <p:sldId id="481" r:id="rId75"/>
  </p:sldIdLst>
  <p:sldSz cx="9144000" cy="6858000" type="screen4x3"/>
  <p:notesSz cx="6858000" cy="9144000"/>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576" y="-293"/>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rtlCol="0"/>
          <a:lstStyle>
            <a:lvl1pPr algn="l" latinLnBrk="0">
              <a:defRPr lang="es-ES" sz="1200"/>
            </a:lvl1pPr>
          </a:lstStyle>
          <a:p>
            <a:endParaRPr lang="es-ES"/>
          </a:p>
        </p:txBody>
      </p:sp>
      <p:sp>
        <p:nvSpPr>
          <p:cNvPr id="3" name="Date Placeholder 2"/>
          <p:cNvSpPr>
            <a:spLocks noGrp="1"/>
          </p:cNvSpPr>
          <p:nvPr>
            <p:ph type="dt" idx="1"/>
          </p:nvPr>
        </p:nvSpPr>
        <p:spPr>
          <a:xfrm>
            <a:off x="3884613" y="0"/>
            <a:ext cx="2971800" cy="457200"/>
          </a:xfrm>
          <a:prstGeom prst="rect">
            <a:avLst/>
          </a:prstGeom>
        </p:spPr>
        <p:txBody>
          <a:bodyPr vert="horz" rtlCol="0"/>
          <a:lstStyle>
            <a:lvl1pPr algn="r" latinLnBrk="0">
              <a:defRPr lang="es-ES" sz="1200"/>
            </a:lvl1pPr>
          </a:lstStyle>
          <a:p>
            <a:fld id="{888A7752-73DE-404C-BA6F-63DEF987950B}" type="datetimeFigureOut">
              <a:rPr/>
              <a:pPr/>
              <a:t>11/9/2006</a:t>
            </a:fld>
            <a:endParaRPr lang="es-E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p>
            <a:endParaRPr lang="es-ES"/>
          </a:p>
        </p:txBody>
      </p:sp>
      <p:sp>
        <p:nvSpPr>
          <p:cNvPr id="5" name="Notes Placeholder 4"/>
          <p:cNvSpPr>
            <a:spLocks noGrp="1"/>
          </p:cNvSpPr>
          <p:nvPr>
            <p:ph type="body" sz="quarter" idx="3"/>
          </p:nvPr>
        </p:nvSpPr>
        <p:spPr>
          <a:xfrm>
            <a:off x="685800" y="4343400"/>
            <a:ext cx="5486400" cy="4114800"/>
          </a:xfrm>
          <a:prstGeom prst="rect">
            <a:avLst/>
          </a:prstGeom>
        </p:spPr>
        <p:txBody>
          <a:bodyPr vert="horz" rtlCol="0">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p:txBody>
      </p:sp>
      <p:sp>
        <p:nvSpPr>
          <p:cNvPr id="6" name="Footer Placeholder 5"/>
          <p:cNvSpPr>
            <a:spLocks noGrp="1"/>
          </p:cNvSpPr>
          <p:nvPr>
            <p:ph type="ftr" sz="quarter" idx="4"/>
          </p:nvPr>
        </p:nvSpPr>
        <p:spPr>
          <a:xfrm>
            <a:off x="0" y="8685213"/>
            <a:ext cx="2971800" cy="457200"/>
          </a:xfrm>
          <a:prstGeom prst="rect">
            <a:avLst/>
          </a:prstGeom>
        </p:spPr>
        <p:txBody>
          <a:bodyPr vert="horz" rtlCol="0" anchor="b"/>
          <a:lstStyle>
            <a:lvl1pPr algn="l" latinLnBrk="0">
              <a:defRPr lang="es-ES" sz="1200"/>
            </a:lvl1pPr>
          </a:lstStyle>
          <a:p>
            <a:endParaRPr lang="es-E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rtlCol="0" anchor="b"/>
          <a:lstStyle>
            <a:lvl1pPr algn="r" latinLnBrk="0">
              <a:defRPr lang="es-ES" sz="1200"/>
            </a:lvl1pPr>
          </a:lstStyle>
          <a:p>
            <a:fld id="{AEC00428-765A-4708-ADE2-3AAB557AF17C}" type="slidenum">
              <a:rPr/>
              <a:pPr/>
              <a:t>‹#›</a:t>
            </a:fld>
            <a:endParaRPr lang="es-ES"/>
          </a:p>
        </p:txBody>
      </p:sp>
    </p:spTree>
  </p:cSld>
  <p:clrMap bg1="lt1" tx1="dk1" bg2="lt2" tx2="dk2" accent1="accent1" accent2="accent2" accent3="accent3" accent4="accent4" accent5="accent5" accent6="accent6" hlink="hlink" folHlink="folHlink"/>
  <p:notesStyle>
    <a:lvl1pPr marL="0" algn="l" rtl="0" latinLnBrk="0">
      <a:defRPr lang="es-ES" sz="1200" kern="1200">
        <a:solidFill>
          <a:schemeClr val="tx1"/>
        </a:solidFill>
        <a:latin typeface="+mn-lt"/>
        <a:ea typeface="+mn-ea"/>
        <a:cs typeface="+mn-cs"/>
      </a:defRPr>
    </a:lvl1pPr>
    <a:lvl2pPr marL="457200" algn="l" rtl="0">
      <a:defRPr lang="es-ES" sz="1200" kern="1200">
        <a:solidFill>
          <a:schemeClr val="tx1"/>
        </a:solidFill>
        <a:latin typeface="+mn-lt"/>
        <a:ea typeface="+mn-ea"/>
        <a:cs typeface="+mn-cs"/>
      </a:defRPr>
    </a:lvl2pPr>
    <a:lvl3pPr marL="914400" algn="l" rtl="0">
      <a:defRPr lang="es-ES" sz="1200" kern="1200">
        <a:solidFill>
          <a:schemeClr val="tx1"/>
        </a:solidFill>
        <a:latin typeface="+mn-lt"/>
        <a:ea typeface="+mn-ea"/>
        <a:cs typeface="+mn-cs"/>
      </a:defRPr>
    </a:lvl3pPr>
    <a:lvl4pPr marL="1371600" algn="l" rtl="0">
      <a:defRPr lang="es-ES" sz="1200" kern="1200">
        <a:solidFill>
          <a:schemeClr val="tx1"/>
        </a:solidFill>
        <a:latin typeface="+mn-lt"/>
        <a:ea typeface="+mn-ea"/>
        <a:cs typeface="+mn-cs"/>
      </a:defRPr>
    </a:lvl4pPr>
    <a:lvl5pPr marL="1828800" algn="l" rtl="0">
      <a:defRPr lang="es-ES" sz="1200" kern="1200">
        <a:solidFill>
          <a:schemeClr val="tx1"/>
        </a:solidFill>
        <a:latin typeface="+mn-lt"/>
        <a:ea typeface="+mn-ea"/>
        <a:cs typeface="+mn-cs"/>
      </a:defRPr>
    </a:lvl5pPr>
    <a:lvl6pPr marL="2286000" algn="l" rtl="0">
      <a:defRPr lang="es-ES" sz="1200" kern="1200">
        <a:solidFill>
          <a:schemeClr val="tx1"/>
        </a:solidFill>
        <a:latin typeface="+mn-lt"/>
        <a:ea typeface="+mn-ea"/>
        <a:cs typeface="+mn-cs"/>
      </a:defRPr>
    </a:lvl6pPr>
    <a:lvl7pPr marL="2743200" algn="l" rtl="0">
      <a:defRPr lang="es-ES" sz="1200" kern="1200">
        <a:solidFill>
          <a:schemeClr val="tx1"/>
        </a:solidFill>
        <a:latin typeface="+mn-lt"/>
        <a:ea typeface="+mn-ea"/>
        <a:cs typeface="+mn-cs"/>
      </a:defRPr>
    </a:lvl7pPr>
    <a:lvl8pPr marL="3200400" algn="l" rtl="0">
      <a:defRPr lang="es-ES" sz="1200" kern="1200">
        <a:solidFill>
          <a:schemeClr val="tx1"/>
        </a:solidFill>
        <a:latin typeface="+mn-lt"/>
        <a:ea typeface="+mn-ea"/>
        <a:cs typeface="+mn-cs"/>
      </a:defRPr>
    </a:lvl8pPr>
    <a:lvl9pPr marL="3657600" algn="l" rtl="0">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a:t>
            </a:fld>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10</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11</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12</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13</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14</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15</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16</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17</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18</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19</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a:t>
            </a:fld>
            <a:endParaRPr lang="es-E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20</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21</a:t>
            </a:fld>
            <a:endParaRPr 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22</a:t>
            </a:fld>
            <a:endParaRPr 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23</a:t>
            </a:fld>
            <a:endParaRPr 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24</a:t>
            </a:fld>
            <a:endParaRPr 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25</a:t>
            </a:fld>
            <a:endParaRPr lang="es-E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26</a:t>
            </a:fld>
            <a:endParaRPr lang="es-E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27</a:t>
            </a:fld>
            <a:endParaRPr 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28</a:t>
            </a:fld>
            <a:endParaRPr 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29</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a:t>
            </a:fld>
            <a:endParaRPr lang="es-E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30</a:t>
            </a:fld>
            <a:endParaRPr lang="es-E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31</a:t>
            </a:fld>
            <a:endParaRPr lang="es-E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32</a:t>
            </a:fld>
            <a:endParaRPr lang="es-E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33</a:t>
            </a:fld>
            <a:endParaRPr lang="es-E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34</a:t>
            </a:fld>
            <a:endParaRPr lang="es-E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35</a:t>
            </a:fld>
            <a:endParaRPr lang="es-E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36</a:t>
            </a:fld>
            <a:endParaRPr lang="es-E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37</a:t>
            </a:fld>
            <a:endParaRPr lang="es-E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38</a:t>
            </a:fld>
            <a:endParaRPr lang="es-E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39</a:t>
            </a:fld>
            <a:endParaRPr lang="es-E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a:t>
            </a:fld>
            <a:endParaRPr lang="es-E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40</a:t>
            </a:fld>
            <a:endParaRPr lang="es-E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41</a:t>
            </a:fld>
            <a:endParaRPr lang="es-E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42</a:t>
            </a:fld>
            <a:endParaRPr lang="es-E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43</a:t>
            </a:fld>
            <a:endParaRPr lang="es-E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44</a:t>
            </a:fld>
            <a:endParaRPr lang="es-E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45</a:t>
            </a:fld>
            <a:endParaRPr lang="es-E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46</a:t>
            </a:fld>
            <a:endParaRPr lang="es-E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47</a:t>
            </a:fld>
            <a:endParaRPr lang="es-E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48</a:t>
            </a:fld>
            <a:endParaRPr lang="es-E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49</a:t>
            </a:fld>
            <a:endParaRPr lang="es-E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a:t>
            </a:fld>
            <a:endParaRPr lang="es-E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50</a:t>
            </a:fld>
            <a:endParaRPr lang="es-E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51</a:t>
            </a:fld>
            <a:endParaRPr lang="es-E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52</a:t>
            </a:fld>
            <a:endParaRPr lang="es-E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53</a:t>
            </a:fld>
            <a:endParaRPr lang="es-E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54</a:t>
            </a:fld>
            <a:endParaRPr lang="es-E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55</a:t>
            </a:fld>
            <a:endParaRPr lang="es-E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56</a:t>
            </a:fld>
            <a:endParaRPr lang="es-E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57</a:t>
            </a:fld>
            <a:endParaRPr lang="es-E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58</a:t>
            </a:fld>
            <a:endParaRPr lang="es-E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59</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a:t>
            </a:fld>
            <a:endParaRPr lang="es-E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60</a:t>
            </a:fld>
            <a:endParaRPr lang="es-E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61</a:t>
            </a:fld>
            <a:endParaRPr lang="es-E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62</a:t>
            </a:fld>
            <a:endParaRPr lang="es-E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63</a:t>
            </a:fld>
            <a:endParaRPr lang="es-E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64</a:t>
            </a:fld>
            <a:endParaRPr lang="es-E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65</a:t>
            </a:fld>
            <a:endParaRPr lang="es-E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66</a:t>
            </a:fld>
            <a:endParaRPr lang="es-E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67</a:t>
            </a:fld>
            <a:endParaRPr lang="es-E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68</a:t>
            </a:fld>
            <a:endParaRPr lang="es-E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69</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a:t>
            </a:fld>
            <a:endParaRPr lang="es-E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70</a:t>
            </a:fld>
            <a:endParaRPr lang="es-E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71</a:t>
            </a:fld>
            <a:endParaRPr lang="es-E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72</a:t>
            </a:fld>
            <a:endParaRPr lang="es-E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73</a:t>
            </a:fld>
            <a:endParaRPr lang="es-E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74</a:t>
            </a:fld>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8</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AEC00428-765A-4708-ADE2-3AAB557AF17C}" type="slidenum">
              <a:rPr lang="es-ES" smtClean="0"/>
              <a:pPr/>
              <a:t>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latinLnBrk="0">
              <a:defRPr lang="es-ES" sz="3200">
                <a:solidFill>
                  <a:schemeClr val="tx1"/>
                </a:solidFill>
              </a:defRPr>
            </a:lvl1pPr>
          </a:lstStyle>
          <a:p>
            <a:r>
              <a:rPr lang="es-ES" smtClean="0"/>
              <a:t>Haga clic para modificar el estilo de título del patrón</a:t>
            </a:r>
            <a:endParaRPr lang="es-ES"/>
          </a:p>
        </p:txBody>
      </p:sp>
      <p:sp>
        <p:nvSpPr>
          <p:cNvPr id="9" name="Subtitle 8"/>
          <p:cNvSpPr>
            <a:spLocks noGrp="1"/>
          </p:cNvSpPr>
          <p:nvPr>
            <p:ph type="subTitle" idx="1"/>
          </p:nvPr>
        </p:nvSpPr>
        <p:spPr>
          <a:xfrm>
            <a:off x="1219200" y="5124450"/>
            <a:ext cx="6858000" cy="533400"/>
          </a:xfrm>
        </p:spPr>
        <p:txBody>
          <a:bodyPr/>
          <a:lstStyle>
            <a:lvl1pPr marL="0" indent="0" algn="r" latinLnBrk="0">
              <a:buNone/>
              <a:defRPr lang="es-ES"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s-ES"/>
          </a:p>
        </p:txBody>
      </p:sp>
      <p:sp>
        <p:nvSpPr>
          <p:cNvPr id="28" name="Date Placeholder 27"/>
          <p:cNvSpPr>
            <a:spLocks noGrp="1"/>
          </p:cNvSpPr>
          <p:nvPr>
            <p:ph type="dt" sz="half" idx="10"/>
          </p:nvPr>
        </p:nvSpPr>
        <p:spPr>
          <a:xfrm>
            <a:off x="6400800" y="6355080"/>
            <a:ext cx="2286000" cy="365760"/>
          </a:xfrm>
        </p:spPr>
        <p:txBody>
          <a:bodyPr/>
          <a:lstStyle>
            <a:lvl1pPr latinLnBrk="0">
              <a:defRPr lang="es-ES" sz="1400"/>
            </a:lvl1pPr>
          </a:lstStyle>
          <a:p>
            <a:fld id="{A8B8E7D2-F905-46E3-BDD3-0258335A3216}" type="datetime1">
              <a:rPr/>
              <a:pPr/>
              <a:t>11/9/2006</a:t>
            </a:fld>
            <a:endParaRPr lang="es-ES" sz="1600"/>
          </a:p>
        </p:txBody>
      </p:sp>
      <p:sp>
        <p:nvSpPr>
          <p:cNvPr id="17" name="Footer Placeholder 16"/>
          <p:cNvSpPr>
            <a:spLocks noGrp="1"/>
          </p:cNvSpPr>
          <p:nvPr>
            <p:ph type="ftr" sz="quarter" idx="11"/>
          </p:nvPr>
        </p:nvSpPr>
        <p:spPr>
          <a:xfrm>
            <a:off x="2898648" y="6355080"/>
            <a:ext cx="3474720" cy="365760"/>
          </a:xfrm>
        </p:spPr>
        <p:txBody>
          <a:bodyPr/>
          <a:lstStyle/>
          <a:p>
            <a:endParaRPr lang="es-ES"/>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a:pPr/>
              <a:t>‹#›</a:t>
            </a:fld>
            <a:endParaRPr lang="es-E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y text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s-ES"/>
          </a:p>
        </p:txBody>
      </p:sp>
      <p:sp>
        <p:nvSpPr>
          <p:cNvPr id="4" name="Date Placeholder 3"/>
          <p:cNvSpPr>
            <a:spLocks noGrp="1"/>
          </p:cNvSpPr>
          <p:nvPr>
            <p:ph type="dt" sz="half" idx="10"/>
          </p:nvPr>
        </p:nvSpPr>
        <p:spPr/>
        <p:txBody>
          <a:bodyPr/>
          <a:lstStyle/>
          <a:p>
            <a:fld id="{33938BEC-55E3-4F9D-B5C5-76D23951C04A}" type="datetime1">
              <a:rPr/>
              <a:pPr/>
              <a:t>11/9/2006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Content Placeholder 7"/>
          <p:cNvSpPr>
            <a:spLocks noGrp="1"/>
          </p:cNvSpPr>
          <p:nvPr>
            <p:ph sz="quarter" idx="1"/>
          </p:nvPr>
        </p:nvSpPr>
        <p:spPr>
          <a:xfrm>
            <a:off x="457200" y="1219200"/>
            <a:ext cx="8229600"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latinLnBrk="0">
              <a:buNone/>
              <a:defRPr lang="es-ES" sz="3200" b="0" cap="none" baseline="0"/>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1295400" y="4267200"/>
            <a:ext cx="6781800" cy="1143000"/>
          </a:xfrm>
        </p:spPr>
        <p:txBody>
          <a:bodyPr anchor="t" anchorCtr="0"/>
          <a:lstStyle>
            <a:lvl1pPr algn="r" latinLnBrk="0">
              <a:buNone/>
              <a:defRPr lang="es-ES" sz="2000">
                <a:solidFill>
                  <a:schemeClr val="tx1">
                    <a:tint val="75000"/>
                  </a:schemeClr>
                </a:solidFill>
              </a:defRPr>
            </a:lvl1pPr>
            <a:lvl2pPr>
              <a:buNone/>
              <a:defRPr lang="es-ES" sz="1800">
                <a:solidFill>
                  <a:schemeClr val="tx1">
                    <a:tint val="75000"/>
                  </a:schemeClr>
                </a:solidFill>
              </a:defRPr>
            </a:lvl2pPr>
            <a:lvl3pPr>
              <a:buNone/>
              <a:defRPr lang="es-ES" sz="1600">
                <a:solidFill>
                  <a:schemeClr val="tx1">
                    <a:tint val="75000"/>
                  </a:schemeClr>
                </a:solidFill>
              </a:defRPr>
            </a:lvl3pPr>
            <a:lvl4pPr>
              <a:buNone/>
              <a:defRPr lang="es-ES" sz="1400">
                <a:solidFill>
                  <a:schemeClr val="tx1">
                    <a:tint val="75000"/>
                  </a:schemeClr>
                </a:solidFill>
              </a:defRPr>
            </a:lvl4pPr>
            <a:lvl5pPr>
              <a:buNone/>
              <a:defRPr lang="es-ES" sz="1400">
                <a:solidFill>
                  <a:schemeClr val="tx1">
                    <a:tint val="75000"/>
                  </a:schemeClr>
                </a:solidFill>
              </a:defRPr>
            </a:lvl5pPr>
          </a:lstStyle>
          <a:p>
            <a:pPr lvl="0"/>
            <a:r>
              <a:rPr lang="es-ES" smtClean="0"/>
              <a:t>Haga clic para modificar el estilo de texto del patrón</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a:pPr/>
              <a:t>11/9/2006</a:t>
            </a:fld>
            <a:endParaRPr lang="es-ES"/>
          </a:p>
        </p:txBody>
      </p:sp>
      <p:sp>
        <p:nvSpPr>
          <p:cNvPr id="5" name="Footer Placeholder 4"/>
          <p:cNvSpPr>
            <a:spLocks noGrp="1"/>
          </p:cNvSpPr>
          <p:nvPr>
            <p:ph type="ftr" sz="quarter" idx="11"/>
          </p:nvPr>
        </p:nvSpPr>
        <p:spPr>
          <a:xfrm>
            <a:off x="2898648" y="6355080"/>
            <a:ext cx="3474720" cy="365760"/>
          </a:xfrm>
        </p:spPr>
        <p:txBody>
          <a:bodyPr/>
          <a:lstStyle/>
          <a:p>
            <a:endParaRPr lang="es-ES"/>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a:pPr/>
              <a:t>‹#›</a:t>
            </a:fld>
            <a:endParaRPr lang="es-E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ido do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5" name="Date Placeholder 4"/>
          <p:cNvSpPr>
            <a:spLocks noGrp="1"/>
          </p:cNvSpPr>
          <p:nvPr>
            <p:ph type="dt" sz="half" idx="10"/>
          </p:nvPr>
        </p:nvSpPr>
        <p:spPr/>
        <p:txBody>
          <a:bodyPr/>
          <a:lstStyle/>
          <a:p>
            <a:fld id="{A1D7F31A-E594-408B-8114-4F8438303DA3}"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47C1B20-DEF4-46E3-B77F-0FB6B8193D90}" type="slidenum">
              <a:rPr/>
              <a:pPr/>
              <a:t>‹#›</a:t>
            </a:fld>
            <a:endParaRPr lang="es-ES"/>
          </a:p>
        </p:txBody>
      </p:sp>
      <p:sp>
        <p:nvSpPr>
          <p:cNvPr id="9" name="Content Placeholder 8"/>
          <p:cNvSpPr>
            <a:spLocks noGrp="1"/>
          </p:cNvSpPr>
          <p:nvPr>
            <p:ph sz="quarter" idx="1"/>
          </p:nvPr>
        </p:nvSpPr>
        <p:spPr>
          <a:xfrm>
            <a:off x="457200" y="1219200"/>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1" name="Content Placeholder 10"/>
          <p:cNvSpPr>
            <a:spLocks noGrp="1"/>
          </p:cNvSpPr>
          <p:nvPr>
            <p:ph sz="quarter" idx="2"/>
          </p:nvPr>
        </p:nvSpPr>
        <p:spPr>
          <a:xfrm>
            <a:off x="4632198" y="1216152"/>
            <a:ext cx="4041648" cy="493776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latinLnBrk="0">
              <a:defRPr lang="es-ES"/>
            </a:lvl1pPr>
          </a:lstStyle>
          <a:p>
            <a:r>
              <a:rPr lang="es-ES" smtClean="0"/>
              <a:t>Haga clic para modificar el estilo de título del patrón</a:t>
            </a:r>
            <a:endParaRPr lang="es-E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latinLnBrk="0">
              <a:buNone/>
              <a:defRPr lang="es-ES" sz="2400" b="1">
                <a:solidFill>
                  <a:schemeClr val="accent2"/>
                </a:solidFill>
              </a:defRPr>
            </a:lvl1pPr>
            <a:lvl2pPr>
              <a:buNone/>
              <a:defRPr lang="es-ES" sz="2000" b="1"/>
            </a:lvl2pPr>
            <a:lvl3pPr>
              <a:buNone/>
              <a:defRPr lang="es-ES" sz="1800" b="1"/>
            </a:lvl3pPr>
            <a:lvl4pPr>
              <a:buNone/>
              <a:defRPr lang="es-ES" sz="1600" b="1"/>
            </a:lvl4pPr>
            <a:lvl5pPr>
              <a:buNone/>
              <a:defRPr lang="es-ES" sz="1600" b="1"/>
            </a:lvl5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AD978398-2A5A-4309-94C2-82E465C1DCF8}" type="datetime1">
              <a:rPr/>
              <a:pPr/>
              <a:t>11/9/2006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47C1B20-DEF4-46E3-B77F-0FB6B8193D90}" type="slidenum">
              <a:rPr/>
              <a:pPr/>
              <a:t>‹#›</a:t>
            </a:fld>
            <a:endParaRPr lang="es-ES"/>
          </a:p>
        </p:txBody>
      </p:sp>
      <p:sp>
        <p:nvSpPr>
          <p:cNvPr id="11" name="Content Placeholder 10"/>
          <p:cNvSpPr>
            <a:spLocks noGrp="1"/>
          </p:cNvSpPr>
          <p:nvPr>
            <p:ph sz="quarter" idx="2"/>
          </p:nvPr>
        </p:nvSpPr>
        <p:spPr>
          <a:xfrm>
            <a:off x="457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3" name="Content Placeholder 12"/>
          <p:cNvSpPr>
            <a:spLocks noGrp="1"/>
          </p:cNvSpPr>
          <p:nvPr>
            <p:ph sz="quarter" idx="4"/>
          </p:nvPr>
        </p:nvSpPr>
        <p:spPr>
          <a:xfrm>
            <a:off x="4648200" y="2133600"/>
            <a:ext cx="4038600" cy="40386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es-ES" smtClean="0"/>
              <a:t>Haga clic para modificar el estilo de título del patrón</a:t>
            </a:r>
            <a:endParaRPr lang="es-ES"/>
          </a:p>
        </p:txBody>
      </p:sp>
      <p:sp>
        <p:nvSpPr>
          <p:cNvPr id="3" name="Date Placeholder 2"/>
          <p:cNvSpPr>
            <a:spLocks noGrp="1"/>
          </p:cNvSpPr>
          <p:nvPr>
            <p:ph type="dt" sz="half" idx="10"/>
          </p:nvPr>
        </p:nvSpPr>
        <p:spPr/>
        <p:txBody>
          <a:bodyPr/>
          <a:lstStyle/>
          <a:p>
            <a:fld id="{33938BEC-55E3-4F9D-B5C5-76D23951C04A}" type="datetime1">
              <a:rPr/>
              <a:pPr/>
              <a:t>11/9/2006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a:pPr/>
              <a:t>11/9/2006</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47C1B20-DEF4-46E3-B77F-0FB6B8193D90}" type="slidenum">
              <a:rPr/>
              <a:pPr/>
              <a:t>‹#›</a:t>
            </a:fld>
            <a:endParaRPr lang="es-E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latinLnBrk="0">
              <a:buNone/>
              <a:defRPr lang="es-ES" sz="2000" b="1">
                <a:solidFill>
                  <a:schemeClr val="tx2"/>
                </a:solidFill>
                <a:latin typeface="+mn-lt"/>
                <a:ea typeface="+mn-lt"/>
                <a:cs typeface="+mn-lt"/>
              </a:defRPr>
            </a:lvl1pPr>
          </a:lstStyle>
          <a:p>
            <a:r>
              <a:rPr lang="es-ES" smtClean="0"/>
              <a:t>Haga clic para modificar el estilo de título del patrón</a:t>
            </a:r>
            <a:endParaRPr lang="es-ES"/>
          </a:p>
        </p:txBody>
      </p:sp>
      <p:sp>
        <p:nvSpPr>
          <p:cNvPr id="3" name="Text Placeholder 2"/>
          <p:cNvSpPr>
            <a:spLocks noGrp="1"/>
          </p:cNvSpPr>
          <p:nvPr>
            <p:ph type="body" idx="2"/>
          </p:nvPr>
        </p:nvSpPr>
        <p:spPr>
          <a:xfrm>
            <a:off x="6324600" y="1219200"/>
            <a:ext cx="2514600" cy="4843463"/>
          </a:xfrm>
        </p:spPr>
        <p:txBody>
          <a:bodyPr/>
          <a:lstStyle>
            <a:lvl1pPr marL="0" indent="0" latinLnBrk="0">
              <a:lnSpc>
                <a:spcPts val="2200"/>
              </a:lnSpc>
              <a:spcAft>
                <a:spcPts val="1000"/>
              </a:spcAft>
              <a:buNone/>
              <a:defRPr lang="es-ES" sz="1600">
                <a:solidFill>
                  <a:schemeClr val="tx2"/>
                </a:solidFill>
              </a:defRPr>
            </a:lvl1pPr>
            <a:lvl2pPr>
              <a:buNone/>
              <a:defRPr lang="es-ES" sz="1200"/>
            </a:lvl2pPr>
            <a:lvl3pPr>
              <a:buNone/>
              <a:defRPr lang="es-ES" sz="1000"/>
            </a:lvl3pPr>
            <a:lvl4pPr>
              <a:buNone/>
              <a:defRPr lang="es-ES" sz="900"/>
            </a:lvl4pPr>
            <a:lvl5pPr>
              <a:buNone/>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2" name="Content Placeholder 11"/>
          <p:cNvSpPr>
            <a:spLocks noGrp="1"/>
          </p:cNvSpPr>
          <p:nvPr>
            <p:ph sz="quarter" idx="1"/>
          </p:nvPr>
        </p:nvSpPr>
        <p:spPr>
          <a:xfrm>
            <a:off x="304800" y="304800"/>
            <a:ext cx="5715000"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latinLnBrk="0">
              <a:buNone/>
              <a:defRPr lang="es-ES" sz="2000" b="0">
                <a:solidFill>
                  <a:schemeClr val="tx1"/>
                </a:solidFill>
              </a:defRPr>
            </a:lvl1pPr>
          </a:lstStyle>
          <a:p>
            <a:r>
              <a:rPr lang="es-ES" smtClean="0"/>
              <a:t>Haga clic para modificar el estilo de título del patrón</a:t>
            </a:r>
            <a:endParaRPr lang="es-E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latinLnBrk="0">
              <a:spcBef>
                <a:spcPts val="600"/>
              </a:spcBef>
              <a:buNone/>
              <a:defRPr lang="es-ES" sz="3200"/>
            </a:lvl1pPr>
          </a:lstStyle>
          <a:p>
            <a:r>
              <a:rPr lang="es-ES" smtClean="0"/>
              <a:t>Haga clic en el icono para agregar una imagen</a:t>
            </a:r>
            <a:endParaRPr lang="es-ES"/>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latinLnBrk="0">
              <a:buFontTx/>
              <a:buNone/>
              <a:defRPr lang="es-ES" sz="1400"/>
            </a:lvl1pPr>
            <a:lvl2pPr>
              <a:defRPr lang="es-ES" sz="1200"/>
            </a:lvl2pPr>
            <a:lvl3pPr>
              <a:defRPr lang="es-ES" sz="1000"/>
            </a:lvl3pPr>
            <a:lvl4pPr>
              <a:defRPr lang="es-ES" sz="900"/>
            </a:lvl4pPr>
            <a:lvl5pPr>
              <a:defRPr lang="es-ES" sz="900"/>
            </a:lvl5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3938BEC-55E3-4F9D-B5C5-76D23951C04A}" type="datetime1">
              <a:rPr/>
              <a:pPr/>
              <a:t>11/9/2006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D4B5ADC2-7248-4799-8E52-477E151C3EE9}" type="slidenum">
              <a:rPr lang="es-ES" sz="1400" b="1">
                <a:solidFill>
                  <a:srgbClr val="FFFFFF"/>
                </a:solidFill>
              </a:rPr>
              <a:pPr/>
              <a:t>‹#›</a:t>
            </a:fld>
            <a:endParaRPr lang="es-E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es-ES"/>
              <a:t>Haga clic para modificar el estilo de título del patrón</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es-ES"/>
              <a:t>Haga clic para modificar los estilos de título del patrón</a:t>
            </a:r>
          </a:p>
          <a:p>
            <a:pPr lvl="1"/>
            <a:r>
              <a:rPr lang="es-ES"/>
              <a:t>Segundo nivel</a:t>
            </a:r>
          </a:p>
          <a:p>
            <a:pPr lvl="2"/>
            <a:r>
              <a:rPr lang="es-ES"/>
              <a:t>Tercer nivel</a:t>
            </a:r>
          </a:p>
          <a:p>
            <a:pPr lvl="3"/>
            <a:r>
              <a:rPr lang="es-ES"/>
              <a:t>Cuarto nivel</a:t>
            </a:r>
          </a:p>
          <a:p>
            <a:pPr lvl="4"/>
            <a:r>
              <a:rPr lang="es-ES"/>
              <a:t>Quinto nivel</a:t>
            </a:r>
          </a:p>
          <a:p>
            <a:pPr lvl="5"/>
            <a:r>
              <a:rPr lang="es-ES"/>
              <a:t>Sexto nivel</a:t>
            </a:r>
          </a:p>
          <a:p>
            <a:pPr lvl="6"/>
            <a:r>
              <a:rPr lang="es-ES"/>
              <a:t>Séptimo nivel</a:t>
            </a:r>
          </a:p>
          <a:p>
            <a:pPr lvl="7"/>
            <a:r>
              <a:rPr lang="es-ES"/>
              <a:t>Octavo nivel</a:t>
            </a:r>
          </a:p>
          <a:p>
            <a:pPr lvl="8"/>
            <a:r>
              <a:rPr lang="es-ES"/>
              <a:t>Noveno nivel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latinLnBrk="0">
              <a:defRPr lang="es-ES" sz="1400">
                <a:solidFill>
                  <a:schemeClr val="tx2"/>
                </a:solidFill>
              </a:defRPr>
            </a:lvl1pPr>
          </a:lstStyle>
          <a:p>
            <a:fld id="{33938BEC-55E3-4F9D-B5C5-76D23951C04A}" type="datetime1">
              <a:rPr/>
              <a:pPr/>
              <a:t>11/9/2006</a:t>
            </a:fld>
            <a:endParaRPr lang="es-ES" sz="140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latinLnBrk="0">
              <a:defRPr lang="es-ES" sz="1400">
                <a:solidFill>
                  <a:schemeClr val="tx2"/>
                </a:solidFill>
              </a:defRPr>
            </a:lvl1pPr>
          </a:lstStyle>
          <a:p>
            <a:pPr algn="r"/>
            <a:endParaRPr lang="es-ES" sz="140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latinLnBrk="0">
              <a:defRPr lang="es-ES" sz="1400">
                <a:solidFill>
                  <a:schemeClr val="tx2"/>
                </a:solidFill>
              </a:defRPr>
            </a:lvl1pPr>
          </a:lstStyle>
          <a:p>
            <a:pPr algn="l"/>
            <a:fld id="{D4B5ADC2-7248-4799-8E52-477E151C3EE9}" type="slidenum">
              <a:rPr lang="es-ES" sz="1400" b="1">
                <a:solidFill>
                  <a:srgbClr val="FFFFFF"/>
                </a:solidFill>
              </a:rPr>
              <a:pPr algn="l"/>
              <a:t>‹#›</a:t>
            </a:fld>
            <a:endParaRPr lang="es-ES" sz="160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s-ES"/>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s-E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lang="es-ES"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lang="es-ES"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lang="es-ES"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lang="es-ES"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lang="es-ES"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lang="es-ES"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s-ES" sz="1600" kern="120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s-ES" sz="1400" kern="120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s-ES" sz="1400" kern="120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s-ES" sz="1200" kern="1200">
          <a:solidFill>
            <a:schemeClr val="tx1"/>
          </a:solidFill>
          <a:latin typeface="+mn-lt"/>
          <a:ea typeface="+mn-ea"/>
          <a:cs typeface="+mn-cs"/>
        </a:defRPr>
      </a:lvl9pPr>
    </p:bodyStyle>
    <p:otherStyle>
      <a:lvl1pPr marL="0" algn="l" rtl="0" eaLnBrk="1" latinLnBrk="0" hangingPunct="1">
        <a:defRPr lang="es-ES" kern="1200">
          <a:solidFill>
            <a:schemeClr val="tx1"/>
          </a:solidFill>
          <a:latin typeface="+mn-lt"/>
          <a:ea typeface="+mn-ea"/>
          <a:cs typeface="+mn-cs"/>
        </a:defRPr>
      </a:lvl1pPr>
      <a:lvl2pPr marL="457200" algn="l" rtl="0" eaLnBrk="1" hangingPunct="1">
        <a:defRPr lang="es-ES" kern="1200">
          <a:solidFill>
            <a:schemeClr val="tx1"/>
          </a:solidFill>
          <a:latin typeface="+mn-lt"/>
          <a:ea typeface="+mn-ea"/>
          <a:cs typeface="+mn-cs"/>
        </a:defRPr>
      </a:lvl2pPr>
      <a:lvl3pPr marL="914400" algn="l" rtl="0" eaLnBrk="1" hangingPunct="1">
        <a:defRPr lang="es-ES" kern="1200">
          <a:solidFill>
            <a:schemeClr val="tx1"/>
          </a:solidFill>
          <a:latin typeface="+mn-lt"/>
          <a:ea typeface="+mn-ea"/>
          <a:cs typeface="+mn-cs"/>
        </a:defRPr>
      </a:lvl3pPr>
      <a:lvl4pPr marL="1371600" algn="l" rtl="0" eaLnBrk="1" hangingPunct="1">
        <a:defRPr lang="es-ES" kern="1200">
          <a:solidFill>
            <a:schemeClr val="tx1"/>
          </a:solidFill>
          <a:latin typeface="+mn-lt"/>
          <a:ea typeface="+mn-ea"/>
          <a:cs typeface="+mn-cs"/>
        </a:defRPr>
      </a:lvl4pPr>
      <a:lvl5pPr marL="1828800" algn="l" rtl="0" eaLnBrk="1" hangingPunct="1">
        <a:defRPr lang="es-ES" kern="1200">
          <a:solidFill>
            <a:schemeClr val="tx1"/>
          </a:solidFill>
          <a:latin typeface="+mn-lt"/>
          <a:ea typeface="+mn-ea"/>
          <a:cs typeface="+mn-cs"/>
        </a:defRPr>
      </a:lvl5pPr>
      <a:lvl6pPr marL="2286000" algn="l" rtl="0" eaLnBrk="1" hangingPunct="1">
        <a:defRPr lang="es-ES" kern="1200">
          <a:solidFill>
            <a:schemeClr val="tx1"/>
          </a:solidFill>
          <a:latin typeface="+mn-lt"/>
          <a:ea typeface="+mn-ea"/>
          <a:cs typeface="+mn-cs"/>
        </a:defRPr>
      </a:lvl6pPr>
      <a:lvl7pPr marL="2743200" algn="l" rtl="0" eaLnBrk="1" hangingPunct="1">
        <a:defRPr lang="es-ES" kern="1200">
          <a:solidFill>
            <a:schemeClr val="tx1"/>
          </a:solidFill>
          <a:latin typeface="+mn-lt"/>
          <a:ea typeface="+mn-ea"/>
          <a:cs typeface="+mn-cs"/>
        </a:defRPr>
      </a:lvl7pPr>
      <a:lvl8pPr marL="3200400" algn="l" rtl="0" eaLnBrk="1" hangingPunct="1">
        <a:defRPr lang="es-ES" kern="1200">
          <a:solidFill>
            <a:schemeClr val="tx1"/>
          </a:solidFill>
          <a:latin typeface="+mn-lt"/>
          <a:ea typeface="+mn-ea"/>
          <a:cs typeface="+mn-cs"/>
        </a:defRPr>
      </a:lvl8pPr>
      <a:lvl9pPr marL="3657600" algn="l" rtl="0" eaLnBrk="1" hangingPunct="1">
        <a:defRPr lang="es-ES"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381000" y="609600"/>
            <a:ext cx="8229600" cy="1295400"/>
          </a:xfrm>
        </p:spPr>
        <p:txBody>
          <a:bodyPr>
            <a:normAutofit/>
          </a:bodyPr>
          <a:lstStyle/>
          <a:p>
            <a:r>
              <a:rPr lang="en-US" b="1" dirty="0" err="1" smtClean="0"/>
              <a:t>Unidad</a:t>
            </a:r>
            <a:r>
              <a:rPr lang="en-US" b="1" dirty="0" smtClean="0"/>
              <a:t> II </a:t>
            </a:r>
            <a:r>
              <a:rPr lang="en-US" dirty="0" err="1" smtClean="0"/>
              <a:t>Creación</a:t>
            </a:r>
            <a:r>
              <a:rPr lang="en-US" dirty="0" smtClean="0"/>
              <a:t> de </a:t>
            </a:r>
            <a:r>
              <a:rPr lang="en-US" dirty="0" err="1" smtClean="0"/>
              <a:t>componentes</a:t>
            </a:r>
            <a:r>
              <a:rPr lang="en-US" dirty="0" smtClean="0"/>
              <a:t> y </a:t>
            </a:r>
            <a:r>
              <a:rPr lang="en-US" dirty="0" err="1" smtClean="0"/>
              <a:t>librerías</a:t>
            </a:r>
            <a:r>
              <a:rPr lang="en-US" dirty="0" smtClean="0"/>
              <a:t> </a:t>
            </a:r>
            <a:r>
              <a:rPr lang="en-US" dirty="0" err="1" smtClean="0"/>
              <a:t>dinámicas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2667000"/>
            <a:ext cx="8229600" cy="2133600"/>
          </a:xfrm>
        </p:spPr>
        <p:txBody>
          <a:bodyPr>
            <a:normAutofit/>
          </a:bodyPr>
          <a:lstStyle/>
          <a:p>
            <a:pPr lvl="1"/>
            <a:r>
              <a:rPr lang="es-ES" sz="3200" dirty="0" smtClean="0"/>
              <a:t>2.1 Creación de componentes.</a:t>
            </a:r>
          </a:p>
          <a:p>
            <a:pPr lvl="1"/>
            <a:r>
              <a:rPr lang="es-ES" sz="3200" dirty="0" smtClean="0"/>
              <a:t>2.2 Creación de librerías dinámicas.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i="1" dirty="0" smtClean="0"/>
              <a:t>System Registry</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4" name="Rectangle 2"/>
          <p:cNvSpPr>
            <a:spLocks noGrp="1"/>
          </p:cNvSpPr>
          <p:nvPr>
            <p:ph sz="quarter" idx="1"/>
          </p:nvPr>
        </p:nvSpPr>
        <p:spPr>
          <a:xfrm>
            <a:off x="457200" y="1219200"/>
            <a:ext cx="8229600" cy="4937760"/>
          </a:xfrm>
        </p:spPr>
        <p:txBody>
          <a:bodyPr>
            <a:normAutofit/>
          </a:bodyPr>
          <a:lstStyle/>
          <a:p>
            <a:r>
              <a:rPr lang="en-US" sz="2000" dirty="0" smtClean="0"/>
              <a:t>COM information can be found in the system registry under the HKEY_CLASSES_ROOT key which itself points to the information under the HKEY_LOCAL_MACHINE\SOFTWARE\Classes\ key. The majority of the listing you’ll find directly under this key are file extension associations (e.g., .txt is associated with notepad.exe) and COM Program ID’s, but buried in this listing, you’ll also find three other COM </a:t>
            </a:r>
            <a:r>
              <a:rPr lang="en-US" sz="2000" dirty="0" err="1" smtClean="0"/>
              <a:t>subkeys</a:t>
            </a:r>
            <a:r>
              <a:rPr lang="en-US" sz="2000" dirty="0" smtClean="0"/>
              <a:t>: </a:t>
            </a:r>
            <a:r>
              <a:rPr lang="en-US" sz="2000" dirty="0" err="1" smtClean="0"/>
              <a:t>AppID</a:t>
            </a:r>
            <a:r>
              <a:rPr lang="en-US" sz="2000" dirty="0" smtClean="0"/>
              <a:t>, CLSID, and Interface.</a:t>
            </a:r>
          </a:p>
          <a:p>
            <a:endParaRPr lang="es-ES" sz="6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err="1" smtClean="0"/>
              <a:t>UserControls</a:t>
            </a:r>
            <a:r>
              <a:rPr lang="en-US" b="1" dirty="0" smtClean="0"/>
              <a:t> </a:t>
            </a:r>
            <a:r>
              <a:rPr lang="en-US" dirty="0" smtClean="0"/>
              <a:t>(Advanced C# Programming)</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876800"/>
          </a:xfrm>
        </p:spPr>
        <p:txBody>
          <a:bodyPr>
            <a:normAutofit/>
          </a:bodyPr>
          <a:lstStyle/>
          <a:p>
            <a:r>
              <a:rPr lang="en-US" sz="2000" dirty="0" smtClean="0"/>
              <a:t>The </a:t>
            </a:r>
            <a:r>
              <a:rPr lang="en-US" sz="2000" dirty="0" err="1" smtClean="0"/>
              <a:t>UserControl</a:t>
            </a:r>
            <a:r>
              <a:rPr lang="en-US" sz="2000" dirty="0" smtClean="0"/>
              <a:t> class is a control that contains a drawing surface, like a form, that allows you to design composite controls in the Forms Designer for Windows Forms and ASP.NET.</a:t>
            </a:r>
          </a:p>
          <a:p>
            <a:r>
              <a:rPr lang="en-US" sz="2000" dirty="0" smtClean="0"/>
              <a:t>When designing </a:t>
            </a:r>
            <a:r>
              <a:rPr lang="en-US" sz="2000" dirty="0" err="1" smtClean="0"/>
              <a:t>UserControls</a:t>
            </a:r>
            <a:r>
              <a:rPr lang="en-US" sz="2000" dirty="0" smtClean="0"/>
              <a:t>, you perform the same activities that you would perform when designing a form. Drag and drop controls onto the form, generate the event handlers, modify properties, and implement new methods. </a:t>
            </a:r>
          </a:p>
          <a:p>
            <a:r>
              <a:rPr lang="en-US" sz="2000" dirty="0" smtClean="0"/>
              <a:t>The only noteworthy difference between designing forms and </a:t>
            </a:r>
            <a:r>
              <a:rPr lang="en-US" sz="2000" dirty="0" err="1" smtClean="0"/>
              <a:t>UserControls</a:t>
            </a:r>
            <a:r>
              <a:rPr lang="en-US" sz="2000" dirty="0" smtClean="0"/>
              <a:t> is that forms are generally designed for end users and </a:t>
            </a:r>
            <a:r>
              <a:rPr lang="en-US" sz="2000" dirty="0" err="1" smtClean="0"/>
              <a:t>UserControls</a:t>
            </a:r>
            <a:r>
              <a:rPr lang="en-US" sz="2000" dirty="0" smtClean="0"/>
              <a:t> are designed for both end users and other developers—that is, your </a:t>
            </a:r>
            <a:r>
              <a:rPr lang="en-US" sz="2000" dirty="0" err="1" smtClean="0"/>
              <a:t>UserControls</a:t>
            </a:r>
            <a:r>
              <a:rPr lang="en-US" sz="2000" dirty="0" smtClean="0"/>
              <a:t> will appear on forms and in the Toolbox. </a:t>
            </a:r>
          </a:p>
          <a:p>
            <a:r>
              <a:rPr lang="en-US" sz="2000" dirty="0" smtClean="0"/>
              <a:t>The last bit of information suggests that if we want to build reusable </a:t>
            </a:r>
            <a:r>
              <a:rPr lang="en-US" sz="2000" dirty="0" err="1" smtClean="0"/>
              <a:t>UserControls</a:t>
            </a:r>
            <a:r>
              <a:rPr lang="en-US" sz="2000" dirty="0" smtClean="0"/>
              <a:t> then we need to make them general enough so they are not too dependent on a specific application.</a:t>
            </a:r>
            <a:endParaRPr lang="es-ES" sz="200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Understanding </a:t>
            </a:r>
            <a:r>
              <a:rPr lang="en-US" b="1" dirty="0" err="1" smtClean="0"/>
              <a:t>UserControls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876800"/>
          </a:xfrm>
        </p:spPr>
        <p:txBody>
          <a:bodyPr>
            <a:normAutofit/>
          </a:bodyPr>
          <a:lstStyle/>
          <a:p>
            <a:r>
              <a:rPr lang="en-US" sz="2400" dirty="0" smtClean="0"/>
              <a:t>There are three basic strategies for implementing custom controls in C#. </a:t>
            </a:r>
          </a:p>
          <a:p>
            <a:r>
              <a:rPr lang="en-US" sz="2400" dirty="0" smtClean="0"/>
              <a:t>You can inherit from the Control class to have the ultimate flexibility but the most amount of work. </a:t>
            </a:r>
          </a:p>
          <a:p>
            <a:r>
              <a:rPr lang="en-US" sz="2400" dirty="0" smtClean="0"/>
              <a:t>You can implement from a control that is closer to the new one that you want to make, resulting in less flexibility and less work. For instance, if you want to make a label control that has special effects, you could inherit from </a:t>
            </a:r>
            <a:r>
              <a:rPr lang="en-US" sz="2400" dirty="0" err="1" smtClean="0"/>
              <a:t>System.Windows.Forms.Label</a:t>
            </a:r>
            <a:r>
              <a:rPr lang="en-US" sz="2400" dirty="0" smtClean="0"/>
              <a:t>. </a:t>
            </a:r>
          </a:p>
          <a:p>
            <a:r>
              <a:rPr lang="en-US" sz="2400" dirty="0" smtClean="0"/>
              <a:t>Finally, if you want to make a control that is composed of several visual elements, then the best way to do it is to create a </a:t>
            </a:r>
            <a:r>
              <a:rPr lang="en-US" sz="2400" dirty="0" err="1" smtClean="0"/>
              <a:t>UserControl</a:t>
            </a:r>
            <a:r>
              <a:rPr lang="en-US" sz="2400" dirty="0" smtClean="0"/>
              <a:t>.</a:t>
            </a:r>
            <a:endParaRPr lang="es-ES" sz="24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What Is a </a:t>
            </a:r>
            <a:r>
              <a:rPr lang="en-US" dirty="0" err="1" smtClean="0"/>
              <a:t>UserControl</a:t>
            </a:r>
            <a:r>
              <a:rPr lang="en-US" dirty="0" smtClean="0"/>
              <a: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876800"/>
          </a:xfrm>
        </p:spPr>
        <p:txBody>
          <a:bodyPr>
            <a:normAutofit/>
          </a:bodyPr>
          <a:lstStyle/>
          <a:p>
            <a:r>
              <a:rPr lang="en-US" sz="2400" dirty="0" err="1" smtClean="0"/>
              <a:t>UserControls</a:t>
            </a:r>
            <a:r>
              <a:rPr lang="en-US" sz="2400" dirty="0" smtClean="0"/>
              <a:t> are defined in the </a:t>
            </a:r>
            <a:r>
              <a:rPr lang="en-US" sz="2400" dirty="0" err="1" smtClean="0"/>
              <a:t>System.Windows.Forms</a:t>
            </a:r>
            <a:r>
              <a:rPr lang="en-US" sz="2400" dirty="0" smtClean="0"/>
              <a:t> and </a:t>
            </a:r>
            <a:r>
              <a:rPr lang="en-US" sz="2400" dirty="0" err="1" smtClean="0"/>
              <a:t>System.Web.UI</a:t>
            </a:r>
            <a:r>
              <a:rPr lang="en-US" sz="2400" dirty="0" smtClean="0"/>
              <a:t> namespaces. </a:t>
            </a:r>
          </a:p>
          <a:p>
            <a:r>
              <a:rPr lang="en-US" sz="2400" dirty="0" smtClean="0"/>
              <a:t>For our purposes, we are referring to the </a:t>
            </a:r>
            <a:r>
              <a:rPr lang="en-US" sz="2400" dirty="0" err="1" smtClean="0"/>
              <a:t>System.Windows.Forms.UserControl</a:t>
            </a:r>
            <a:r>
              <a:rPr lang="en-US" sz="2400" dirty="0" smtClean="0"/>
              <a:t>. </a:t>
            </a:r>
          </a:p>
          <a:p>
            <a:r>
              <a:rPr lang="en-US" sz="2400" dirty="0" err="1" smtClean="0"/>
              <a:t>UserControls</a:t>
            </a:r>
            <a:r>
              <a:rPr lang="en-US" sz="2400" dirty="0" smtClean="0"/>
              <a:t> inherit from </a:t>
            </a:r>
            <a:r>
              <a:rPr lang="en-US" sz="2400" dirty="0" err="1" smtClean="0"/>
              <a:t>ContainerControl</a:t>
            </a:r>
            <a:r>
              <a:rPr lang="en-US" sz="2400" dirty="0" smtClean="0"/>
              <a:t>, which in turn inherits from </a:t>
            </a:r>
            <a:r>
              <a:rPr lang="en-US" sz="2400" dirty="0" err="1" smtClean="0"/>
              <a:t>ScrollableControl</a:t>
            </a:r>
            <a:r>
              <a:rPr lang="en-US" sz="2400" dirty="0" smtClean="0"/>
              <a:t>, which itself inherits from the Control Class. </a:t>
            </a:r>
          </a:p>
          <a:p>
            <a:r>
              <a:rPr lang="en-US" sz="2400" dirty="0" smtClean="0"/>
              <a:t>If you look at the .NET Framework, you will note that this is exactly the same ancestry as a Windows Form.</a:t>
            </a:r>
            <a:endParaRPr lang="es-ES" sz="24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What Is a </a:t>
            </a:r>
            <a:r>
              <a:rPr lang="en-US" dirty="0" err="1" smtClean="0"/>
              <a:t>UserControl</a:t>
            </a:r>
            <a:r>
              <a:rPr lang="en-US" dirty="0" smtClean="0"/>
              <a: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876800"/>
          </a:xfrm>
        </p:spPr>
        <p:txBody>
          <a:bodyPr>
            <a:normAutofit/>
          </a:bodyPr>
          <a:lstStyle/>
          <a:p>
            <a:r>
              <a:rPr lang="en-US" sz="3200" dirty="0" smtClean="0"/>
              <a:t>When you are designing a </a:t>
            </a:r>
            <a:r>
              <a:rPr lang="en-US" sz="3200" dirty="0" err="1" smtClean="0"/>
              <a:t>UserControl</a:t>
            </a:r>
            <a:r>
              <a:rPr lang="en-US" sz="3200" dirty="0" smtClean="0"/>
              <a:t> you will perform the same activities that you perform when designing a Form. </a:t>
            </a:r>
          </a:p>
          <a:p>
            <a:r>
              <a:rPr lang="en-US" sz="3200" dirty="0" smtClean="0"/>
              <a:t>Like Forms, </a:t>
            </a:r>
            <a:r>
              <a:rPr lang="en-US" sz="3200" dirty="0" err="1" smtClean="0"/>
              <a:t>UserControls</a:t>
            </a:r>
            <a:r>
              <a:rPr lang="en-US" sz="3200" dirty="0" smtClean="0"/>
              <a:t> contain other controls referred to as </a:t>
            </a:r>
            <a:r>
              <a:rPr lang="en-US" sz="3200" i="1" dirty="0" smtClean="0"/>
              <a:t>constituent controls. </a:t>
            </a:r>
          </a:p>
          <a:p>
            <a:r>
              <a:rPr lang="en-US" sz="3200" i="1" dirty="0" smtClean="0"/>
              <a:t>A </a:t>
            </a:r>
            <a:r>
              <a:rPr lang="en-US" sz="3200" i="1" dirty="0" err="1" smtClean="0"/>
              <a:t>UserControl</a:t>
            </a:r>
            <a:r>
              <a:rPr lang="en-US" sz="3200" i="1" dirty="0" smtClean="0"/>
              <a:t> has a graphical user interface, as do Forms, and </a:t>
            </a:r>
            <a:r>
              <a:rPr lang="en-US" sz="3200" dirty="0" smtClean="0"/>
              <a:t>usually contains many constituent controls to make up part of a whole solution.</a:t>
            </a:r>
            <a:endParaRPr lang="es-ES" sz="32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GUI</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876800"/>
          </a:xfrm>
        </p:spPr>
        <p:txBody>
          <a:bodyPr>
            <a:normAutofit fontScale="92500" lnSpcReduction="20000"/>
          </a:bodyPr>
          <a:lstStyle/>
          <a:p>
            <a:r>
              <a:rPr lang="en-US" sz="3200" dirty="0" smtClean="0"/>
              <a:t>There are several strategies that you can employ when designing the visual aspect of </a:t>
            </a:r>
            <a:r>
              <a:rPr lang="en-US" sz="3200" dirty="0" err="1" smtClean="0"/>
              <a:t>UserControls</a:t>
            </a:r>
            <a:r>
              <a:rPr lang="en-US" sz="3200" dirty="0" smtClean="0"/>
              <a:t>:</a:t>
            </a:r>
          </a:p>
          <a:p>
            <a:r>
              <a:rPr lang="en-US" sz="3200" dirty="0" smtClean="0"/>
              <a:t> You can get great background graphics and make your controls semi-transparent.</a:t>
            </a:r>
          </a:p>
          <a:p>
            <a:r>
              <a:rPr lang="en-US" sz="3200" dirty="0" smtClean="0"/>
              <a:t> You can get a right-brained person or graphic artist to design some basic visuals for you, and then you can create a standard set of </a:t>
            </a:r>
            <a:r>
              <a:rPr lang="en-US" sz="3200" dirty="0" err="1" smtClean="0"/>
              <a:t>UserControls</a:t>
            </a:r>
            <a:r>
              <a:rPr lang="en-US" sz="3200" dirty="0" smtClean="0"/>
              <a:t> that you can use over and over again.</a:t>
            </a:r>
          </a:p>
          <a:p>
            <a:r>
              <a:rPr lang="en-US" sz="3200" dirty="0" smtClean="0"/>
              <a:t> You can layer controls to create the effect of both depth and richness, mirroring some of the better-looking software that exists. </a:t>
            </a:r>
            <a:endParaRPr lang="es-ES" sz="32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Creating a Control Library</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876800"/>
          </a:xfrm>
        </p:spPr>
        <p:txBody>
          <a:bodyPr>
            <a:noAutofit/>
          </a:bodyPr>
          <a:lstStyle/>
          <a:p>
            <a:r>
              <a:rPr lang="en-US" sz="2200" dirty="0" smtClean="0"/>
              <a:t>The Windows Control Library template in the New Project dialog is a good way to begin building </a:t>
            </a:r>
            <a:r>
              <a:rPr lang="en-US" sz="2200" dirty="0" err="1" smtClean="0"/>
              <a:t>UserControls</a:t>
            </a:r>
            <a:r>
              <a:rPr lang="en-US" sz="2200" dirty="0" smtClean="0"/>
              <a:t>. The Windows Control Library will yield an assembly with a DLL extension, and the project will be created with a single </a:t>
            </a:r>
            <a:r>
              <a:rPr lang="en-US" sz="2200" dirty="0" err="1" smtClean="0"/>
              <a:t>UserControl</a:t>
            </a:r>
            <a:r>
              <a:rPr lang="en-US" sz="2200" dirty="0" smtClean="0"/>
              <a:t>.</a:t>
            </a:r>
          </a:p>
          <a:p>
            <a:r>
              <a:rPr lang="en-US" sz="2200" dirty="0" smtClean="0"/>
              <a:t>When you create a Windows Control Library, the output type will be Class Library (read DLL), and the template will add the System, </a:t>
            </a:r>
            <a:r>
              <a:rPr lang="en-US" sz="2200" dirty="0" err="1" smtClean="0"/>
              <a:t>System.Data</a:t>
            </a:r>
            <a:r>
              <a:rPr lang="en-US" sz="2200" dirty="0" smtClean="0"/>
              <a:t>, </a:t>
            </a:r>
            <a:r>
              <a:rPr lang="en-US" sz="2200" dirty="0" err="1" smtClean="0"/>
              <a:t>System.Drawing</a:t>
            </a:r>
            <a:r>
              <a:rPr lang="en-US" sz="2200" dirty="0" smtClean="0"/>
              <a:t>, </a:t>
            </a:r>
            <a:r>
              <a:rPr lang="en-US" sz="2200" dirty="0" err="1" smtClean="0"/>
              <a:t>System.Windows.Forms</a:t>
            </a:r>
            <a:r>
              <a:rPr lang="en-US" sz="2200" dirty="0" smtClean="0"/>
              <a:t>, and System.XML namespace references. </a:t>
            </a:r>
          </a:p>
          <a:p>
            <a:r>
              <a:rPr lang="en-US" sz="2200" dirty="0" smtClean="0"/>
              <a:t>The template will also add </a:t>
            </a:r>
            <a:r>
              <a:rPr lang="en-US" sz="2200" dirty="0" err="1" smtClean="0"/>
              <a:t>AssemblyInfo.cs</a:t>
            </a:r>
            <a:r>
              <a:rPr lang="en-US" sz="2200" dirty="0" smtClean="0"/>
              <a:t> and UserControl1.cs modules. </a:t>
            </a:r>
          </a:p>
          <a:p>
            <a:r>
              <a:rPr lang="en-US" sz="2200" dirty="0" smtClean="0"/>
              <a:t>The </a:t>
            </a:r>
            <a:r>
              <a:rPr lang="en-US" sz="2200" dirty="0" err="1" smtClean="0"/>
              <a:t>AssemblyInfo</a:t>
            </a:r>
            <a:r>
              <a:rPr lang="en-US" sz="2200" dirty="0" smtClean="0"/>
              <a:t> file is provided for adding metadata, and the </a:t>
            </a:r>
            <a:r>
              <a:rPr lang="en-US" sz="2200" dirty="0" err="1" smtClean="0"/>
              <a:t>UserControl</a:t>
            </a:r>
            <a:r>
              <a:rPr lang="en-US" sz="2200" dirty="0" smtClean="0"/>
              <a:t> module contains a class, which inherits from </a:t>
            </a:r>
            <a:r>
              <a:rPr lang="en-US" sz="2200" dirty="0" err="1" smtClean="0"/>
              <a:t>UserControl</a:t>
            </a:r>
            <a:r>
              <a:rPr lang="en-US" sz="2200" dirty="0" smtClean="0"/>
              <a:t>, that you can use to begin implementing your first </a:t>
            </a:r>
            <a:r>
              <a:rPr lang="en-US" sz="2200" dirty="0" err="1" smtClean="0"/>
              <a:t>UserControl</a:t>
            </a:r>
            <a:r>
              <a:rPr lang="en-US" sz="2200" dirty="0" smtClean="0"/>
              <a:t>.</a:t>
            </a:r>
            <a:endParaRPr lang="es-ES" sz="22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Creating a Control Library</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876800"/>
          </a:xfrm>
        </p:spPr>
        <p:txBody>
          <a:bodyPr>
            <a:noAutofit/>
          </a:bodyPr>
          <a:lstStyle/>
          <a:p>
            <a:r>
              <a:rPr lang="en-US" sz="3200" dirty="0" smtClean="0"/>
              <a:t>A recommended approach to building </a:t>
            </a:r>
            <a:r>
              <a:rPr lang="en-US" sz="3200" dirty="0" err="1" smtClean="0"/>
              <a:t>UserControls</a:t>
            </a:r>
            <a:r>
              <a:rPr lang="en-US" sz="3200" dirty="0" smtClean="0"/>
              <a:t> at this point is to build the control with a general solution in mind and to use a generic application to test the </a:t>
            </a:r>
            <a:r>
              <a:rPr lang="en-US" sz="3200" dirty="0" err="1" smtClean="0"/>
              <a:t>UserControl</a:t>
            </a:r>
            <a:r>
              <a:rPr lang="en-US" sz="3200" dirty="0" smtClean="0"/>
              <a:t>. </a:t>
            </a:r>
          </a:p>
          <a:p>
            <a:r>
              <a:rPr lang="en-US" sz="3200" dirty="0" smtClean="0"/>
              <a:t>When the control has the general properties, methods, events, and constituent controls that you have determined are needed, you can incorporate the new </a:t>
            </a:r>
            <a:r>
              <a:rPr lang="en-US" sz="3200" dirty="0" err="1" smtClean="0"/>
              <a:t>UserControl</a:t>
            </a:r>
            <a:r>
              <a:rPr lang="en-US" sz="3200" dirty="0" smtClean="0"/>
              <a:t> into your application.</a:t>
            </a:r>
            <a:endParaRPr lang="es-ES" sz="28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Creating a </a:t>
            </a:r>
            <a:r>
              <a:rPr lang="en-US" b="1" dirty="0" err="1" smtClean="0"/>
              <a:t>ButtonCluster</a:t>
            </a:r>
            <a:r>
              <a:rPr lang="en-US" b="1" dirty="0" smtClean="0"/>
              <a:t> 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1828800"/>
          </a:xfrm>
        </p:spPr>
        <p:txBody>
          <a:bodyPr>
            <a:noAutofit/>
          </a:bodyPr>
          <a:lstStyle/>
          <a:p>
            <a:r>
              <a:rPr lang="en-US" sz="2000" dirty="0" smtClean="0"/>
              <a:t>The </a:t>
            </a:r>
            <a:r>
              <a:rPr lang="en-US" sz="2000" dirty="0" err="1" smtClean="0"/>
              <a:t>ButtonCluster</a:t>
            </a:r>
            <a:r>
              <a:rPr lang="en-US" sz="2000" dirty="0" smtClean="0"/>
              <a:t> uses four standard Button controls on a </a:t>
            </a:r>
            <a:r>
              <a:rPr lang="en-US" sz="2000" dirty="0" err="1" smtClean="0"/>
              <a:t>UserControl</a:t>
            </a:r>
            <a:r>
              <a:rPr lang="en-US" sz="2000" dirty="0" smtClean="0"/>
              <a:t> container. </a:t>
            </a:r>
          </a:p>
          <a:p>
            <a:r>
              <a:rPr lang="en-US" sz="2000" dirty="0" smtClean="0"/>
              <a:t>The </a:t>
            </a:r>
            <a:r>
              <a:rPr lang="en-US" sz="2000" dirty="0" err="1" smtClean="0"/>
              <a:t>ButtonCluster</a:t>
            </a:r>
            <a:r>
              <a:rPr lang="en-US" sz="2000" dirty="0" smtClean="0"/>
              <a:t> control is shown at the center of the form in Figure. </a:t>
            </a:r>
          </a:p>
          <a:p>
            <a:r>
              <a:rPr lang="en-US" sz="2000" dirty="0" smtClean="0"/>
              <a:t>The text on the buttons suggests that clicking a particular button will move the elements in the direction indicated by the arrow.</a:t>
            </a:r>
            <a:endParaRPr lang="es-ES" sz="1800" dirty="0" smtClean="0"/>
          </a:p>
        </p:txBody>
      </p:sp>
      <p:pic>
        <p:nvPicPr>
          <p:cNvPr id="1026" name="Picture 2"/>
          <p:cNvPicPr>
            <a:picLocks noChangeAspect="1" noChangeArrowheads="1"/>
          </p:cNvPicPr>
          <p:nvPr/>
        </p:nvPicPr>
        <p:blipFill>
          <a:blip r:embed="rId3" cstate="print"/>
          <a:srcRect/>
          <a:stretch>
            <a:fillRect/>
          </a:stretch>
        </p:blipFill>
        <p:spPr bwMode="auto">
          <a:xfrm>
            <a:off x="457200" y="3237610"/>
            <a:ext cx="3733800" cy="362039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Creating a </a:t>
            </a:r>
            <a:r>
              <a:rPr lang="en-US" b="1" dirty="0" err="1" smtClean="0"/>
              <a:t>ButtonCluster</a:t>
            </a:r>
            <a:r>
              <a:rPr lang="en-US" b="1" dirty="0" smtClean="0"/>
              <a:t> 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953000"/>
          </a:xfrm>
        </p:spPr>
        <p:txBody>
          <a:bodyPr>
            <a:noAutofit/>
          </a:bodyPr>
          <a:lstStyle/>
          <a:p>
            <a:r>
              <a:rPr lang="en-US" sz="3200" dirty="0" smtClean="0"/>
              <a:t>From Figure we can determine that the </a:t>
            </a:r>
            <a:r>
              <a:rPr lang="en-US" sz="3200" dirty="0" err="1" smtClean="0"/>
              <a:t>UserControl</a:t>
            </a:r>
            <a:r>
              <a:rPr lang="en-US" sz="3200" dirty="0" smtClean="0"/>
              <a:t> is composed of four buttons. </a:t>
            </a:r>
          </a:p>
          <a:p>
            <a:r>
              <a:rPr lang="en-US" sz="3200" dirty="0" smtClean="0"/>
              <a:t>To keep the buttons aligned, we will need to respond to Resize events sent to the </a:t>
            </a:r>
            <a:r>
              <a:rPr lang="en-US" sz="3200" dirty="0" err="1" smtClean="0"/>
              <a:t>UserControl</a:t>
            </a:r>
            <a:r>
              <a:rPr lang="en-US" sz="3200" dirty="0" smtClean="0"/>
              <a:t>, we will need to modify the Text property for the buttons, and we will need to surface the individual Button Click events in order to allow users to respond to Click events.</a:t>
            </a:r>
            <a:endParaRPr lang="es-ES"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s-ES" dirty="0" smtClean="0"/>
              <a:t>COM</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dirty="0" smtClean="0"/>
              <a:t>Designing the </a:t>
            </a:r>
            <a:r>
              <a:rPr lang="en-US" dirty="0" err="1" smtClean="0"/>
              <a:t>UserControl</a:t>
            </a:r>
            <a:r>
              <a:rPr lang="en-US" dirty="0" smtClean="0"/>
              <a:t> Visual Interface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953000"/>
          </a:xfrm>
        </p:spPr>
        <p:txBody>
          <a:bodyPr>
            <a:noAutofit/>
          </a:bodyPr>
          <a:lstStyle/>
          <a:p>
            <a:r>
              <a:rPr lang="en-US" sz="2400" dirty="0" smtClean="0"/>
              <a:t>The visual appearance of our first user control is composed of four equally-sized buttons lined up in a vertical stack. </a:t>
            </a:r>
          </a:p>
          <a:p>
            <a:r>
              <a:rPr lang="en-US" sz="2400" dirty="0" smtClean="0"/>
              <a:t>To make the control as generic as possible, we might want to allow the buttons to be aligned horizontally. </a:t>
            </a:r>
          </a:p>
          <a:p>
            <a:r>
              <a:rPr lang="en-US" sz="2400" dirty="0" smtClean="0"/>
              <a:t>We may also want to allow the actual buttons to be rendered using other kinds of buttons</a:t>
            </a:r>
          </a:p>
          <a:p>
            <a:r>
              <a:rPr lang="en-US" sz="2400" dirty="0" smtClean="0"/>
              <a:t>To create the button cluster class, create a new Windows Control Library project. Drop four buttons on the </a:t>
            </a:r>
            <a:r>
              <a:rPr lang="en-US" sz="2400" dirty="0" err="1" smtClean="0"/>
              <a:t>UserControl</a:t>
            </a:r>
            <a:r>
              <a:rPr lang="en-US" sz="2400" dirty="0" smtClean="0"/>
              <a:t> container.</a:t>
            </a:r>
            <a:endParaRPr lang="es-ES"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dirty="0" smtClean="0"/>
              <a:t>Designing the </a:t>
            </a:r>
            <a:r>
              <a:rPr lang="en-US" dirty="0" err="1" smtClean="0"/>
              <a:t>UserControl</a:t>
            </a:r>
            <a:r>
              <a:rPr lang="en-US" dirty="0" smtClean="0"/>
              <a:t> Visual Interface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953000"/>
          </a:xfrm>
        </p:spPr>
        <p:txBody>
          <a:bodyPr>
            <a:noAutofit/>
          </a:bodyPr>
          <a:lstStyle/>
          <a:p>
            <a:r>
              <a:rPr lang="en-US" sz="2400" dirty="0" smtClean="0"/>
              <a:t>Use the Visual Studio .NET Format | Make Same Size | Both menu to make the buttons the exact same size. (Make the buttons roughly square.)</a:t>
            </a:r>
          </a:p>
          <a:p>
            <a:r>
              <a:rPr lang="en-US" sz="2400" dirty="0" smtClean="0"/>
              <a:t>Use the Format | Align | Centers menu item to align the buttons along a center vertical axis.</a:t>
            </a:r>
          </a:p>
          <a:p>
            <a:r>
              <a:rPr lang="en-US" sz="2400" dirty="0" smtClean="0"/>
              <a:t>Resize the </a:t>
            </a:r>
            <a:r>
              <a:rPr lang="en-US" sz="2400" dirty="0" err="1" smtClean="0"/>
              <a:t>UserControl</a:t>
            </a:r>
            <a:r>
              <a:rPr lang="en-US" sz="2400" dirty="0" smtClean="0"/>
              <a:t> to approximately the same width as a single button and the height to that of all four buttons (an example can be seen in Figure. </a:t>
            </a:r>
          </a:p>
          <a:p>
            <a:r>
              <a:rPr lang="en-US" sz="2400" dirty="0" smtClean="0"/>
              <a:t>Don’t worry about precise visual sizing, as we will write the code to make the control visually perfect. </a:t>
            </a:r>
          </a:p>
          <a:p>
            <a:r>
              <a:rPr lang="en-US" sz="2400" dirty="0" smtClean="0"/>
              <a:t>The next thing we need to do is write the code to resize each of the buttons proportionately to the size of the containing control.</a:t>
            </a:r>
            <a:endParaRPr lang="es-ES" sz="24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smtClean="0"/>
              <a:t>Implementing the </a:t>
            </a:r>
            <a:r>
              <a:rPr lang="en-US" b="1" dirty="0" err="1" smtClean="0"/>
              <a:t>UserControl</a:t>
            </a:r>
            <a:r>
              <a:rPr lang="en-US" b="1" dirty="0" smtClean="0"/>
              <a:t> Resize Event Handler</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953000"/>
          </a:xfrm>
        </p:spPr>
        <p:txBody>
          <a:bodyPr>
            <a:noAutofit/>
          </a:bodyPr>
          <a:lstStyle/>
          <a:p>
            <a:r>
              <a:rPr lang="en-US" sz="2400" dirty="0" smtClean="0"/>
              <a:t>When the </a:t>
            </a:r>
            <a:r>
              <a:rPr lang="en-US" sz="2400" dirty="0" err="1" smtClean="0"/>
              <a:t>UserControl</a:t>
            </a:r>
            <a:r>
              <a:rPr lang="en-US" sz="2400" dirty="0" smtClean="0"/>
              <a:t> is resized, we want our buttons to occupy and fully consume exactly one-fourth of the available space. Fortunately, the </a:t>
            </a:r>
            <a:r>
              <a:rPr lang="en-US" sz="2400" dirty="0" err="1" smtClean="0"/>
              <a:t>UserControl</a:t>
            </a:r>
            <a:r>
              <a:rPr lang="en-US" sz="2400" dirty="0" smtClean="0"/>
              <a:t> can be designed like a form.</a:t>
            </a:r>
          </a:p>
          <a:p>
            <a:r>
              <a:rPr lang="en-US" sz="2400" dirty="0" smtClean="0"/>
              <a:t>To generate the Resize event handler, we can use the Event view of the Properties window.</a:t>
            </a:r>
          </a:p>
          <a:p>
            <a:pPr lvl="2">
              <a:buNone/>
            </a:pPr>
            <a:r>
              <a:rPr lang="en-US" sz="2400" dirty="0" smtClean="0"/>
              <a:t>private void </a:t>
            </a:r>
            <a:r>
              <a:rPr lang="en-US" sz="2400" dirty="0" err="1" smtClean="0"/>
              <a:t>UserControlButtons_Resize</a:t>
            </a:r>
            <a:r>
              <a:rPr lang="en-US" sz="2400" dirty="0" smtClean="0"/>
              <a:t>(object sender,</a:t>
            </a:r>
          </a:p>
          <a:p>
            <a:pPr lvl="2">
              <a:buNone/>
            </a:pPr>
            <a:r>
              <a:rPr lang="en-US" sz="2400" dirty="0" err="1" smtClean="0"/>
              <a:t>System.EventArgs</a:t>
            </a:r>
            <a:r>
              <a:rPr lang="en-US" sz="2400" dirty="0" smtClean="0"/>
              <a:t> e)</a:t>
            </a:r>
          </a:p>
          <a:p>
            <a:pPr lvl="2">
              <a:buNone/>
            </a:pPr>
            <a:r>
              <a:rPr lang="en-US" sz="2400" dirty="0" smtClean="0"/>
              <a:t>{</a:t>
            </a:r>
          </a:p>
          <a:p>
            <a:pPr lvl="2">
              <a:buNone/>
            </a:pPr>
            <a:r>
              <a:rPr lang="en-US" sz="2400" dirty="0" err="1" smtClean="0"/>
              <a:t>ResizeButtons</a:t>
            </a:r>
            <a:r>
              <a:rPr lang="en-US" sz="2400" dirty="0" smtClean="0"/>
              <a:t>();</a:t>
            </a:r>
          </a:p>
          <a:p>
            <a:pPr lvl="2">
              <a:buNone/>
            </a:pPr>
            <a:r>
              <a:rPr lang="en-US" sz="2400" dirty="0" smtClean="0"/>
              <a:t>}</a:t>
            </a:r>
            <a:endParaRPr lang="es-ES" sz="18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smtClean="0"/>
              <a:t>Implementing the </a:t>
            </a:r>
            <a:r>
              <a:rPr lang="en-US" b="1" dirty="0" err="1" smtClean="0"/>
              <a:t>UserControl</a:t>
            </a:r>
            <a:r>
              <a:rPr lang="en-US" b="1" dirty="0" smtClean="0"/>
              <a:t> Resize Event Handler</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953000"/>
          </a:xfrm>
        </p:spPr>
        <p:txBody>
          <a:bodyPr>
            <a:noAutofit/>
          </a:bodyPr>
          <a:lstStyle/>
          <a:p>
            <a:r>
              <a:rPr lang="en-US" sz="1800" dirty="0" smtClean="0"/>
              <a:t>Following a good convention, we simply implement the event handler by calling a </a:t>
            </a:r>
            <a:r>
              <a:rPr lang="en-US" sz="1800" dirty="0" err="1" smtClean="0"/>
              <a:t>wellnamed</a:t>
            </a:r>
            <a:r>
              <a:rPr lang="en-US" sz="1800" dirty="0" smtClean="0"/>
              <a:t> method. </a:t>
            </a:r>
          </a:p>
          <a:p>
            <a:r>
              <a:rPr lang="en-US" sz="1800" dirty="0" smtClean="0"/>
              <a:t>The well-named method mitigates the need for a comment, and the name indicates precisely what the code will do. </a:t>
            </a:r>
          </a:p>
          <a:p>
            <a:r>
              <a:rPr lang="en-US" sz="1800" dirty="0" smtClean="0"/>
              <a:t>As an alternative, we can override the </a:t>
            </a:r>
            <a:r>
              <a:rPr lang="en-US" sz="1800" dirty="0" err="1" smtClean="0"/>
              <a:t>OnResize</a:t>
            </a:r>
            <a:r>
              <a:rPr lang="en-US" sz="1800" dirty="0" smtClean="0"/>
              <a:t> method. </a:t>
            </a:r>
          </a:p>
          <a:p>
            <a:r>
              <a:rPr lang="en-US" sz="1800" dirty="0" smtClean="0"/>
              <a:t>If you choose to override </a:t>
            </a:r>
            <a:r>
              <a:rPr lang="en-US" sz="1800" dirty="0" err="1" smtClean="0"/>
              <a:t>OnResize</a:t>
            </a:r>
            <a:r>
              <a:rPr lang="en-US" sz="1800" dirty="0" smtClean="0"/>
              <a:t>, make sure you call the base class method. </a:t>
            </a:r>
          </a:p>
          <a:p>
            <a:r>
              <a:rPr lang="en-US" sz="1800" dirty="0" smtClean="0"/>
              <a:t>By convention, .NET uses the On prefix for event methods; hence, the Resize event would have an </a:t>
            </a:r>
            <a:r>
              <a:rPr lang="en-US" sz="1800" dirty="0" err="1" smtClean="0"/>
              <a:t>OnResize</a:t>
            </a:r>
            <a:r>
              <a:rPr lang="en-US" sz="1800" dirty="0" smtClean="0"/>
              <a:t> method that invokes it. </a:t>
            </a:r>
          </a:p>
          <a:p>
            <a:r>
              <a:rPr lang="en-US" sz="1800" dirty="0" smtClean="0"/>
              <a:t>If you elect to override the </a:t>
            </a:r>
            <a:r>
              <a:rPr lang="en-US" sz="1800" dirty="0" err="1" smtClean="0"/>
              <a:t>OnResize</a:t>
            </a:r>
            <a:r>
              <a:rPr lang="en-US" sz="1800" dirty="0" smtClean="0"/>
              <a:t> method, then the overridden method might be implemented as follows:</a:t>
            </a:r>
          </a:p>
          <a:p>
            <a:pPr lvl="1">
              <a:buNone/>
            </a:pPr>
            <a:r>
              <a:rPr lang="en-US" sz="1800" dirty="0" smtClean="0"/>
              <a:t>protected override void </a:t>
            </a:r>
            <a:r>
              <a:rPr lang="en-US" sz="1800" dirty="0" err="1" smtClean="0"/>
              <a:t>OnResize</a:t>
            </a:r>
            <a:r>
              <a:rPr lang="en-US" sz="1800" dirty="0" smtClean="0"/>
              <a:t>(</a:t>
            </a:r>
            <a:r>
              <a:rPr lang="en-US" sz="1800" dirty="0" err="1" smtClean="0"/>
              <a:t>System.EventArgs</a:t>
            </a:r>
            <a:r>
              <a:rPr lang="en-US" sz="1800" dirty="0" smtClean="0"/>
              <a:t> e)</a:t>
            </a:r>
          </a:p>
          <a:p>
            <a:pPr lvl="1">
              <a:buNone/>
            </a:pPr>
            <a:r>
              <a:rPr lang="en-US" sz="1800" dirty="0" smtClean="0"/>
              <a:t>{</a:t>
            </a:r>
          </a:p>
          <a:p>
            <a:pPr lvl="1">
              <a:buNone/>
            </a:pPr>
            <a:r>
              <a:rPr lang="en-US" sz="1800" dirty="0" err="1" smtClean="0"/>
              <a:t>base.OnResize</a:t>
            </a:r>
            <a:r>
              <a:rPr lang="en-US" sz="1800" dirty="0" smtClean="0"/>
              <a:t>(e);</a:t>
            </a:r>
          </a:p>
          <a:p>
            <a:pPr lvl="1">
              <a:buNone/>
            </a:pPr>
            <a:r>
              <a:rPr lang="en-US" sz="1800" dirty="0" err="1" smtClean="0"/>
              <a:t>ResizeButtons</a:t>
            </a:r>
            <a:r>
              <a:rPr lang="en-US" sz="1800" dirty="0" smtClean="0"/>
              <a:t>();</a:t>
            </a:r>
          </a:p>
          <a:p>
            <a:pPr lvl="1">
              <a:buNone/>
            </a:pPr>
            <a:r>
              <a:rPr lang="en-US" sz="1800" dirty="0" smtClean="0"/>
              <a:t>}</a:t>
            </a:r>
            <a:endParaRPr lang="es-ES"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smtClean="0"/>
              <a:t>Determining Equal Subdivisions for the Buttons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457200" y="1371600"/>
            <a:ext cx="8229600" cy="4953000"/>
          </a:xfrm>
        </p:spPr>
        <p:txBody>
          <a:bodyPr>
            <a:noAutofit/>
          </a:bodyPr>
          <a:lstStyle/>
          <a:p>
            <a:r>
              <a:rPr lang="en-US" sz="2400" dirty="0" smtClean="0"/>
              <a:t>Now that we have an event handler, our </a:t>
            </a:r>
            <a:r>
              <a:rPr lang="en-US" sz="2400" dirty="0" err="1" smtClean="0"/>
              <a:t>UserControl</a:t>
            </a:r>
            <a:r>
              <a:rPr lang="en-US" sz="2400" dirty="0" smtClean="0"/>
              <a:t> is notified when it is resized. From this point, we can implement the code that sizes each button equally.</a:t>
            </a:r>
          </a:p>
          <a:p>
            <a:r>
              <a:rPr lang="en-US" sz="2400" dirty="0" smtClean="0"/>
              <a:t>When we are coding, it is useful to determine when a solution is generic enough to make sense in some other context. </a:t>
            </a:r>
          </a:p>
          <a:p>
            <a:r>
              <a:rPr lang="en-US" sz="2400" dirty="0" smtClean="0"/>
              <a:t>Determining the fractional part of a rectangle is generally useful, and experience suggests that I can reuse this behavior. </a:t>
            </a:r>
          </a:p>
          <a:p>
            <a:r>
              <a:rPr lang="en-US" sz="2400" dirty="0" smtClean="0"/>
              <a:t>When code may be generally useful, it is a good idea to create a new class and implement the behavior in the new class.</a:t>
            </a:r>
          </a:p>
          <a:p>
            <a:r>
              <a:rPr lang="en-US" sz="2400" dirty="0" smtClean="0"/>
              <a:t>The listing implements a Rectangle class that can calculate a new top and new bottom for a rectangle that is a fractional subdivision of a bounding rectangle.</a:t>
            </a:r>
            <a:endParaRPr lang="es-ES" sz="24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Rectangles class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4343400" cy="4953000"/>
          </a:xfrm>
        </p:spPr>
        <p:txBody>
          <a:bodyPr>
            <a:noAutofit/>
          </a:bodyPr>
          <a:lstStyle/>
          <a:p>
            <a:pPr lvl="1">
              <a:buNone/>
            </a:pPr>
            <a:r>
              <a:rPr lang="en-US" sz="1200" dirty="0" smtClean="0"/>
              <a:t>using System;</a:t>
            </a:r>
          </a:p>
          <a:p>
            <a:pPr lvl="1">
              <a:buNone/>
            </a:pPr>
            <a:r>
              <a:rPr lang="en-US" sz="1200" dirty="0" smtClean="0"/>
              <a:t>using </a:t>
            </a:r>
            <a:r>
              <a:rPr lang="en-US" sz="1200" dirty="0" err="1" smtClean="0"/>
              <a:t>System.Drawing</a:t>
            </a:r>
            <a:r>
              <a:rPr lang="en-US" sz="1200" dirty="0" smtClean="0"/>
              <a:t>;</a:t>
            </a:r>
          </a:p>
          <a:p>
            <a:pPr lvl="1">
              <a:buNone/>
            </a:pPr>
            <a:r>
              <a:rPr lang="en-US" sz="1200" dirty="0" smtClean="0"/>
              <a:t>namespace </a:t>
            </a:r>
            <a:r>
              <a:rPr lang="en-US" sz="1200" dirty="0" err="1" smtClean="0"/>
              <a:t>UserControlsExamples</a:t>
            </a:r>
            <a:endParaRPr lang="en-US" sz="1200" dirty="0" smtClean="0"/>
          </a:p>
          <a:p>
            <a:pPr lvl="2">
              <a:buNone/>
            </a:pPr>
            <a:r>
              <a:rPr lang="en-US" sz="1200" dirty="0" smtClean="0"/>
              <a:t>{</a:t>
            </a:r>
          </a:p>
          <a:p>
            <a:pPr lvl="2">
              <a:buNone/>
            </a:pPr>
            <a:r>
              <a:rPr lang="en-US" sz="1200" dirty="0" smtClean="0"/>
              <a:t>public class Rectangles</a:t>
            </a:r>
          </a:p>
          <a:p>
            <a:pPr lvl="3">
              <a:buNone/>
            </a:pPr>
            <a:r>
              <a:rPr lang="en-US" sz="1200" dirty="0" smtClean="0"/>
              <a:t>{</a:t>
            </a:r>
          </a:p>
          <a:p>
            <a:pPr lvl="4">
              <a:buNone/>
            </a:pPr>
            <a:r>
              <a:rPr lang="en-US" sz="1200" dirty="0" smtClean="0"/>
              <a:t>private Rectangles(){}</a:t>
            </a:r>
          </a:p>
          <a:p>
            <a:pPr lvl="4">
              <a:buNone/>
            </a:pPr>
            <a:r>
              <a:rPr lang="en-US" sz="1200" dirty="0" smtClean="0"/>
              <a:t>public static Rectangle </a:t>
            </a:r>
            <a:r>
              <a:rPr lang="en-US" sz="1200" dirty="0" err="1" smtClean="0"/>
              <a:t>GetVerticalRectangle</a:t>
            </a:r>
            <a:r>
              <a:rPr lang="en-US" sz="1200" dirty="0" smtClean="0"/>
              <a:t>(</a:t>
            </a:r>
          </a:p>
          <a:p>
            <a:pPr lvl="4">
              <a:buNone/>
            </a:pPr>
            <a:r>
              <a:rPr lang="en-US" sz="1200" dirty="0" smtClean="0"/>
              <a:t>Rectangle </a:t>
            </a:r>
            <a:r>
              <a:rPr lang="en-US" sz="1200" dirty="0" err="1" smtClean="0"/>
              <a:t>rectangle</a:t>
            </a:r>
            <a:r>
              <a:rPr lang="en-US" sz="1200" dirty="0" smtClean="0"/>
              <a:t>, </a:t>
            </a:r>
            <a:r>
              <a:rPr lang="en-US" sz="1200" dirty="0" err="1" smtClean="0"/>
              <a:t>int</a:t>
            </a:r>
            <a:r>
              <a:rPr lang="en-US" sz="1200" dirty="0" smtClean="0"/>
              <a:t> index, </a:t>
            </a:r>
            <a:r>
              <a:rPr lang="en-US" sz="1200" dirty="0" err="1" smtClean="0"/>
              <a:t>int</a:t>
            </a:r>
            <a:r>
              <a:rPr lang="en-US" sz="1200" dirty="0" smtClean="0"/>
              <a:t> segments )</a:t>
            </a:r>
          </a:p>
          <a:p>
            <a:pPr lvl="5">
              <a:buNone/>
            </a:pPr>
            <a:r>
              <a:rPr lang="en-US" sz="1200" dirty="0" smtClean="0"/>
              <a:t>{</a:t>
            </a:r>
          </a:p>
          <a:p>
            <a:pPr lvl="6">
              <a:buNone/>
            </a:pPr>
            <a:r>
              <a:rPr lang="en-US" sz="1200" dirty="0" smtClean="0"/>
              <a:t>Rectangle r = rectangle;</a:t>
            </a:r>
          </a:p>
          <a:p>
            <a:pPr lvl="6">
              <a:buNone/>
            </a:pPr>
            <a:r>
              <a:rPr lang="en-US" sz="1200" dirty="0" err="1" smtClean="0"/>
              <a:t>r.Size</a:t>
            </a:r>
            <a:r>
              <a:rPr lang="en-US" sz="1200" dirty="0" smtClean="0"/>
              <a:t> = new Size( </a:t>
            </a:r>
            <a:r>
              <a:rPr lang="en-US" sz="1200" dirty="0" err="1" smtClean="0"/>
              <a:t>r.Width</a:t>
            </a:r>
            <a:r>
              <a:rPr lang="en-US" sz="1200" dirty="0" smtClean="0"/>
              <a:t>,</a:t>
            </a:r>
          </a:p>
          <a:p>
            <a:pPr lvl="6">
              <a:buNone/>
            </a:pPr>
            <a:r>
              <a:rPr lang="en-US" sz="1200" dirty="0" err="1" smtClean="0"/>
              <a:t>NewBottom</a:t>
            </a:r>
            <a:r>
              <a:rPr lang="en-US" sz="1200" dirty="0" smtClean="0"/>
              <a:t>(rectangle, index, segments));</a:t>
            </a:r>
          </a:p>
          <a:p>
            <a:pPr lvl="6">
              <a:buNone/>
            </a:pPr>
            <a:r>
              <a:rPr lang="en-US" sz="1200" dirty="0" err="1" smtClean="0"/>
              <a:t>r.Location</a:t>
            </a:r>
            <a:r>
              <a:rPr lang="en-US" sz="1200" dirty="0" smtClean="0"/>
              <a:t> = new Point(0,</a:t>
            </a:r>
          </a:p>
          <a:p>
            <a:pPr lvl="6">
              <a:buNone/>
            </a:pPr>
            <a:r>
              <a:rPr lang="en-US" sz="1200" dirty="0" err="1" smtClean="0"/>
              <a:t>NewTop</a:t>
            </a:r>
            <a:r>
              <a:rPr lang="en-US" sz="1200" dirty="0" smtClean="0"/>
              <a:t>(rectangle, index, segments));</a:t>
            </a:r>
          </a:p>
          <a:p>
            <a:pPr lvl="6">
              <a:buNone/>
            </a:pPr>
            <a:r>
              <a:rPr lang="en-US" sz="1200" dirty="0" smtClean="0"/>
              <a:t>return r;</a:t>
            </a:r>
          </a:p>
          <a:p>
            <a:pPr lvl="5">
              <a:buNone/>
            </a:pPr>
            <a:r>
              <a:rPr lang="en-US" sz="1200" dirty="0" smtClean="0"/>
              <a:t>}</a:t>
            </a:r>
          </a:p>
        </p:txBody>
      </p:sp>
      <p:sp>
        <p:nvSpPr>
          <p:cNvPr id="4" name="Rectangle 2"/>
          <p:cNvSpPr txBox="1">
            <a:spLocks/>
          </p:cNvSpPr>
          <p:nvPr/>
        </p:nvSpPr>
        <p:spPr>
          <a:xfrm>
            <a:off x="4495800" y="2133600"/>
            <a:ext cx="4343400" cy="3962400"/>
          </a:xfrm>
          <a:prstGeom prst="rect">
            <a:avLst/>
          </a:prstGeom>
        </p:spPr>
        <p:txBody>
          <a:bodyPr vert="horz">
            <a:noAutofit/>
          </a:bodyPr>
          <a:lstStyle/>
          <a:p>
            <a:pPr marL="1371600" marR="0" lvl="4" indent="-228600" algn="l" defTabSz="914400" rtl="0" eaLnBrk="1" fontAlgn="auto" latinLnBrk="0" hangingPunct="1">
              <a:lnSpc>
                <a:spcPct val="100000"/>
              </a:lnSpc>
              <a:spcBef>
                <a:spcPts val="300"/>
              </a:spcBef>
              <a:spcAft>
                <a:spcPts val="0"/>
              </a:spcAft>
              <a:buClr>
                <a:schemeClr val="accent2"/>
              </a:buClr>
              <a:buSzPct val="70000"/>
              <a:buFont typeface="Wingdings"/>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public static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NewTop</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Rectangle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rectangle</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1371600" marR="0" lvl="4" indent="-228600" algn="l" defTabSz="914400" rtl="0" eaLnBrk="1" fontAlgn="auto" latinLnBrk="0" hangingPunct="1">
              <a:lnSpc>
                <a:spcPct val="100000"/>
              </a:lnSpc>
              <a:spcBef>
                <a:spcPts val="300"/>
              </a:spcBef>
              <a:spcAft>
                <a:spcPts val="0"/>
              </a:spcAft>
              <a:buClr>
                <a:schemeClr val="accent2"/>
              </a:buClr>
              <a:buSzPct val="70000"/>
              <a:buFont typeface="Wingdings"/>
              <a:buNone/>
              <a:tabLst/>
              <a:defRPr/>
            </a:pP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index,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segments )</a:t>
            </a:r>
          </a:p>
          <a:p>
            <a:pPr marL="1645920" marR="0" lvl="5" indent="-182880" algn="l" defTabSz="914400" rtl="0" eaLnBrk="1" fontAlgn="auto" latinLnBrk="0" hangingPunct="1">
              <a:lnSpc>
                <a:spcPct val="100000"/>
              </a:lnSpc>
              <a:spcBef>
                <a:spcPts val="300"/>
              </a:spcBef>
              <a:spcAft>
                <a:spcPts val="0"/>
              </a:spcAft>
              <a:buClr>
                <a:srgbClr val="9FB8CD">
                  <a:shade val="75000"/>
                </a:srgbClr>
              </a:buClr>
              <a:buSzPct val="75000"/>
              <a:buFont typeface="Wingdings 3"/>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1828800" marR="0" lvl="6" indent="-182880" algn="l" defTabSz="914400" rtl="0" eaLnBrk="1" fontAlgn="auto" latinLnBrk="0" hangingPunct="1">
              <a:lnSpc>
                <a:spcPct val="100000"/>
              </a:lnSpc>
              <a:spcBef>
                <a:spcPts val="300"/>
              </a:spcBef>
              <a:spcAft>
                <a:spcPts val="0"/>
              </a:spcAft>
              <a:buClr>
                <a:srgbClr val="727CA3">
                  <a:shade val="75000"/>
                </a:srgbClr>
              </a:buClr>
              <a:buSzPct val="75000"/>
              <a:buFont typeface="Wingdings 3"/>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return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)((float)index / segments *</a:t>
            </a:r>
          </a:p>
          <a:p>
            <a:pPr marL="1828800" marR="0" lvl="6" indent="-182880" algn="l" defTabSz="914400" rtl="0" eaLnBrk="1" fontAlgn="auto" latinLnBrk="0" hangingPunct="1">
              <a:lnSpc>
                <a:spcPct val="100000"/>
              </a:lnSpc>
              <a:spcBef>
                <a:spcPts val="300"/>
              </a:spcBef>
              <a:spcAft>
                <a:spcPts val="0"/>
              </a:spcAft>
              <a:buClr>
                <a:srgbClr val="727CA3">
                  <a:shade val="75000"/>
                </a:srgbClr>
              </a:buClr>
              <a:buSzPct val="75000"/>
              <a:buFont typeface="Wingdings 3"/>
              <a:buNone/>
              <a:tabLst/>
              <a:defRPr/>
            </a:pP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rectangle.Height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1645920" marR="0" lvl="5" indent="-182880" algn="l" defTabSz="914400" rtl="0" eaLnBrk="1" fontAlgn="auto" latinLnBrk="0" hangingPunct="1">
              <a:lnSpc>
                <a:spcPct val="100000"/>
              </a:lnSpc>
              <a:spcBef>
                <a:spcPts val="300"/>
              </a:spcBef>
              <a:spcAft>
                <a:spcPts val="0"/>
              </a:spcAft>
              <a:buClr>
                <a:srgbClr val="9FB8CD">
                  <a:shade val="75000"/>
                </a:srgbClr>
              </a:buClr>
              <a:buSzPct val="75000"/>
              <a:buFont typeface="Wingdings 3"/>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1371600" marR="0" lvl="4" indent="-228600" algn="l" defTabSz="914400" rtl="0" eaLnBrk="1" fontAlgn="auto" latinLnBrk="0" hangingPunct="1">
              <a:lnSpc>
                <a:spcPct val="100000"/>
              </a:lnSpc>
              <a:spcBef>
                <a:spcPts val="300"/>
              </a:spcBef>
              <a:spcAft>
                <a:spcPts val="0"/>
              </a:spcAft>
              <a:buClr>
                <a:schemeClr val="accent2"/>
              </a:buClr>
              <a:buSzPct val="70000"/>
              <a:buFont typeface="Wingdings"/>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public static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NewBottom</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Rectangle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rectangle</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1371600" marR="0" lvl="4" indent="-228600" algn="l" defTabSz="914400" rtl="0" eaLnBrk="1" fontAlgn="auto" latinLnBrk="0" hangingPunct="1">
              <a:lnSpc>
                <a:spcPct val="100000"/>
              </a:lnSpc>
              <a:spcBef>
                <a:spcPts val="300"/>
              </a:spcBef>
              <a:spcAft>
                <a:spcPts val="0"/>
              </a:spcAft>
              <a:buClr>
                <a:schemeClr val="accent2"/>
              </a:buClr>
              <a:buSzPct val="70000"/>
              <a:buFont typeface="Wingdings"/>
              <a:buNone/>
              <a:tabLst/>
              <a:defRPr/>
            </a:pP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index,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int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segments)</a:t>
            </a:r>
          </a:p>
          <a:p>
            <a:pPr marL="1645920" marR="0" lvl="5" indent="-182880" algn="l" defTabSz="914400" rtl="0" eaLnBrk="1" fontAlgn="auto" latinLnBrk="0" hangingPunct="1">
              <a:lnSpc>
                <a:spcPct val="100000"/>
              </a:lnSpc>
              <a:spcBef>
                <a:spcPts val="300"/>
              </a:spcBef>
              <a:spcAft>
                <a:spcPts val="0"/>
              </a:spcAft>
              <a:buClr>
                <a:srgbClr val="9FB8CD">
                  <a:shade val="75000"/>
                </a:srgbClr>
              </a:buClr>
              <a:buSzPct val="75000"/>
              <a:buFont typeface="Wingdings 3"/>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1828800" marR="0" lvl="6" indent="-182880" algn="l" defTabSz="914400" rtl="0" eaLnBrk="1" fontAlgn="auto" latinLnBrk="0" hangingPunct="1">
              <a:lnSpc>
                <a:spcPct val="100000"/>
              </a:lnSpc>
              <a:spcBef>
                <a:spcPts val="300"/>
              </a:spcBef>
              <a:spcAft>
                <a:spcPts val="0"/>
              </a:spcAft>
              <a:buClr>
                <a:srgbClr val="727CA3">
                  <a:shade val="75000"/>
                </a:srgbClr>
              </a:buClr>
              <a:buSzPct val="75000"/>
              <a:buFont typeface="Wingdings 3"/>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return </a:t>
            </a:r>
            <a:r>
              <a:rPr kumimoji="0" lang="en-US" sz="1200" b="0" i="0" u="none" strike="noStrike" kern="1200" cap="none" spc="0" normalizeH="0" baseline="0" noProof="0" dirty="0" err="1" smtClean="0">
                <a:ln>
                  <a:noFill/>
                </a:ln>
                <a:solidFill>
                  <a:schemeClr val="tx1"/>
                </a:solidFill>
                <a:effectLst/>
                <a:uLnTx/>
                <a:uFillTx/>
                <a:latin typeface="+mn-lt"/>
                <a:ea typeface="+mn-ea"/>
                <a:cs typeface="+mn-cs"/>
              </a:rPr>
              <a:t>rectangle.Height</a:t>
            </a:r>
            <a:r>
              <a:rPr kumimoji="0" lang="en-US" sz="1200" b="0" i="0" u="none" strike="noStrike" kern="1200" cap="none" spc="0" normalizeH="0" baseline="0" noProof="0" dirty="0" smtClean="0">
                <a:ln>
                  <a:noFill/>
                </a:ln>
                <a:solidFill>
                  <a:schemeClr val="tx1"/>
                </a:solidFill>
                <a:effectLst/>
                <a:uLnTx/>
                <a:uFillTx/>
                <a:latin typeface="+mn-lt"/>
                <a:ea typeface="+mn-ea"/>
                <a:cs typeface="+mn-cs"/>
              </a:rPr>
              <a:t> / segments;</a:t>
            </a:r>
          </a:p>
          <a:p>
            <a:pPr marL="1645920" marR="0" lvl="5" indent="-182880" algn="l" defTabSz="914400" rtl="0" eaLnBrk="1" fontAlgn="auto" latinLnBrk="0" hangingPunct="1">
              <a:lnSpc>
                <a:spcPct val="100000"/>
              </a:lnSpc>
              <a:spcBef>
                <a:spcPts val="300"/>
              </a:spcBef>
              <a:spcAft>
                <a:spcPts val="0"/>
              </a:spcAft>
              <a:buClr>
                <a:srgbClr val="9FB8CD">
                  <a:shade val="75000"/>
                </a:srgbClr>
              </a:buClr>
              <a:buSzPct val="75000"/>
              <a:buFont typeface="Wingdings 3"/>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1097280" marR="0" lvl="3" indent="-228600" algn="l" defTabSz="914400" rtl="0" eaLnBrk="1" fontAlgn="auto" latinLnBrk="0" hangingPunct="1">
              <a:lnSpc>
                <a:spcPct val="100000"/>
              </a:lnSpc>
              <a:spcBef>
                <a:spcPts val="400"/>
              </a:spcBef>
              <a:spcAft>
                <a:spcPts val="0"/>
              </a:spcAft>
              <a:buClr>
                <a:schemeClr val="accent2">
                  <a:shade val="75000"/>
                </a:schemeClr>
              </a:buClr>
              <a:buSzPct val="70000"/>
              <a:buFont typeface="Wingdings"/>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a:t>
            </a:r>
            <a:endParaRPr kumimoji="0" lang="es-E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Rectangle 4"/>
          <p:cNvSpPr/>
          <p:nvPr/>
        </p:nvSpPr>
        <p:spPr>
          <a:xfrm>
            <a:off x="609600" y="5380672"/>
            <a:ext cx="8001000" cy="923330"/>
          </a:xfrm>
          <a:prstGeom prst="rect">
            <a:avLst/>
          </a:prstGeom>
        </p:spPr>
        <p:txBody>
          <a:bodyPr wrap="square">
            <a:spAutoFit/>
          </a:bodyPr>
          <a:lstStyle/>
          <a:p>
            <a:r>
              <a:rPr lang="en-US" dirty="0" smtClean="0"/>
              <a:t>The class is pretty straightforward:  calculate a new top based on the number of subdivisions and the actual division you want, and calculate the bottom by making the height an equal subdivision.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Program</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800" dirty="0" smtClean="0"/>
              <a:t>Now that we have some general methods for determining rectangular subdivisions, we can resize the buttons in the cluster quite easily.</a:t>
            </a:r>
          </a:p>
          <a:p>
            <a:pPr lvl="2">
              <a:buNone/>
            </a:pPr>
            <a:r>
              <a:rPr lang="en-US" sz="1400" dirty="0" smtClean="0"/>
              <a:t>private void Initialize()</a:t>
            </a:r>
          </a:p>
          <a:p>
            <a:pPr lvl="2">
              <a:buNone/>
            </a:pPr>
            <a:r>
              <a:rPr lang="en-US" sz="1400" dirty="0" smtClean="0"/>
              <a:t>{</a:t>
            </a:r>
          </a:p>
          <a:p>
            <a:pPr lvl="3">
              <a:buNone/>
            </a:pPr>
            <a:r>
              <a:rPr lang="en-US" sz="1400" dirty="0" smtClean="0"/>
              <a:t>buttons = new Button[]{</a:t>
            </a:r>
            <a:r>
              <a:rPr lang="en-US" sz="1400" dirty="0" err="1" smtClean="0"/>
              <a:t>buttonAllRight</a:t>
            </a:r>
            <a:r>
              <a:rPr lang="en-US" sz="1400" dirty="0" smtClean="0"/>
              <a:t>, </a:t>
            </a:r>
            <a:r>
              <a:rPr lang="en-US" sz="1400" dirty="0" err="1" smtClean="0"/>
              <a:t>buttonRight</a:t>
            </a:r>
            <a:r>
              <a:rPr lang="en-US" sz="1400" dirty="0" smtClean="0"/>
              <a:t>,</a:t>
            </a:r>
          </a:p>
          <a:p>
            <a:pPr lvl="3">
              <a:buNone/>
            </a:pPr>
            <a:r>
              <a:rPr lang="en-US" sz="1400" dirty="0" err="1" smtClean="0"/>
              <a:t>buttonLeft</a:t>
            </a:r>
            <a:r>
              <a:rPr lang="en-US" sz="1400" dirty="0" smtClean="0"/>
              <a:t>, </a:t>
            </a:r>
            <a:r>
              <a:rPr lang="en-US" sz="1400" dirty="0" err="1" smtClean="0"/>
              <a:t>buttonAllLeft</a:t>
            </a:r>
            <a:r>
              <a:rPr lang="en-US" sz="1400" dirty="0" smtClean="0"/>
              <a:t>};</a:t>
            </a:r>
          </a:p>
          <a:p>
            <a:pPr lvl="2">
              <a:buNone/>
            </a:pPr>
            <a:r>
              <a:rPr lang="en-US" sz="1400" dirty="0" smtClean="0"/>
              <a:t>}</a:t>
            </a:r>
          </a:p>
          <a:p>
            <a:pPr lvl="2">
              <a:buNone/>
            </a:pPr>
            <a:r>
              <a:rPr lang="en-US" sz="1400" dirty="0" smtClean="0"/>
              <a:t>private void </a:t>
            </a:r>
            <a:r>
              <a:rPr lang="en-US" sz="1400" dirty="0" err="1" smtClean="0"/>
              <a:t>ResizeButtons</a:t>
            </a:r>
            <a:r>
              <a:rPr lang="en-US" sz="1400" dirty="0" smtClean="0"/>
              <a:t>()</a:t>
            </a:r>
          </a:p>
          <a:p>
            <a:pPr lvl="2">
              <a:buNone/>
            </a:pPr>
            <a:r>
              <a:rPr lang="en-US" sz="1400" dirty="0" smtClean="0"/>
              <a:t>{</a:t>
            </a:r>
          </a:p>
          <a:p>
            <a:pPr lvl="3">
              <a:buNone/>
            </a:pPr>
            <a:r>
              <a:rPr lang="en-US" sz="1400" dirty="0" smtClean="0"/>
              <a:t>if( buttons == null ) return;</a:t>
            </a:r>
          </a:p>
          <a:p>
            <a:pPr lvl="3">
              <a:buNone/>
            </a:pPr>
            <a:r>
              <a:rPr lang="en-US" sz="1400" dirty="0" smtClean="0"/>
              <a:t>for( </a:t>
            </a:r>
            <a:r>
              <a:rPr lang="en-US" sz="1400" dirty="0" err="1" smtClean="0"/>
              <a:t>int</a:t>
            </a:r>
            <a:r>
              <a:rPr lang="en-US" sz="1400" dirty="0" smtClean="0"/>
              <a:t> </a:t>
            </a:r>
            <a:r>
              <a:rPr lang="en-US" sz="1400" dirty="0" err="1" smtClean="0"/>
              <a:t>i</a:t>
            </a:r>
            <a:r>
              <a:rPr lang="en-US" sz="1400" dirty="0" smtClean="0"/>
              <a:t>=0; </a:t>
            </a:r>
            <a:r>
              <a:rPr lang="en-US" sz="1400" dirty="0" err="1" smtClean="0"/>
              <a:t>i</a:t>
            </a:r>
            <a:r>
              <a:rPr lang="en-US" sz="1400" dirty="0" smtClean="0"/>
              <a:t>&lt;</a:t>
            </a:r>
            <a:r>
              <a:rPr lang="en-US" sz="1400" dirty="0" err="1" smtClean="0"/>
              <a:t>buttons.Length</a:t>
            </a:r>
            <a:r>
              <a:rPr lang="en-US" sz="1400" dirty="0" smtClean="0"/>
              <a:t>; </a:t>
            </a:r>
            <a:r>
              <a:rPr lang="en-US" sz="1400" dirty="0" err="1" smtClean="0"/>
              <a:t>i</a:t>
            </a:r>
            <a:r>
              <a:rPr lang="en-US" sz="1400" dirty="0" smtClean="0"/>
              <a:t>++)</a:t>
            </a:r>
          </a:p>
          <a:p>
            <a:pPr lvl="3">
              <a:buNone/>
            </a:pPr>
            <a:r>
              <a:rPr lang="en-US" sz="1400" dirty="0" smtClean="0"/>
              <a:t>{</a:t>
            </a:r>
          </a:p>
          <a:p>
            <a:pPr lvl="4">
              <a:buNone/>
            </a:pPr>
            <a:r>
              <a:rPr lang="en-US" sz="1400" dirty="0" smtClean="0"/>
              <a:t>buttons[</a:t>
            </a:r>
            <a:r>
              <a:rPr lang="en-US" sz="1400" dirty="0" err="1" smtClean="0"/>
              <a:t>i</a:t>
            </a:r>
            <a:r>
              <a:rPr lang="en-US" sz="1400" dirty="0" smtClean="0"/>
              <a:t>].Bounds = </a:t>
            </a:r>
            <a:r>
              <a:rPr lang="en-US" sz="1400" dirty="0" err="1" smtClean="0"/>
              <a:t>Rectangles.GetVerticalRectangle</a:t>
            </a:r>
            <a:r>
              <a:rPr lang="en-US" sz="1400" dirty="0" smtClean="0"/>
              <a:t>(</a:t>
            </a:r>
          </a:p>
          <a:p>
            <a:pPr lvl="4">
              <a:buNone/>
            </a:pPr>
            <a:r>
              <a:rPr lang="en-US" sz="1400" dirty="0" err="1" smtClean="0"/>
              <a:t>this.Bounds</a:t>
            </a:r>
            <a:r>
              <a:rPr lang="en-US" sz="1400" dirty="0" smtClean="0"/>
              <a:t>, </a:t>
            </a:r>
            <a:r>
              <a:rPr lang="en-US" sz="1400" dirty="0" err="1" smtClean="0"/>
              <a:t>i</a:t>
            </a:r>
            <a:r>
              <a:rPr lang="en-US" sz="1400" dirty="0" smtClean="0"/>
              <a:t>, </a:t>
            </a:r>
            <a:r>
              <a:rPr lang="en-US" sz="1400" dirty="0" err="1" smtClean="0"/>
              <a:t>buttons.Length</a:t>
            </a:r>
            <a:r>
              <a:rPr lang="en-US" sz="1400" dirty="0" smtClean="0"/>
              <a:t>);</a:t>
            </a:r>
          </a:p>
          <a:p>
            <a:pPr lvl="3">
              <a:buNone/>
            </a:pPr>
            <a:r>
              <a:rPr lang="en-US" sz="1400" dirty="0" smtClean="0"/>
              <a:t>}</a:t>
            </a:r>
          </a:p>
          <a:p>
            <a:pPr lvl="2">
              <a:buNone/>
            </a:pPr>
            <a:r>
              <a:rPr lang="en-US" sz="1400" dirty="0" smtClean="0"/>
              <a:t>}</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The Program</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400" dirty="0" smtClean="0"/>
              <a:t>The </a:t>
            </a:r>
            <a:r>
              <a:rPr lang="en-US" sz="2400" dirty="0" err="1" smtClean="0"/>
              <a:t>ButtonCluster</a:t>
            </a:r>
            <a:r>
              <a:rPr lang="en-US" sz="2400" dirty="0" smtClean="0"/>
              <a:t> class was implemented to store a reference to each button in an array (see the preceding listing). </a:t>
            </a:r>
          </a:p>
          <a:p>
            <a:r>
              <a:rPr lang="en-US" sz="2400" dirty="0" smtClean="0"/>
              <a:t>Storing the buttons in an array field facilitates iterating over each button and invoking the Rectangles.</a:t>
            </a:r>
          </a:p>
          <a:p>
            <a:r>
              <a:rPr lang="en-US" sz="2400" dirty="0" err="1" smtClean="0"/>
              <a:t>GetVerticalRectangle</a:t>
            </a:r>
            <a:r>
              <a:rPr lang="en-US" sz="2400" dirty="0" smtClean="0"/>
              <a:t> method on each rectangle. </a:t>
            </a:r>
          </a:p>
          <a:p>
            <a:r>
              <a:rPr lang="en-US" sz="2400" dirty="0" smtClean="0"/>
              <a:t>The argument </a:t>
            </a:r>
            <a:r>
              <a:rPr lang="en-US" sz="2400" dirty="0" smtClean="0">
                <a:solidFill>
                  <a:srgbClr val="FF0000"/>
                </a:solidFill>
              </a:rPr>
              <a:t>this. Bounds </a:t>
            </a:r>
            <a:r>
              <a:rPr lang="en-US" sz="2400" dirty="0" smtClean="0"/>
              <a:t>is the rectangle for the user control. </a:t>
            </a:r>
          </a:p>
          <a:p>
            <a:r>
              <a:rPr lang="en-US" sz="2400" dirty="0" smtClean="0"/>
              <a:t>The index </a:t>
            </a:r>
            <a:r>
              <a:rPr lang="en-US" sz="2400" i="1" dirty="0" err="1" smtClean="0"/>
              <a:t>i</a:t>
            </a:r>
            <a:r>
              <a:rPr lang="en-US" sz="2400" i="1" dirty="0" smtClean="0"/>
              <a:t> is used as the rectangular </a:t>
            </a:r>
            <a:r>
              <a:rPr lang="en-US" sz="2400" dirty="0" smtClean="0"/>
              <a:t>subdivision, and the Length of the array indicates the number of subdivisions. </a:t>
            </a:r>
          </a:p>
          <a:p>
            <a:r>
              <a:rPr lang="en-US" sz="2400" dirty="0" smtClean="0"/>
              <a:t>This approach actually makes the code quite extensible, since we are not relying on literal values to determine the index or number of buttons.</a:t>
            </a:r>
            <a:endParaRPr lang="en-US" sz="1200"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Surfacing Constituent Events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400" dirty="0" smtClean="0"/>
              <a:t>When it comes to the visual aspects of our button cluster, all we need to do is modify the Text property and we are finished. </a:t>
            </a:r>
          </a:p>
          <a:p>
            <a:r>
              <a:rPr lang="en-US" sz="2400" dirty="0" smtClean="0"/>
              <a:t>For a more refined look, use the </a:t>
            </a:r>
            <a:r>
              <a:rPr lang="en-US" sz="2400" dirty="0" err="1" smtClean="0"/>
              <a:t>Button.Image</a:t>
            </a:r>
            <a:r>
              <a:rPr lang="en-US" sz="2400" dirty="0" smtClean="0"/>
              <a:t> property and provide a graphic arrow. </a:t>
            </a:r>
          </a:p>
          <a:p>
            <a:r>
              <a:rPr lang="en-US" sz="2400" dirty="0" smtClean="0"/>
              <a:t>Programmatically, however, we are not quite finished. </a:t>
            </a:r>
          </a:p>
          <a:p>
            <a:r>
              <a:rPr lang="en-US" sz="2400" dirty="0" smtClean="0"/>
              <a:t>The purpose of buttons is to respond to Click events. </a:t>
            </a:r>
          </a:p>
          <a:p>
            <a:r>
              <a:rPr lang="en-US" sz="2400" dirty="0" smtClean="0"/>
              <a:t>As the event handler is implemented so far, consumers will not be able to get at the Click events for the buttons contained on this control. </a:t>
            </a:r>
          </a:p>
          <a:p>
            <a:r>
              <a:rPr lang="en-US" sz="2400" dirty="0" smtClean="0"/>
              <a:t>This presents a slightly sticky problem. </a:t>
            </a:r>
          </a:p>
          <a:p>
            <a:r>
              <a:rPr lang="en-US" sz="2400" dirty="0" smtClean="0"/>
              <a:t>A solution is that we must surface the events of the constituent controls.</a:t>
            </a:r>
            <a:endParaRPr lang="en-US" sz="120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smtClean="0"/>
              <a:t>Promoting Events in Constituent 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400" dirty="0" smtClean="0"/>
              <a:t>When you add controls to a </a:t>
            </a:r>
            <a:r>
              <a:rPr lang="en-US" sz="2400" dirty="0" err="1" smtClean="0"/>
              <a:t>UserControl</a:t>
            </a:r>
            <a:r>
              <a:rPr lang="en-US" sz="2400" dirty="0" smtClean="0"/>
              <a:t>, the new controls are added as fields in the </a:t>
            </a:r>
            <a:r>
              <a:rPr lang="en-US" sz="2400" dirty="0" err="1" smtClean="0"/>
              <a:t>UserControl</a:t>
            </a:r>
            <a:r>
              <a:rPr lang="en-US" sz="2400" dirty="0" smtClean="0"/>
              <a:t>.</a:t>
            </a:r>
          </a:p>
          <a:p>
            <a:r>
              <a:rPr lang="en-US" sz="2400" dirty="0" smtClean="0"/>
              <a:t>The properties of the controls on the </a:t>
            </a:r>
            <a:r>
              <a:rPr lang="en-US" sz="2400" dirty="0" err="1" smtClean="0"/>
              <a:t>UserControl</a:t>
            </a:r>
            <a:r>
              <a:rPr lang="en-US" sz="2400" dirty="0" smtClean="0"/>
              <a:t> are encapsulated two layers deep. </a:t>
            </a:r>
          </a:p>
          <a:p>
            <a:r>
              <a:rPr lang="en-US" sz="2400" dirty="0" smtClean="0"/>
              <a:t>Assume you have an instance of a </a:t>
            </a:r>
            <a:r>
              <a:rPr lang="en-US" sz="2400" dirty="0" err="1" smtClean="0"/>
              <a:t>UserControl</a:t>
            </a:r>
            <a:r>
              <a:rPr lang="en-US" sz="2400" dirty="0" smtClean="0"/>
              <a:t>, userControl1. Further assume that userControl1 contains a Button control. </a:t>
            </a:r>
          </a:p>
          <a:p>
            <a:r>
              <a:rPr lang="en-US" sz="2400" dirty="0" smtClean="0"/>
              <a:t>To get at the Text property of the button, a consumer would have to write some code like </a:t>
            </a:r>
            <a:r>
              <a:rPr lang="en-US" sz="2400" b="1" dirty="0" smtClean="0"/>
              <a:t>userControl1.Button.Text. Counting the number of member-of operators, </a:t>
            </a:r>
            <a:r>
              <a:rPr lang="en-US" sz="2400" dirty="0" smtClean="0"/>
              <a:t>we know that the Text property is two layers deep. </a:t>
            </a:r>
          </a:p>
          <a:p>
            <a:r>
              <a:rPr lang="en-US" sz="2400" dirty="0" smtClean="0"/>
              <a:t>As a result, the button’s Text property is not going to show up in the Properties window.</a:t>
            </a:r>
            <a:endParaRPr lang="en-US" sz="12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What is COM?</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r>
              <a:rPr lang="en-US" sz="2800" dirty="0" smtClean="0"/>
              <a:t>Simply put, COM is a system API that allows your application to access the functions and data in another application (EXE) or a dynamically linked library (DLL).</a:t>
            </a:r>
          </a:p>
          <a:p>
            <a:r>
              <a:rPr lang="en-US" sz="2800" dirty="0" smtClean="0"/>
              <a:t>COM actually stands for Component Object Model as an attempt to create an analogy with the hardware inside your computer.</a:t>
            </a:r>
          </a:p>
          <a:p>
            <a:endParaRPr lang="es-ES" sz="66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smtClean="0"/>
              <a:t>Promoting Events in Constituent 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000" dirty="0" smtClean="0"/>
              <a:t>Assuming that Button is public, a consumer could programmatically modify the properties of the Button contained in the </a:t>
            </a:r>
            <a:r>
              <a:rPr lang="en-US" sz="2000" dirty="0" err="1" smtClean="0"/>
              <a:t>UserControl</a:t>
            </a:r>
            <a:r>
              <a:rPr lang="en-US" sz="2000" dirty="0" smtClean="0"/>
              <a:t>. </a:t>
            </a:r>
          </a:p>
          <a:p>
            <a:r>
              <a:rPr lang="en-US" sz="2000" dirty="0" smtClean="0"/>
              <a:t>However, if you want to modify those properties and events in the Properties window, then you will have to surface the properties and events of constituent controls. </a:t>
            </a:r>
          </a:p>
          <a:p>
            <a:r>
              <a:rPr lang="en-US" sz="2000" dirty="0" smtClean="0"/>
              <a:t>We want to enable consumers to write code that responds to the individual button clicks, so we’ll need to surface the Button Click events.</a:t>
            </a:r>
          </a:p>
          <a:p>
            <a:r>
              <a:rPr lang="en-US" sz="2000" dirty="0" smtClean="0"/>
              <a:t>To surface constituent control events, we need to write event handlers for the controls. </a:t>
            </a:r>
          </a:p>
          <a:p>
            <a:r>
              <a:rPr lang="en-US" sz="2000" dirty="0" smtClean="0"/>
              <a:t>Then we need to implement new events in the </a:t>
            </a:r>
            <a:r>
              <a:rPr lang="en-US" sz="2000" dirty="0" err="1" smtClean="0"/>
              <a:t>UserControl</a:t>
            </a:r>
            <a:r>
              <a:rPr lang="en-US" sz="2000" dirty="0" smtClean="0"/>
              <a:t>. </a:t>
            </a:r>
          </a:p>
          <a:p>
            <a:r>
              <a:rPr lang="en-US" sz="2000" dirty="0" smtClean="0"/>
              <a:t>When the constituent control events are raised, we pass the raised events up to the new </a:t>
            </a:r>
            <a:r>
              <a:rPr lang="en-US" sz="2000" dirty="0" err="1" smtClean="0"/>
              <a:t>UserControl</a:t>
            </a:r>
            <a:r>
              <a:rPr lang="en-US" sz="2000" dirty="0" smtClean="0"/>
              <a:t> events.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smtClean="0"/>
              <a:t>Promoting Events in Constituent 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4419600" cy="4953000"/>
          </a:xfrm>
        </p:spPr>
        <p:txBody>
          <a:bodyPr>
            <a:noAutofit/>
          </a:bodyPr>
          <a:lstStyle/>
          <a:p>
            <a:pPr lvl="1">
              <a:buNone/>
            </a:pPr>
            <a:r>
              <a:rPr lang="en-US" sz="1000" dirty="0" smtClean="0"/>
              <a:t>1: private void Initialize()</a:t>
            </a:r>
          </a:p>
          <a:p>
            <a:pPr lvl="1">
              <a:buNone/>
            </a:pPr>
            <a:r>
              <a:rPr lang="en-US" sz="1000" dirty="0" smtClean="0"/>
              <a:t>2: {</a:t>
            </a:r>
          </a:p>
          <a:p>
            <a:pPr lvl="1">
              <a:buNone/>
            </a:pPr>
            <a:r>
              <a:rPr lang="en-US" sz="1000" dirty="0" smtClean="0"/>
              <a:t>3:	 buttons = new Button[]{</a:t>
            </a:r>
            <a:r>
              <a:rPr lang="en-US" sz="1000" dirty="0" err="1" smtClean="0"/>
              <a:t>buttonAllRight</a:t>
            </a:r>
            <a:r>
              <a:rPr lang="en-US" sz="1000" dirty="0" smtClean="0"/>
              <a:t>, </a:t>
            </a:r>
            <a:r>
              <a:rPr lang="en-US" sz="1000" dirty="0" err="1" smtClean="0"/>
              <a:t>buttonRight</a:t>
            </a:r>
            <a:r>
              <a:rPr lang="en-US" sz="1000" dirty="0" smtClean="0"/>
              <a:t>,</a:t>
            </a:r>
          </a:p>
          <a:p>
            <a:pPr lvl="1">
              <a:buNone/>
            </a:pPr>
            <a:r>
              <a:rPr lang="en-US" sz="1000" dirty="0" smtClean="0"/>
              <a:t>4: 	</a:t>
            </a:r>
            <a:r>
              <a:rPr lang="en-US" sz="1000" dirty="0" err="1" smtClean="0"/>
              <a:t>buttonLeft</a:t>
            </a:r>
            <a:r>
              <a:rPr lang="en-US" sz="1000" dirty="0" smtClean="0"/>
              <a:t>, </a:t>
            </a:r>
            <a:r>
              <a:rPr lang="en-US" sz="1000" dirty="0" err="1" smtClean="0"/>
              <a:t>buttonAllLeft</a:t>
            </a:r>
            <a:r>
              <a:rPr lang="en-US" sz="1000" dirty="0" smtClean="0"/>
              <a:t>};</a:t>
            </a:r>
          </a:p>
          <a:p>
            <a:pPr lvl="1">
              <a:buNone/>
            </a:pPr>
            <a:r>
              <a:rPr lang="en-US" sz="1000" dirty="0" smtClean="0"/>
              <a:t>5:</a:t>
            </a:r>
          </a:p>
          <a:p>
            <a:pPr lvl="1">
              <a:buNone/>
            </a:pPr>
            <a:r>
              <a:rPr lang="en-US" sz="1000" dirty="0" smtClean="0"/>
              <a:t>6: 	</a:t>
            </a:r>
            <a:r>
              <a:rPr lang="en-US" sz="1000" dirty="0" err="1" smtClean="0"/>
              <a:t>buttonAllRight.Click</a:t>
            </a:r>
            <a:r>
              <a:rPr lang="en-US" sz="1000" dirty="0" smtClean="0"/>
              <a:t> += new </a:t>
            </a:r>
            <a:r>
              <a:rPr lang="en-US" sz="1000" dirty="0" err="1" smtClean="0"/>
              <a:t>EventHandler</a:t>
            </a:r>
            <a:r>
              <a:rPr lang="en-US" sz="1000" dirty="0" smtClean="0"/>
              <a:t>(</a:t>
            </a:r>
            <a:r>
              <a:rPr lang="en-US" sz="1000" dirty="0" err="1" smtClean="0"/>
              <a:t>OnAllRightClick</a:t>
            </a:r>
            <a:r>
              <a:rPr lang="en-US" sz="1000" dirty="0" smtClean="0"/>
              <a:t>);</a:t>
            </a:r>
          </a:p>
          <a:p>
            <a:pPr lvl="1">
              <a:buNone/>
            </a:pPr>
            <a:r>
              <a:rPr lang="en-US" sz="1000" dirty="0" smtClean="0"/>
              <a:t>7: 	</a:t>
            </a:r>
            <a:r>
              <a:rPr lang="en-US" sz="1000" dirty="0" err="1" smtClean="0"/>
              <a:t>buttonRight.Click</a:t>
            </a:r>
            <a:r>
              <a:rPr lang="en-US" sz="1000" dirty="0" smtClean="0"/>
              <a:t> += new </a:t>
            </a:r>
            <a:r>
              <a:rPr lang="en-US" sz="1000" dirty="0" err="1" smtClean="0"/>
              <a:t>EventHandler</a:t>
            </a:r>
            <a:r>
              <a:rPr lang="en-US" sz="1000" dirty="0" smtClean="0"/>
              <a:t>(</a:t>
            </a:r>
            <a:r>
              <a:rPr lang="en-US" sz="1000" dirty="0" err="1" smtClean="0"/>
              <a:t>OnRightClick</a:t>
            </a:r>
            <a:r>
              <a:rPr lang="en-US" sz="1000" dirty="0" smtClean="0"/>
              <a:t>);</a:t>
            </a:r>
          </a:p>
          <a:p>
            <a:pPr lvl="1">
              <a:buNone/>
            </a:pPr>
            <a:r>
              <a:rPr lang="en-US" sz="1000" dirty="0" smtClean="0"/>
              <a:t>8: 	</a:t>
            </a:r>
            <a:r>
              <a:rPr lang="en-US" sz="1000" dirty="0" err="1" smtClean="0"/>
              <a:t>buttonAllLeft.Click</a:t>
            </a:r>
            <a:r>
              <a:rPr lang="en-US" sz="1000" dirty="0" smtClean="0"/>
              <a:t> += new </a:t>
            </a:r>
            <a:r>
              <a:rPr lang="en-US" sz="1000" dirty="0" err="1" smtClean="0"/>
              <a:t>EventHandler</a:t>
            </a:r>
            <a:r>
              <a:rPr lang="en-US" sz="1000" dirty="0" smtClean="0"/>
              <a:t>(</a:t>
            </a:r>
            <a:r>
              <a:rPr lang="en-US" sz="1000" dirty="0" err="1" smtClean="0"/>
              <a:t>OnAllLeftClick</a:t>
            </a:r>
            <a:r>
              <a:rPr lang="en-US" sz="1000" dirty="0" smtClean="0"/>
              <a:t>);</a:t>
            </a:r>
          </a:p>
          <a:p>
            <a:pPr lvl="1">
              <a:buNone/>
            </a:pPr>
            <a:r>
              <a:rPr lang="en-US" sz="1000" dirty="0" smtClean="0"/>
              <a:t>9: 	</a:t>
            </a:r>
            <a:r>
              <a:rPr lang="en-US" sz="1000" dirty="0" err="1" smtClean="0"/>
              <a:t>buttonLeft.Click</a:t>
            </a:r>
            <a:r>
              <a:rPr lang="en-US" sz="1000" dirty="0" smtClean="0"/>
              <a:t> += new </a:t>
            </a:r>
            <a:r>
              <a:rPr lang="en-US" sz="1000" dirty="0" err="1" smtClean="0"/>
              <a:t>EventHandler</a:t>
            </a:r>
            <a:r>
              <a:rPr lang="en-US" sz="1000" dirty="0" smtClean="0"/>
              <a:t>(</a:t>
            </a:r>
            <a:r>
              <a:rPr lang="en-US" sz="1000" dirty="0" err="1" smtClean="0"/>
              <a:t>OnLeftClick</a:t>
            </a:r>
            <a:r>
              <a:rPr lang="en-US" sz="1000" dirty="0" smtClean="0"/>
              <a:t>);</a:t>
            </a:r>
          </a:p>
          <a:p>
            <a:pPr lvl="1">
              <a:buNone/>
            </a:pPr>
            <a:r>
              <a:rPr lang="en-US" sz="1000" dirty="0" smtClean="0"/>
              <a:t>10: }</a:t>
            </a:r>
          </a:p>
          <a:p>
            <a:pPr lvl="1">
              <a:buNone/>
            </a:pPr>
            <a:r>
              <a:rPr lang="en-US" sz="1000" dirty="0" smtClean="0"/>
              <a:t>11:</a:t>
            </a:r>
          </a:p>
          <a:p>
            <a:pPr lvl="1">
              <a:buNone/>
            </a:pPr>
            <a:r>
              <a:rPr lang="en-US" sz="1000" dirty="0" smtClean="0"/>
              <a:t>12: private </a:t>
            </a:r>
            <a:r>
              <a:rPr lang="en-US" sz="1000" dirty="0" err="1" smtClean="0"/>
              <a:t>bool</a:t>
            </a:r>
            <a:r>
              <a:rPr lang="en-US" sz="1000" dirty="0" smtClean="0"/>
              <a:t> </a:t>
            </a:r>
            <a:r>
              <a:rPr lang="en-US" sz="1000" dirty="0" err="1" smtClean="0"/>
              <a:t>IsValidIndex</a:t>
            </a:r>
            <a:r>
              <a:rPr lang="en-US" sz="1000" dirty="0" smtClean="0"/>
              <a:t>(</a:t>
            </a:r>
            <a:r>
              <a:rPr lang="en-US" sz="1000" dirty="0" err="1" smtClean="0"/>
              <a:t>int</a:t>
            </a:r>
            <a:r>
              <a:rPr lang="en-US" sz="1000" dirty="0" smtClean="0"/>
              <a:t> index)</a:t>
            </a:r>
          </a:p>
          <a:p>
            <a:pPr lvl="1">
              <a:buNone/>
            </a:pPr>
            <a:r>
              <a:rPr lang="en-US" sz="1000" dirty="0" smtClean="0"/>
              <a:t>13: {</a:t>
            </a:r>
          </a:p>
          <a:p>
            <a:pPr lvl="1">
              <a:buNone/>
            </a:pPr>
            <a:r>
              <a:rPr lang="en-US" sz="1000" dirty="0" smtClean="0"/>
              <a:t>14: 	return (index &gt;= </a:t>
            </a:r>
            <a:r>
              <a:rPr lang="en-US" sz="1000" dirty="0" err="1" smtClean="0"/>
              <a:t>buttons.GetLowerBound</a:t>
            </a:r>
            <a:r>
              <a:rPr lang="en-US" sz="1000" dirty="0" smtClean="0"/>
              <a:t>(0) &amp;&amp;</a:t>
            </a:r>
          </a:p>
          <a:p>
            <a:pPr lvl="1">
              <a:buNone/>
            </a:pPr>
            <a:r>
              <a:rPr lang="en-US" sz="1000" dirty="0" smtClean="0"/>
              <a:t>15: 	index &lt;= </a:t>
            </a:r>
            <a:r>
              <a:rPr lang="en-US" sz="1000" dirty="0" err="1" smtClean="0"/>
              <a:t>buttons.GetUpperBound</a:t>
            </a:r>
            <a:r>
              <a:rPr lang="en-US" sz="1000" dirty="0" smtClean="0"/>
              <a:t>(0));</a:t>
            </a:r>
          </a:p>
          <a:p>
            <a:pPr lvl="1">
              <a:buNone/>
            </a:pPr>
            <a:r>
              <a:rPr lang="en-US" sz="1000" dirty="0" smtClean="0"/>
              <a:t>16: }</a:t>
            </a:r>
          </a:p>
          <a:p>
            <a:pPr lvl="1">
              <a:buNone/>
            </a:pPr>
            <a:r>
              <a:rPr lang="en-US" sz="1000" dirty="0" smtClean="0"/>
              <a:t>17:</a:t>
            </a:r>
          </a:p>
          <a:p>
            <a:pPr lvl="1">
              <a:buNone/>
            </a:pPr>
            <a:r>
              <a:rPr lang="en-US" sz="1000" dirty="0" smtClean="0"/>
              <a:t>18: public Button this[</a:t>
            </a:r>
            <a:r>
              <a:rPr lang="en-US" sz="1000" dirty="0" err="1" smtClean="0"/>
              <a:t>int</a:t>
            </a:r>
            <a:r>
              <a:rPr lang="en-US" sz="1000" dirty="0" smtClean="0"/>
              <a:t> index]</a:t>
            </a:r>
          </a:p>
          <a:p>
            <a:pPr lvl="1">
              <a:buNone/>
            </a:pPr>
            <a:r>
              <a:rPr lang="en-US" sz="1000" dirty="0" smtClean="0"/>
              <a:t>19: {</a:t>
            </a:r>
          </a:p>
          <a:p>
            <a:pPr lvl="1">
              <a:buNone/>
            </a:pPr>
            <a:r>
              <a:rPr lang="en-US" sz="1000" dirty="0" smtClean="0"/>
              <a:t>20: 	get</a:t>
            </a:r>
          </a:p>
          <a:p>
            <a:pPr lvl="1">
              <a:buNone/>
            </a:pPr>
            <a:r>
              <a:rPr lang="en-US" sz="1000" dirty="0" smtClean="0"/>
              <a:t>21: 	{</a:t>
            </a:r>
          </a:p>
          <a:p>
            <a:pPr lvl="1">
              <a:buNone/>
            </a:pPr>
            <a:r>
              <a:rPr lang="en-US" sz="1000" dirty="0" smtClean="0"/>
              <a:t>22: 	</a:t>
            </a:r>
            <a:r>
              <a:rPr lang="en-US" sz="1000" dirty="0" err="1" smtClean="0"/>
              <a:t>Debug.Assert</a:t>
            </a:r>
            <a:r>
              <a:rPr lang="en-US" sz="1000" dirty="0" smtClean="0"/>
              <a:t>(</a:t>
            </a:r>
            <a:r>
              <a:rPr lang="en-US" sz="1000" dirty="0" err="1" smtClean="0"/>
              <a:t>IsValidIndex</a:t>
            </a:r>
            <a:r>
              <a:rPr lang="en-US" sz="1000" dirty="0" smtClean="0"/>
              <a:t>(index));</a:t>
            </a:r>
          </a:p>
          <a:p>
            <a:pPr lvl="1">
              <a:buNone/>
            </a:pPr>
            <a:r>
              <a:rPr lang="en-US" sz="1000" dirty="0" smtClean="0"/>
              <a:t>23: 	return buttons[index];</a:t>
            </a:r>
          </a:p>
          <a:p>
            <a:pPr lvl="1">
              <a:buNone/>
            </a:pPr>
            <a:r>
              <a:rPr lang="en-US" sz="1000" dirty="0" smtClean="0"/>
              <a:t>24: 	}</a:t>
            </a:r>
          </a:p>
          <a:p>
            <a:pPr lvl="1">
              <a:buNone/>
            </a:pPr>
            <a:r>
              <a:rPr lang="en-US" sz="1000" dirty="0" smtClean="0"/>
              <a:t>25: }</a:t>
            </a:r>
          </a:p>
        </p:txBody>
      </p:sp>
      <p:sp>
        <p:nvSpPr>
          <p:cNvPr id="4" name="Rectangle 2"/>
          <p:cNvSpPr txBox="1">
            <a:spLocks/>
          </p:cNvSpPr>
          <p:nvPr/>
        </p:nvSpPr>
        <p:spPr>
          <a:xfrm>
            <a:off x="4724400" y="533400"/>
            <a:ext cx="4419600" cy="6324600"/>
          </a:xfrm>
          <a:prstGeom prst="rect">
            <a:avLst/>
          </a:prstGeom>
        </p:spPr>
        <p:txBody>
          <a:bodyPr vert="horz">
            <a:noAutofit/>
          </a:bodyPr>
          <a:lstStyle/>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26:</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27: public event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EventHandler</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AllRightClick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28: public event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EventHandler</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29: public event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EventHandler</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AllLeftClick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30: public event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EventHandler</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31:</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32: private void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OnAllRightClick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(object sender,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System.EventArgs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33: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34: 	if(</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AllRightClick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 null)</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35: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AllRightClick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(sender,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36: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37:</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38: private void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OnRightClick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(object sender,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System.EventArgs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39: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40: 	If(</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 null)</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41: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RightClick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(sender,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42: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43:</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44: private void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OnAllLeftClick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(object sender,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System.EventArgs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45: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46: 	if(</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AllLeftClick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 null)</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47: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AllLeftClick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(sender,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48: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49:</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50: private void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OnLeftClick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(object sender,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System.EventArgs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51: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52: 	If(</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 null)</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53: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LeftClick</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(sender, e);</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54: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b="1" dirty="0" smtClean="0"/>
              <a:t>Promoting Events in Constituent 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400" dirty="0" smtClean="0"/>
              <a:t>Lines 27 through 30 declare four public events. </a:t>
            </a:r>
          </a:p>
          <a:p>
            <a:r>
              <a:rPr lang="en-US" sz="2400" dirty="0" smtClean="0"/>
              <a:t>These events will show up in the Event view of the Properties window as </a:t>
            </a:r>
            <a:r>
              <a:rPr lang="en-US" sz="2400" dirty="0" err="1" smtClean="0"/>
              <a:t>AllRightClick</a:t>
            </a:r>
            <a:r>
              <a:rPr lang="en-US" sz="2400" dirty="0" smtClean="0"/>
              <a:t>, </a:t>
            </a:r>
            <a:r>
              <a:rPr lang="en-US" sz="2400" dirty="0" err="1" smtClean="0"/>
              <a:t>RightClick</a:t>
            </a:r>
            <a:r>
              <a:rPr lang="en-US" sz="2400" dirty="0" smtClean="0"/>
              <a:t>, </a:t>
            </a:r>
            <a:r>
              <a:rPr lang="en-US" sz="2400" dirty="0" err="1" smtClean="0"/>
              <a:t>AllLeftClick</a:t>
            </a:r>
            <a:r>
              <a:rPr lang="en-US" sz="2400" dirty="0" smtClean="0"/>
              <a:t>, and </a:t>
            </a:r>
            <a:r>
              <a:rPr lang="en-US" sz="2400" dirty="0" err="1" smtClean="0"/>
              <a:t>LeftClick</a:t>
            </a:r>
            <a:r>
              <a:rPr lang="en-US" sz="2400" dirty="0" smtClean="0"/>
              <a:t>. </a:t>
            </a:r>
          </a:p>
          <a:p>
            <a:r>
              <a:rPr lang="en-US" sz="2400" dirty="0" smtClean="0"/>
              <a:t>Consumers can add event handlers to these event properties. Following convention, lines 6 through 9 add private event handlers to the Click event for our constituent button controls. </a:t>
            </a:r>
          </a:p>
          <a:p>
            <a:r>
              <a:rPr lang="en-US" sz="2400" dirty="0" smtClean="0"/>
              <a:t>When the Button Click events are raised, our internal events check to see if consumers have associated event handlers with our public events. </a:t>
            </a:r>
          </a:p>
          <a:p>
            <a:r>
              <a:rPr lang="en-US" sz="2400" dirty="0" smtClean="0"/>
              <a:t>If the </a:t>
            </a:r>
            <a:r>
              <a:rPr lang="en-US" sz="2400" dirty="0" err="1" smtClean="0"/>
              <a:t>UserControl’s</a:t>
            </a:r>
            <a:r>
              <a:rPr lang="en-US" sz="2400" dirty="0" smtClean="0"/>
              <a:t> public events have handlers assigned to them, then the events are bubbled up to the surface of the </a:t>
            </a:r>
            <a:r>
              <a:rPr lang="en-US" sz="2400" dirty="0" err="1" smtClean="0"/>
              <a:t>UserControl</a:t>
            </a:r>
            <a:r>
              <a:rPr lang="en-US" sz="2400" dirty="0" smtClean="0"/>
              <a:t>. </a:t>
            </a:r>
            <a:endParaRPr lang="en-US" sz="28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Creating a </a:t>
            </a:r>
            <a:r>
              <a:rPr lang="en-US" b="1" dirty="0" err="1" smtClean="0"/>
              <a:t>PickList</a:t>
            </a:r>
            <a:r>
              <a:rPr lang="en-US" b="1" dirty="0" smtClean="0"/>
              <a:t> 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000" dirty="0" smtClean="0"/>
              <a:t>We have the </a:t>
            </a:r>
            <a:r>
              <a:rPr lang="en-US" sz="2000" dirty="0" err="1" smtClean="0"/>
              <a:t>ButtonCluster</a:t>
            </a:r>
            <a:r>
              <a:rPr lang="en-US" sz="2000" dirty="0" smtClean="0"/>
              <a:t>. We can use it in any application by referencing the DLL assembly that contains the </a:t>
            </a:r>
            <a:r>
              <a:rPr lang="en-US" sz="2000" dirty="0" err="1" smtClean="0"/>
              <a:t>ButtonCluster</a:t>
            </a:r>
            <a:r>
              <a:rPr lang="en-US" sz="2000" dirty="0" smtClean="0"/>
              <a:t>. </a:t>
            </a:r>
          </a:p>
          <a:p>
            <a:r>
              <a:rPr lang="en-US" sz="2000" dirty="0" smtClean="0"/>
              <a:t>We can also use the </a:t>
            </a:r>
            <a:r>
              <a:rPr lang="en-US" sz="2000" dirty="0" err="1" smtClean="0"/>
              <a:t>ButtonCluster</a:t>
            </a:r>
            <a:r>
              <a:rPr lang="en-US" sz="2000" dirty="0" smtClean="0"/>
              <a:t> as a control in another </a:t>
            </a:r>
            <a:r>
              <a:rPr lang="en-US" sz="2000" dirty="0" err="1" smtClean="0"/>
              <a:t>UserControl</a:t>
            </a:r>
            <a:r>
              <a:rPr lang="en-US" sz="2000" dirty="0" smtClean="0"/>
              <a:t>. </a:t>
            </a:r>
          </a:p>
          <a:p>
            <a:r>
              <a:rPr lang="en-US" sz="2000" dirty="0" smtClean="0"/>
              <a:t>By layering complexity, rather than building a single, monolithic control, we end with more individual controls and controls that are easier to manage.</a:t>
            </a:r>
          </a:p>
          <a:p>
            <a:r>
              <a:rPr lang="en-US" sz="2000" dirty="0" smtClean="0"/>
              <a:t>The next control we will build is a </a:t>
            </a:r>
            <a:r>
              <a:rPr lang="en-US" sz="2000" dirty="0" err="1" smtClean="0"/>
              <a:t>UserControl</a:t>
            </a:r>
            <a:r>
              <a:rPr lang="en-US" sz="2000" dirty="0" smtClean="0"/>
              <a:t> with two </a:t>
            </a:r>
            <a:r>
              <a:rPr lang="en-US" sz="2000" dirty="0" err="1" smtClean="0"/>
              <a:t>ListBox</a:t>
            </a:r>
            <a:r>
              <a:rPr lang="en-US" sz="2000" dirty="0" smtClean="0"/>
              <a:t> controls and one </a:t>
            </a:r>
            <a:r>
              <a:rPr lang="en-US" sz="2000" dirty="0" err="1" smtClean="0"/>
              <a:t>ButtonCluster</a:t>
            </a:r>
            <a:r>
              <a:rPr lang="en-US" sz="2000" dirty="0" smtClean="0"/>
              <a:t>. </a:t>
            </a:r>
          </a:p>
          <a:p>
            <a:r>
              <a:rPr lang="en-US" sz="2000" dirty="0" smtClean="0"/>
              <a:t>As the </a:t>
            </a:r>
            <a:r>
              <a:rPr lang="en-US" sz="2000" dirty="0" err="1" smtClean="0"/>
              <a:t>ButtonCluster</a:t>
            </a:r>
            <a:r>
              <a:rPr lang="en-US" sz="2000" dirty="0" smtClean="0"/>
              <a:t> is a separate </a:t>
            </a:r>
            <a:r>
              <a:rPr lang="en-US" sz="2000" dirty="0" err="1" smtClean="0"/>
              <a:t>UserControl</a:t>
            </a:r>
            <a:r>
              <a:rPr lang="en-US" sz="2000" dirty="0" smtClean="0"/>
              <a:t>, when we build the </a:t>
            </a:r>
            <a:r>
              <a:rPr lang="en-US" sz="2000" dirty="0" err="1" smtClean="0"/>
              <a:t>PickList</a:t>
            </a:r>
            <a:r>
              <a:rPr lang="en-US" sz="2000" dirty="0" smtClean="0"/>
              <a:t> control, we are acting as a consumer of the </a:t>
            </a:r>
            <a:r>
              <a:rPr lang="en-US" sz="2000" dirty="0" err="1" smtClean="0"/>
              <a:t>ButtonCluster</a:t>
            </a:r>
            <a:r>
              <a:rPr lang="en-US" sz="2000" dirty="0" smtClean="0"/>
              <a:t> and only have to focus on the new behavior. </a:t>
            </a:r>
          </a:p>
          <a:p>
            <a:r>
              <a:rPr lang="en-US" sz="2000" dirty="0" smtClean="0"/>
              <a:t>This is clearly simpler than building a monolithic control that defines the Button and </a:t>
            </a:r>
            <a:r>
              <a:rPr lang="en-US" sz="2000" dirty="0" err="1" smtClean="0"/>
              <a:t>ListBox</a:t>
            </a:r>
            <a:r>
              <a:rPr lang="en-US" sz="2000" dirty="0" smtClean="0"/>
              <a:t> behavior in one class.</a:t>
            </a:r>
            <a:endParaRPr lang="en-US" sz="24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Creating a </a:t>
            </a:r>
            <a:r>
              <a:rPr lang="en-US" b="1" dirty="0" err="1" smtClean="0"/>
              <a:t>PickList</a:t>
            </a:r>
            <a:r>
              <a:rPr lang="en-US" b="1" dirty="0" smtClean="0"/>
              <a:t> 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000" dirty="0" smtClean="0"/>
              <a:t>Implement the </a:t>
            </a:r>
            <a:r>
              <a:rPr lang="en-US" sz="2000" dirty="0" err="1" smtClean="0"/>
              <a:t>PickList</a:t>
            </a:r>
            <a:r>
              <a:rPr lang="en-US" sz="2000" dirty="0" smtClean="0"/>
              <a:t> by creating a new </a:t>
            </a:r>
            <a:r>
              <a:rPr lang="en-US" sz="2000" dirty="0" err="1" smtClean="0"/>
              <a:t>UserControl</a:t>
            </a:r>
            <a:r>
              <a:rPr lang="en-US" sz="2000" dirty="0" smtClean="0"/>
              <a:t>. </a:t>
            </a:r>
          </a:p>
          <a:p>
            <a:r>
              <a:rPr lang="en-US" sz="2000" dirty="0" smtClean="0"/>
              <a:t>Paint two </a:t>
            </a:r>
            <a:r>
              <a:rPr lang="en-US" sz="2000" dirty="0" err="1" smtClean="0"/>
              <a:t>ListBox</a:t>
            </a:r>
            <a:r>
              <a:rPr lang="en-US" sz="2000" dirty="0" smtClean="0"/>
              <a:t> controls on the </a:t>
            </a:r>
            <a:r>
              <a:rPr lang="en-US" sz="2000" dirty="0" err="1" smtClean="0"/>
              <a:t>UserControl</a:t>
            </a:r>
            <a:r>
              <a:rPr lang="en-US" sz="2000" dirty="0" smtClean="0"/>
              <a:t>, place a panel in between, and add a </a:t>
            </a:r>
            <a:r>
              <a:rPr lang="en-US" sz="2000" dirty="0" err="1" smtClean="0"/>
              <a:t>ButtonCluster</a:t>
            </a:r>
            <a:r>
              <a:rPr lang="en-US" sz="2000" dirty="0" smtClean="0"/>
              <a:t> to the panel. </a:t>
            </a:r>
          </a:p>
          <a:p>
            <a:r>
              <a:rPr lang="en-US" sz="2000" dirty="0" smtClean="0"/>
              <a:t>To maintain the relative position of the </a:t>
            </a:r>
            <a:r>
              <a:rPr lang="en-US" sz="2000" dirty="0" err="1" smtClean="0"/>
              <a:t>ListBoxes</a:t>
            </a:r>
            <a:r>
              <a:rPr lang="en-US" sz="2000" dirty="0" smtClean="0"/>
              <a:t> and the panel containing the </a:t>
            </a:r>
            <a:r>
              <a:rPr lang="en-US" sz="2000" dirty="0" err="1" smtClean="0"/>
              <a:t>ButtonCluster</a:t>
            </a:r>
            <a:r>
              <a:rPr lang="en-US" sz="2000" dirty="0" smtClean="0"/>
              <a:t>, change the left </a:t>
            </a:r>
            <a:r>
              <a:rPr lang="en-US" sz="2000" dirty="0" err="1" smtClean="0"/>
              <a:t>ListBox’s</a:t>
            </a:r>
            <a:r>
              <a:rPr lang="en-US" sz="2000" dirty="0" smtClean="0"/>
              <a:t> Dock property to Left, the right </a:t>
            </a:r>
            <a:r>
              <a:rPr lang="en-US" sz="2000" dirty="0" err="1" smtClean="0"/>
              <a:t>ListBox’s</a:t>
            </a:r>
            <a:r>
              <a:rPr lang="en-US" sz="2000" dirty="0" smtClean="0"/>
              <a:t> Dock property to Right, and the center panel to Fill. </a:t>
            </a:r>
          </a:p>
          <a:p>
            <a:r>
              <a:rPr lang="en-US" sz="2000" dirty="0" smtClean="0"/>
              <a:t>When the </a:t>
            </a:r>
            <a:r>
              <a:rPr lang="en-US" sz="2000" dirty="0" err="1" smtClean="0"/>
              <a:t>UserControl</a:t>
            </a:r>
            <a:r>
              <a:rPr lang="en-US" sz="2000" dirty="0" smtClean="0"/>
              <a:t> is resized, the </a:t>
            </a:r>
            <a:r>
              <a:rPr lang="en-US" sz="2000" dirty="0" err="1" smtClean="0"/>
              <a:t>ListBoxes</a:t>
            </a:r>
            <a:r>
              <a:rPr lang="en-US" sz="2000" dirty="0" smtClean="0"/>
              <a:t> and </a:t>
            </a:r>
            <a:r>
              <a:rPr lang="en-US" sz="2000" dirty="0" err="1" smtClean="0"/>
              <a:t>ButtonClusters</a:t>
            </a:r>
            <a:r>
              <a:rPr lang="en-US" sz="2000" dirty="0" smtClean="0"/>
              <a:t> will maintain the appearance shown in Figure.</a:t>
            </a:r>
          </a:p>
          <a:p>
            <a:r>
              <a:rPr lang="en-US" sz="2000" dirty="0" smtClean="0"/>
              <a:t>The </a:t>
            </a:r>
            <a:r>
              <a:rPr lang="en-US" sz="2000" dirty="0" err="1" smtClean="0"/>
              <a:t>ButtonCluster’s</a:t>
            </a:r>
            <a:r>
              <a:rPr lang="en-US" sz="2000" dirty="0" smtClean="0"/>
              <a:t> position can be maintained with the following statement: </a:t>
            </a:r>
          </a:p>
          <a:p>
            <a:pPr lvl="1">
              <a:buNone/>
            </a:pPr>
            <a:r>
              <a:rPr lang="en-US" sz="2100" dirty="0" smtClean="0"/>
              <a:t>buttonCluster1.Location = new Point(</a:t>
            </a:r>
          </a:p>
          <a:p>
            <a:pPr lvl="1">
              <a:buNone/>
            </a:pPr>
            <a:r>
              <a:rPr lang="en-US" sz="2100" dirty="0" smtClean="0"/>
              <a:t>panel1.Left + (panel1.Width - buttonCluster1.Width) / 2,</a:t>
            </a:r>
          </a:p>
          <a:p>
            <a:pPr lvl="1">
              <a:buNone/>
            </a:pPr>
            <a:r>
              <a:rPr lang="en-US" sz="2100" dirty="0" smtClean="0"/>
              <a:t>panel1.Top + (panel1.Height - buttonCluster1.Height) / 2);</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Creating a </a:t>
            </a:r>
            <a:r>
              <a:rPr lang="en-US" b="1" dirty="0" err="1" smtClean="0"/>
              <a:t>PickList</a:t>
            </a:r>
            <a:r>
              <a:rPr lang="en-US" b="1" dirty="0" smtClean="0"/>
              <a:t> 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1600" dirty="0" smtClean="0"/>
              <a:t>Implement the </a:t>
            </a:r>
            <a:r>
              <a:rPr lang="en-US" sz="1600" dirty="0" err="1" smtClean="0"/>
              <a:t>PickList</a:t>
            </a:r>
            <a:r>
              <a:rPr lang="en-US" sz="1600" dirty="0" smtClean="0"/>
              <a:t> by creating a new </a:t>
            </a:r>
            <a:r>
              <a:rPr lang="en-US" sz="1600" dirty="0" err="1" smtClean="0"/>
              <a:t>UserControl</a:t>
            </a:r>
            <a:r>
              <a:rPr lang="en-US" sz="1600" dirty="0" smtClean="0"/>
              <a:t>. </a:t>
            </a:r>
          </a:p>
          <a:p>
            <a:r>
              <a:rPr lang="en-US" sz="1600" dirty="0" smtClean="0"/>
              <a:t>Paint two </a:t>
            </a:r>
            <a:r>
              <a:rPr lang="en-US" sz="1600" dirty="0" err="1" smtClean="0"/>
              <a:t>ListBox</a:t>
            </a:r>
            <a:r>
              <a:rPr lang="en-US" sz="1600" dirty="0" smtClean="0"/>
              <a:t> controls on the </a:t>
            </a:r>
            <a:r>
              <a:rPr lang="en-US" sz="1600" dirty="0" err="1" smtClean="0"/>
              <a:t>UserControl</a:t>
            </a:r>
            <a:r>
              <a:rPr lang="en-US" sz="1600" dirty="0" smtClean="0"/>
              <a:t>, place a panel in between, and add a </a:t>
            </a:r>
            <a:r>
              <a:rPr lang="en-US" sz="1600" dirty="0" err="1" smtClean="0"/>
              <a:t>ButtonCluster</a:t>
            </a:r>
            <a:r>
              <a:rPr lang="en-US" sz="1600" dirty="0" smtClean="0"/>
              <a:t> to the panel. </a:t>
            </a:r>
          </a:p>
          <a:p>
            <a:r>
              <a:rPr lang="en-US" sz="1600" dirty="0" smtClean="0"/>
              <a:t>To maintain the relative position of the </a:t>
            </a:r>
            <a:r>
              <a:rPr lang="en-US" sz="1600" dirty="0" err="1" smtClean="0"/>
              <a:t>ListBoxes</a:t>
            </a:r>
            <a:r>
              <a:rPr lang="en-US" sz="1600" dirty="0" smtClean="0"/>
              <a:t> and the panel containing the </a:t>
            </a:r>
            <a:r>
              <a:rPr lang="en-US" sz="1600" dirty="0" err="1" smtClean="0"/>
              <a:t>ButtonCluster</a:t>
            </a:r>
            <a:r>
              <a:rPr lang="en-US" sz="1600" dirty="0" smtClean="0"/>
              <a:t>, change the left </a:t>
            </a:r>
            <a:r>
              <a:rPr lang="en-US" sz="1600" dirty="0" err="1" smtClean="0"/>
              <a:t>ListBox’s</a:t>
            </a:r>
            <a:r>
              <a:rPr lang="en-US" sz="1600" dirty="0" smtClean="0"/>
              <a:t> Dock property to Left, the right </a:t>
            </a:r>
            <a:r>
              <a:rPr lang="en-US" sz="1600" dirty="0" err="1" smtClean="0"/>
              <a:t>ListBox’s</a:t>
            </a:r>
            <a:r>
              <a:rPr lang="en-US" sz="1600" dirty="0" smtClean="0"/>
              <a:t> Dock property to Right, and the center panel to Fill. </a:t>
            </a:r>
          </a:p>
          <a:p>
            <a:r>
              <a:rPr lang="en-US" sz="1600" dirty="0" smtClean="0"/>
              <a:t>When the </a:t>
            </a:r>
            <a:r>
              <a:rPr lang="en-US" sz="1600" dirty="0" err="1" smtClean="0"/>
              <a:t>UserControl</a:t>
            </a:r>
            <a:r>
              <a:rPr lang="en-US" sz="1600" dirty="0" smtClean="0"/>
              <a:t> is resized, the </a:t>
            </a:r>
            <a:r>
              <a:rPr lang="en-US" sz="1600" dirty="0" err="1" smtClean="0"/>
              <a:t>ListBoxes</a:t>
            </a:r>
            <a:r>
              <a:rPr lang="en-US" sz="1600" dirty="0" smtClean="0"/>
              <a:t> and </a:t>
            </a:r>
            <a:r>
              <a:rPr lang="en-US" sz="1600" dirty="0" err="1" smtClean="0"/>
              <a:t>ButtonClusters</a:t>
            </a:r>
            <a:r>
              <a:rPr lang="en-US" sz="1600" dirty="0" smtClean="0"/>
              <a:t> will maintain the appearance shown in Figure.</a:t>
            </a:r>
          </a:p>
          <a:p>
            <a:r>
              <a:rPr lang="en-US" sz="1600" dirty="0" smtClean="0"/>
              <a:t>The </a:t>
            </a:r>
            <a:r>
              <a:rPr lang="en-US" sz="1600" dirty="0" err="1" smtClean="0"/>
              <a:t>ButtonCluster’s</a:t>
            </a:r>
            <a:r>
              <a:rPr lang="en-US" sz="1600" dirty="0" smtClean="0"/>
              <a:t> position can be maintained with the following statement: </a:t>
            </a:r>
          </a:p>
          <a:p>
            <a:pPr lvl="1">
              <a:buNone/>
            </a:pPr>
            <a:r>
              <a:rPr lang="en-US" sz="1800" dirty="0" smtClean="0"/>
              <a:t>buttonCluster1.Location = new Point(</a:t>
            </a:r>
          </a:p>
          <a:p>
            <a:pPr lvl="1">
              <a:buNone/>
            </a:pPr>
            <a:r>
              <a:rPr lang="en-US" sz="1800" dirty="0" smtClean="0"/>
              <a:t>panel1.Left + (panel1.Width - buttonCluster1.Width) / 2,</a:t>
            </a:r>
          </a:p>
          <a:p>
            <a:pPr lvl="1">
              <a:buNone/>
            </a:pPr>
            <a:r>
              <a:rPr lang="en-US" sz="1800" dirty="0" smtClean="0"/>
              <a:t>panel1.Top + (panel1.Height - buttonCluster1.Height) / 2);</a:t>
            </a:r>
          </a:p>
        </p:txBody>
      </p:sp>
      <p:sp>
        <p:nvSpPr>
          <p:cNvPr id="4" name="Rectangle 3"/>
          <p:cNvSpPr/>
          <p:nvPr/>
        </p:nvSpPr>
        <p:spPr>
          <a:xfrm>
            <a:off x="457200" y="5181600"/>
            <a:ext cx="8153400" cy="1200329"/>
          </a:xfrm>
          <a:prstGeom prst="rect">
            <a:avLst/>
          </a:prstGeom>
        </p:spPr>
        <p:txBody>
          <a:bodyPr wrap="square">
            <a:spAutoFit/>
          </a:bodyPr>
          <a:lstStyle/>
          <a:p>
            <a:r>
              <a:rPr lang="en-US" dirty="0" smtClean="0"/>
              <a:t>The horizontal location of the </a:t>
            </a:r>
            <a:r>
              <a:rPr lang="en-US" dirty="0" err="1" smtClean="0"/>
              <a:t>ButtonCluster</a:t>
            </a:r>
            <a:r>
              <a:rPr lang="en-US" dirty="0" smtClean="0"/>
              <a:t> is offset from the left edge of the panel by half the difference of the containing panel and the </a:t>
            </a:r>
            <a:r>
              <a:rPr lang="en-US" dirty="0" err="1" smtClean="0"/>
              <a:t>ButtonCluster</a:t>
            </a:r>
            <a:r>
              <a:rPr lang="en-US" dirty="0" smtClean="0"/>
              <a:t>. The vertical location of the </a:t>
            </a:r>
            <a:r>
              <a:rPr lang="en-US" dirty="0" err="1" smtClean="0"/>
              <a:t>ButtonCluster</a:t>
            </a:r>
            <a:r>
              <a:rPr lang="en-US" dirty="0" smtClean="0"/>
              <a:t> is offset from the top of the panel by half the difference of the height of the panel and height of the </a:t>
            </a:r>
            <a:r>
              <a:rPr lang="en-US" dirty="0" err="1" smtClean="0"/>
              <a:t>ButtonCluster</a:t>
            </a:r>
            <a:r>
              <a:rPr lang="en-US" dirty="0" smtClean="0"/>
              <a:t>.</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fontScale="90000"/>
          </a:bodyPr>
          <a:lstStyle/>
          <a:p>
            <a:r>
              <a:rPr lang="en-US" dirty="0" smtClean="0"/>
              <a:t>Adding and Removing Elements from </a:t>
            </a:r>
            <a:r>
              <a:rPr lang="en-US" dirty="0" err="1" smtClean="0"/>
              <a:t>ListBoxes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458200" cy="4953000"/>
          </a:xfrm>
        </p:spPr>
        <p:txBody>
          <a:bodyPr>
            <a:noAutofit/>
          </a:bodyPr>
          <a:lstStyle/>
          <a:p>
            <a:r>
              <a:rPr lang="en-US" sz="2800" dirty="0" smtClean="0"/>
              <a:t>There are four buttons, and we can implement the individual behavior of each button in a handful of ways. </a:t>
            </a:r>
          </a:p>
          <a:p>
            <a:r>
              <a:rPr lang="en-US" sz="2800" dirty="0" smtClean="0"/>
              <a:t>Click the &gt;&gt; (all right) button, and all of the elements are moved from the left list to the right list. The &lt;&lt; (all left) button performs the opposite operation. </a:t>
            </a:r>
          </a:p>
          <a:p>
            <a:r>
              <a:rPr lang="en-US" sz="2800" dirty="0" smtClean="0"/>
              <a:t>Click the &gt; (right) button, and only the selected items are moved from the left list to the right, and the &lt; (left) button moves the selected items from the right list to the left list.</a:t>
            </a:r>
            <a:endParaRPr lang="en-US" sz="3200"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Moving items between </a:t>
            </a:r>
            <a:r>
              <a:rPr lang="en-US" dirty="0" err="1" smtClean="0"/>
              <a:t>ListBox</a:t>
            </a:r>
            <a:r>
              <a:rPr lang="en-US" dirty="0" smtClean="0"/>
              <a:t> 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4038600" cy="4953000"/>
          </a:xfrm>
        </p:spPr>
        <p:txBody>
          <a:bodyPr>
            <a:noAutofit/>
          </a:bodyPr>
          <a:lstStyle/>
          <a:p>
            <a:pPr lvl="1">
              <a:buNone/>
            </a:pPr>
            <a:r>
              <a:rPr lang="fr-FR" sz="1000" dirty="0" smtClean="0"/>
              <a:t>1: </a:t>
            </a:r>
            <a:r>
              <a:rPr lang="fr-FR" sz="1000" dirty="0" err="1" smtClean="0"/>
              <a:t>private</a:t>
            </a:r>
            <a:r>
              <a:rPr lang="fr-FR" sz="1000" dirty="0" smtClean="0"/>
              <a:t> </a:t>
            </a:r>
            <a:r>
              <a:rPr lang="fr-FR" sz="1000" dirty="0" err="1" smtClean="0"/>
              <a:t>void</a:t>
            </a:r>
            <a:r>
              <a:rPr lang="fr-FR" sz="1000" dirty="0" smtClean="0"/>
              <a:t> </a:t>
            </a:r>
            <a:r>
              <a:rPr lang="fr-FR" sz="1000" dirty="0" err="1" smtClean="0"/>
              <a:t>SourceToTarget</a:t>
            </a:r>
            <a:r>
              <a:rPr lang="fr-FR" sz="1000" dirty="0" smtClean="0"/>
              <a:t>(</a:t>
            </a:r>
            <a:r>
              <a:rPr lang="fr-FR" sz="1000" dirty="0" err="1" smtClean="0"/>
              <a:t>ListBox.ObjectCollection</a:t>
            </a:r>
            <a:r>
              <a:rPr lang="fr-FR" sz="1000" dirty="0" smtClean="0"/>
              <a:t> source,</a:t>
            </a:r>
          </a:p>
          <a:p>
            <a:pPr lvl="1">
              <a:buNone/>
            </a:pPr>
            <a:r>
              <a:rPr lang="en-US" sz="1000" dirty="0" smtClean="0"/>
              <a:t>2: </a:t>
            </a:r>
            <a:r>
              <a:rPr lang="en-US" sz="1000" dirty="0" err="1" smtClean="0"/>
              <a:t>ListBox.ObjectCollection</a:t>
            </a:r>
            <a:r>
              <a:rPr lang="en-US" sz="1000" dirty="0" smtClean="0"/>
              <a:t> target)</a:t>
            </a:r>
          </a:p>
          <a:p>
            <a:pPr lvl="1">
              <a:buNone/>
            </a:pPr>
            <a:r>
              <a:rPr lang="en-US" sz="1000" dirty="0" smtClean="0"/>
              <a:t>3: {</a:t>
            </a:r>
          </a:p>
          <a:p>
            <a:pPr lvl="1">
              <a:buNone/>
            </a:pPr>
            <a:r>
              <a:rPr lang="en-US" sz="1000" dirty="0" smtClean="0"/>
              <a:t>4:	 </a:t>
            </a:r>
            <a:r>
              <a:rPr lang="en-US" sz="1000" dirty="0" err="1" smtClean="0"/>
              <a:t>target.AddRange</a:t>
            </a:r>
            <a:r>
              <a:rPr lang="en-US" sz="1000" dirty="0" smtClean="0"/>
              <a:t>(source);</a:t>
            </a:r>
          </a:p>
          <a:p>
            <a:pPr lvl="1">
              <a:buNone/>
            </a:pPr>
            <a:r>
              <a:rPr lang="en-US" sz="1000" dirty="0" smtClean="0"/>
              <a:t>5: 	</a:t>
            </a:r>
            <a:r>
              <a:rPr lang="en-US" sz="1000" dirty="0" err="1" smtClean="0"/>
              <a:t>source.Clear</a:t>
            </a:r>
            <a:r>
              <a:rPr lang="en-US" sz="1000" dirty="0" smtClean="0"/>
              <a:t>();</a:t>
            </a:r>
          </a:p>
          <a:p>
            <a:pPr lvl="1">
              <a:buNone/>
            </a:pPr>
            <a:r>
              <a:rPr lang="en-US" sz="1000" dirty="0" smtClean="0"/>
              <a:t>6: }</a:t>
            </a:r>
          </a:p>
          <a:p>
            <a:pPr lvl="1">
              <a:buNone/>
            </a:pPr>
            <a:r>
              <a:rPr lang="en-US" sz="1000" dirty="0" smtClean="0"/>
              <a:t>7:</a:t>
            </a:r>
          </a:p>
          <a:p>
            <a:pPr lvl="1">
              <a:buNone/>
            </a:pPr>
            <a:r>
              <a:rPr lang="en-US" sz="1000" dirty="0" smtClean="0"/>
              <a:t>8: private void </a:t>
            </a:r>
            <a:r>
              <a:rPr lang="en-US" sz="1000" dirty="0" err="1" smtClean="0"/>
              <a:t>MoveAllLeft</a:t>
            </a:r>
            <a:r>
              <a:rPr lang="en-US" sz="1000" dirty="0" smtClean="0"/>
              <a:t>()</a:t>
            </a:r>
          </a:p>
          <a:p>
            <a:pPr lvl="1">
              <a:buNone/>
            </a:pPr>
            <a:r>
              <a:rPr lang="en-US" sz="1000" dirty="0" smtClean="0"/>
              <a:t>9: {</a:t>
            </a:r>
          </a:p>
          <a:p>
            <a:pPr lvl="1">
              <a:buNone/>
            </a:pPr>
            <a:r>
              <a:rPr lang="en-US" sz="1000" dirty="0" smtClean="0"/>
              <a:t>10: 	</a:t>
            </a:r>
            <a:r>
              <a:rPr lang="en-US" sz="1000" dirty="0" err="1" smtClean="0"/>
              <a:t>SourceToTarget</a:t>
            </a:r>
            <a:r>
              <a:rPr lang="en-US" sz="1000" dirty="0" smtClean="0"/>
              <a:t>(</a:t>
            </a:r>
            <a:r>
              <a:rPr lang="en-US" sz="1000" dirty="0" err="1" smtClean="0"/>
              <a:t>listBoxRight.Items</a:t>
            </a:r>
            <a:r>
              <a:rPr lang="en-US" sz="1000" dirty="0" smtClean="0"/>
              <a:t>, </a:t>
            </a:r>
            <a:r>
              <a:rPr lang="en-US" sz="1000" dirty="0" err="1" smtClean="0"/>
              <a:t>listBoxLeft.Items</a:t>
            </a:r>
            <a:r>
              <a:rPr lang="en-US" sz="1000" dirty="0" smtClean="0"/>
              <a:t>);</a:t>
            </a:r>
          </a:p>
          <a:p>
            <a:pPr lvl="1">
              <a:buNone/>
            </a:pPr>
            <a:r>
              <a:rPr lang="en-US" sz="1000" dirty="0" smtClean="0"/>
              <a:t>11: }</a:t>
            </a:r>
          </a:p>
          <a:p>
            <a:pPr lvl="1">
              <a:buNone/>
            </a:pPr>
            <a:r>
              <a:rPr lang="en-US" sz="1000" dirty="0" smtClean="0"/>
              <a:t>12:</a:t>
            </a:r>
          </a:p>
          <a:p>
            <a:pPr lvl="1">
              <a:buNone/>
            </a:pPr>
            <a:r>
              <a:rPr lang="en-US" sz="1000" dirty="0" smtClean="0"/>
              <a:t>13: private void </a:t>
            </a:r>
            <a:r>
              <a:rPr lang="en-US" sz="1000" dirty="0" err="1" smtClean="0"/>
              <a:t>MoveAllRight</a:t>
            </a:r>
            <a:r>
              <a:rPr lang="en-US" sz="1000" dirty="0" smtClean="0"/>
              <a:t>()</a:t>
            </a:r>
          </a:p>
          <a:p>
            <a:pPr lvl="1">
              <a:buNone/>
            </a:pPr>
            <a:r>
              <a:rPr lang="en-US" sz="1000" dirty="0" smtClean="0"/>
              <a:t>14: {</a:t>
            </a:r>
          </a:p>
          <a:p>
            <a:pPr lvl="1">
              <a:buNone/>
            </a:pPr>
            <a:r>
              <a:rPr lang="en-US" sz="1000" dirty="0" smtClean="0"/>
              <a:t>15: 	</a:t>
            </a:r>
            <a:r>
              <a:rPr lang="en-US" sz="1000" dirty="0" err="1" smtClean="0"/>
              <a:t>SourceToTarget</a:t>
            </a:r>
            <a:r>
              <a:rPr lang="en-US" sz="1000" dirty="0" smtClean="0"/>
              <a:t>(</a:t>
            </a:r>
            <a:r>
              <a:rPr lang="en-US" sz="1000" dirty="0" err="1" smtClean="0"/>
              <a:t>listBoxLeft.Items</a:t>
            </a:r>
            <a:r>
              <a:rPr lang="en-US" sz="1000" dirty="0" smtClean="0"/>
              <a:t>, </a:t>
            </a:r>
            <a:r>
              <a:rPr lang="en-US" sz="1000" dirty="0" err="1" smtClean="0"/>
              <a:t>listBoxRight.Items</a:t>
            </a:r>
            <a:r>
              <a:rPr lang="en-US" sz="1000" dirty="0" smtClean="0"/>
              <a:t>);</a:t>
            </a:r>
          </a:p>
          <a:p>
            <a:pPr lvl="1">
              <a:buNone/>
            </a:pPr>
            <a:r>
              <a:rPr lang="en-US" sz="1000" dirty="0" smtClean="0"/>
              <a:t>16: }</a:t>
            </a:r>
          </a:p>
          <a:p>
            <a:pPr lvl="1">
              <a:buNone/>
            </a:pPr>
            <a:r>
              <a:rPr lang="en-US" sz="1000" dirty="0" smtClean="0"/>
              <a:t>17:</a:t>
            </a:r>
          </a:p>
          <a:p>
            <a:pPr lvl="1">
              <a:buNone/>
            </a:pPr>
            <a:r>
              <a:rPr lang="en-US" sz="1000" dirty="0" smtClean="0"/>
              <a:t>18: private void </a:t>
            </a:r>
            <a:r>
              <a:rPr lang="en-US" sz="1000" dirty="0" err="1" smtClean="0"/>
              <a:t>SourceToTarget</a:t>
            </a:r>
            <a:r>
              <a:rPr lang="en-US" sz="1000" dirty="0" smtClean="0"/>
              <a:t>(</a:t>
            </a:r>
            <a:r>
              <a:rPr lang="en-US" sz="1000" dirty="0" err="1" smtClean="0"/>
              <a:t>ListBox.SelectedObjectCollection</a:t>
            </a:r>
            <a:endParaRPr lang="en-US" sz="1000" dirty="0" smtClean="0"/>
          </a:p>
          <a:p>
            <a:pPr lvl="1">
              <a:buNone/>
            </a:pPr>
            <a:r>
              <a:rPr lang="en-US" sz="1000" dirty="0" smtClean="0"/>
              <a:t>19: source, </a:t>
            </a:r>
            <a:r>
              <a:rPr lang="en-US" sz="1000" dirty="0" err="1" smtClean="0"/>
              <a:t>ListBox.ObjectCollection</a:t>
            </a:r>
            <a:r>
              <a:rPr lang="en-US" sz="1000" dirty="0" smtClean="0"/>
              <a:t> target)</a:t>
            </a:r>
          </a:p>
          <a:p>
            <a:pPr lvl="1">
              <a:buNone/>
            </a:pPr>
            <a:r>
              <a:rPr lang="en-US" sz="1000" dirty="0" smtClean="0"/>
              <a:t>20: {</a:t>
            </a:r>
          </a:p>
          <a:p>
            <a:pPr lvl="1">
              <a:buNone/>
            </a:pPr>
            <a:r>
              <a:rPr lang="en-US" sz="1000" dirty="0" smtClean="0"/>
              <a:t>21: 	</a:t>
            </a:r>
            <a:r>
              <a:rPr lang="en-US" sz="1000" dirty="0" err="1" smtClean="0"/>
              <a:t>IEnumerator</a:t>
            </a:r>
            <a:r>
              <a:rPr lang="en-US" sz="1000" dirty="0" smtClean="0"/>
              <a:t> e = </a:t>
            </a:r>
            <a:r>
              <a:rPr lang="en-US" sz="1000" dirty="0" err="1" smtClean="0"/>
              <a:t>source.GetEnumerator</a:t>
            </a:r>
            <a:r>
              <a:rPr lang="en-US" sz="1000" dirty="0" smtClean="0"/>
              <a:t>();</a:t>
            </a:r>
          </a:p>
          <a:p>
            <a:pPr lvl="1">
              <a:buNone/>
            </a:pPr>
            <a:r>
              <a:rPr lang="en-US" sz="1000" dirty="0" smtClean="0"/>
              <a:t>22: 	while(</a:t>
            </a:r>
            <a:r>
              <a:rPr lang="en-US" sz="1000" dirty="0" err="1" smtClean="0"/>
              <a:t>e.MoveNext</a:t>
            </a:r>
            <a:r>
              <a:rPr lang="en-US" sz="1000" dirty="0" smtClean="0"/>
              <a:t>())</a:t>
            </a:r>
          </a:p>
          <a:p>
            <a:pPr lvl="1">
              <a:buNone/>
            </a:pPr>
            <a:r>
              <a:rPr lang="en-US" sz="1000" dirty="0" smtClean="0"/>
              <a:t>23: 	{</a:t>
            </a:r>
          </a:p>
        </p:txBody>
      </p:sp>
      <p:sp>
        <p:nvSpPr>
          <p:cNvPr id="4" name="Rectangle 2"/>
          <p:cNvSpPr txBox="1">
            <a:spLocks/>
          </p:cNvSpPr>
          <p:nvPr/>
        </p:nvSpPr>
        <p:spPr>
          <a:xfrm>
            <a:off x="4572000" y="1524000"/>
            <a:ext cx="4038600" cy="4953000"/>
          </a:xfrm>
          <a:prstGeom prst="rect">
            <a:avLst/>
          </a:prstGeom>
        </p:spPr>
        <p:txBody>
          <a:bodyPr vert="horz">
            <a:noAutofit/>
          </a:bodyPr>
          <a:lstStyle/>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24: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target.Add</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e.Current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25: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26: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27:</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28: private void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RemoveSelected</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29: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30: 	for(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int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listBox.Items.Count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 - 1;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&gt;=0;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31: 	If(</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listBox.GetSelected</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32: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listBox.Items.RemoveAt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i</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33: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34:</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35: private void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MoveLeft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36: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37: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SourceToTarget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listBoxRight.SelectedItems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38: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listBoxLeft.Items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39: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RemoveSelected</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listBoxRight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40: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41:</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42: private void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MoveRight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43: {</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44: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SourceToTarget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listBoxLeft.SelectedItems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45: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listBoxRight.Items</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46: 	</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RemoveSelected</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r>
              <a:rPr kumimoji="0" lang="en-US" sz="1000" b="0" i="0" u="none" strike="noStrike" kern="1200" cap="none" spc="0" normalizeH="0" baseline="0" noProof="0" dirty="0" err="1" smtClean="0">
                <a:ln>
                  <a:noFill/>
                </a:ln>
                <a:solidFill>
                  <a:schemeClr val="tx2"/>
                </a:solidFill>
                <a:effectLst/>
                <a:uLnTx/>
                <a:uFillTx/>
                <a:latin typeface="+mn-lt"/>
                <a:ea typeface="+mn-ea"/>
                <a:cs typeface="+mn-cs"/>
              </a:rPr>
              <a:t>listBoxLeft</a:t>
            </a:r>
            <a:r>
              <a:rPr kumimoji="0" lang="en-US" sz="1000" b="0" i="0" u="none" strike="noStrike" kern="1200" cap="none" spc="0" normalizeH="0" baseline="0" noProof="0" dirty="0" smtClean="0">
                <a:ln>
                  <a:noFill/>
                </a:ln>
                <a:solidFill>
                  <a:schemeClr val="tx2"/>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000" b="0" i="0" u="none" strike="noStrike" kern="1200" cap="none" spc="0" normalizeH="0" baseline="0" noProof="0" dirty="0" smtClean="0">
                <a:ln>
                  <a:noFill/>
                </a:ln>
                <a:solidFill>
                  <a:schemeClr val="tx2"/>
                </a:solidFill>
                <a:effectLst/>
                <a:uLnTx/>
                <a:uFillTx/>
                <a:latin typeface="+mn-lt"/>
                <a:ea typeface="+mn-ea"/>
                <a:cs typeface="+mn-cs"/>
              </a:rPr>
              <a:t>47: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Moving items between </a:t>
            </a:r>
            <a:r>
              <a:rPr lang="en-US" dirty="0" err="1" smtClean="0"/>
              <a:t>ListBox</a:t>
            </a:r>
            <a:r>
              <a:rPr lang="en-US" dirty="0" smtClean="0"/>
              <a:t> 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534400" cy="4953000"/>
          </a:xfrm>
        </p:spPr>
        <p:txBody>
          <a:bodyPr>
            <a:noAutofit/>
          </a:bodyPr>
          <a:lstStyle/>
          <a:p>
            <a:r>
              <a:rPr lang="en-US" sz="1800" dirty="0" err="1" smtClean="0"/>
              <a:t>MoveAllRight</a:t>
            </a:r>
            <a:r>
              <a:rPr lang="en-US" sz="1800" dirty="0" smtClean="0"/>
              <a:t> and </a:t>
            </a:r>
            <a:r>
              <a:rPr lang="en-US" sz="1800" dirty="0" err="1" smtClean="0"/>
              <a:t>MoveAllLeft</a:t>
            </a:r>
            <a:r>
              <a:rPr lang="en-US" sz="1800" dirty="0" smtClean="0"/>
              <a:t> call the </a:t>
            </a:r>
            <a:r>
              <a:rPr lang="en-US" sz="1800" dirty="0" err="1" smtClean="0"/>
              <a:t>SourceToTarget</a:t>
            </a:r>
            <a:r>
              <a:rPr lang="en-US" sz="1800" dirty="0" smtClean="0"/>
              <a:t> method, which takes two </a:t>
            </a:r>
            <a:r>
              <a:rPr lang="en-US" sz="1800" dirty="0" err="1" smtClean="0"/>
              <a:t>ListBox.ObjectCollection</a:t>
            </a:r>
            <a:r>
              <a:rPr lang="en-US" sz="1800" dirty="0" smtClean="0"/>
              <a:t> objects. </a:t>
            </a:r>
          </a:p>
          <a:p>
            <a:r>
              <a:rPr lang="en-US" sz="1800" dirty="0" smtClean="0"/>
              <a:t>The lists are transposed according to which direction we are moving the items. </a:t>
            </a:r>
          </a:p>
          <a:p>
            <a:r>
              <a:rPr lang="en-US" sz="1800" dirty="0" err="1" smtClean="0"/>
              <a:t>ListBox.ObjectCollection</a:t>
            </a:r>
            <a:r>
              <a:rPr lang="en-US" sz="1800" dirty="0" smtClean="0"/>
              <a:t> represents all of the items in the list. </a:t>
            </a:r>
          </a:p>
          <a:p>
            <a:r>
              <a:rPr lang="en-US" sz="1800" dirty="0" smtClean="0"/>
              <a:t>After we invoke </a:t>
            </a:r>
            <a:r>
              <a:rPr lang="en-US" sz="1800" dirty="0" err="1" smtClean="0"/>
              <a:t>AddRange</a:t>
            </a:r>
            <a:r>
              <a:rPr lang="en-US" sz="1800" dirty="0" smtClean="0"/>
              <a:t> on line 4, we clear all of the elements in the source list, line 5. </a:t>
            </a:r>
          </a:p>
          <a:p>
            <a:r>
              <a:rPr lang="en-US" sz="1800" dirty="0" smtClean="0"/>
              <a:t>To move only the selected items, we invoke the </a:t>
            </a:r>
            <a:r>
              <a:rPr lang="en-US" sz="1800" dirty="0" err="1" smtClean="0"/>
              <a:t>SourceToTarget</a:t>
            </a:r>
            <a:r>
              <a:rPr lang="en-US" sz="1800" dirty="0" smtClean="0"/>
              <a:t> method that takes a </a:t>
            </a:r>
            <a:r>
              <a:rPr lang="en-US" sz="1800" dirty="0" err="1" smtClean="0"/>
              <a:t>ListBox.SelectedObjectCollection</a:t>
            </a:r>
            <a:r>
              <a:rPr lang="en-US" sz="1800" dirty="0" smtClean="0"/>
              <a:t> as the first argument and a </a:t>
            </a:r>
            <a:r>
              <a:rPr lang="en-US" sz="1800" dirty="0" err="1" smtClean="0"/>
              <a:t>ListBox.ObjectCollection</a:t>
            </a:r>
            <a:r>
              <a:rPr lang="en-US" sz="1800" dirty="0" smtClean="0"/>
              <a:t> as the second argument. </a:t>
            </a:r>
          </a:p>
          <a:p>
            <a:r>
              <a:rPr lang="en-US" sz="1800" dirty="0" smtClean="0"/>
              <a:t>We transpose the arguments according to the direction we are moving elements. </a:t>
            </a:r>
          </a:p>
          <a:p>
            <a:r>
              <a:rPr lang="en-US" sz="1800" dirty="0" smtClean="0"/>
              <a:t>We copy only selected items by using an enumerator; </a:t>
            </a:r>
            <a:r>
              <a:rPr lang="en-US" sz="1800" dirty="0" err="1" smtClean="0"/>
              <a:t>AddRange</a:t>
            </a:r>
            <a:r>
              <a:rPr lang="en-US" sz="1800" dirty="0" smtClean="0"/>
              <a:t> is not defined for the </a:t>
            </a:r>
            <a:r>
              <a:rPr lang="en-US" sz="1800" dirty="0" err="1" smtClean="0"/>
              <a:t>ListBox.SelectedObjectCollection</a:t>
            </a:r>
            <a:r>
              <a:rPr lang="en-US" sz="1800" dirty="0" smtClean="0"/>
              <a:t>. </a:t>
            </a:r>
          </a:p>
          <a:p>
            <a:r>
              <a:rPr lang="en-US" sz="1800" dirty="0" smtClean="0"/>
              <a:t>After we enumerate all selected items and copy the selected items to the target—lines 18 to 26—we invoke </a:t>
            </a:r>
            <a:r>
              <a:rPr lang="en-US" sz="1800" dirty="0" err="1" smtClean="0"/>
              <a:t>RemoveSelected</a:t>
            </a:r>
            <a:r>
              <a:rPr lang="en-US" sz="1800" dirty="0" smtClean="0"/>
              <a:t>. </a:t>
            </a:r>
          </a:p>
          <a:p>
            <a:r>
              <a:rPr lang="en-US" sz="1800" dirty="0" err="1" smtClean="0"/>
              <a:t>RemoveSelected</a:t>
            </a:r>
            <a:r>
              <a:rPr lang="en-US" sz="1800" dirty="0" smtClean="0"/>
              <a:t> uses an integer, because </a:t>
            </a:r>
            <a:r>
              <a:rPr lang="en-US" sz="1800" dirty="0" err="1" smtClean="0"/>
              <a:t>GetSelected</a:t>
            </a:r>
            <a:r>
              <a:rPr lang="en-US" sz="1800" dirty="0" smtClean="0"/>
              <a:t> and </a:t>
            </a:r>
            <a:r>
              <a:rPr lang="en-US" sz="1800" dirty="0" err="1" smtClean="0"/>
              <a:t>RemoveAt</a:t>
            </a:r>
            <a:r>
              <a:rPr lang="en-US" sz="1800" dirty="0" smtClean="0"/>
              <a:t>—lines 31 and 32— are defined to take an integer.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err="1" smtClean="0"/>
              <a:t>BeginUpdate</a:t>
            </a:r>
            <a:r>
              <a:rPr lang="en-US" dirty="0" smtClean="0"/>
              <a:t> and </a:t>
            </a:r>
            <a:r>
              <a:rPr lang="en-US" dirty="0" err="1" smtClean="0"/>
              <a:t>EndUpdate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534400" cy="4953000"/>
          </a:xfrm>
        </p:spPr>
        <p:txBody>
          <a:bodyPr>
            <a:noAutofit/>
          </a:bodyPr>
          <a:lstStyle/>
          <a:p>
            <a:r>
              <a:rPr lang="en-US" sz="1800" dirty="0" smtClean="0"/>
              <a:t>Sometimes you will need to move a large number of items into a </a:t>
            </a:r>
            <a:r>
              <a:rPr lang="en-US" sz="1800" dirty="0" err="1" smtClean="0"/>
              <a:t>ListBox</a:t>
            </a:r>
            <a:r>
              <a:rPr lang="en-US" sz="1800" dirty="0" smtClean="0"/>
              <a:t>. </a:t>
            </a:r>
          </a:p>
          <a:p>
            <a:r>
              <a:rPr lang="en-US" sz="1800" dirty="0" smtClean="0"/>
              <a:t>If you allow the </a:t>
            </a:r>
            <a:r>
              <a:rPr lang="en-US" sz="1800" dirty="0" err="1" smtClean="0"/>
              <a:t>ListBox</a:t>
            </a:r>
            <a:r>
              <a:rPr lang="en-US" sz="1800" dirty="0" smtClean="0"/>
              <a:t> to update the list view each time you add an element, the </a:t>
            </a:r>
            <a:r>
              <a:rPr lang="en-US" sz="1800" dirty="0" err="1" smtClean="0"/>
              <a:t>ListBox</a:t>
            </a:r>
            <a:r>
              <a:rPr lang="en-US" sz="1800" dirty="0" smtClean="0"/>
              <a:t> will take longer to load. </a:t>
            </a:r>
          </a:p>
          <a:p>
            <a:r>
              <a:rPr lang="en-US" sz="1800" dirty="0" smtClean="0"/>
              <a:t>To load a large number of items, call </a:t>
            </a:r>
            <a:r>
              <a:rPr lang="en-US" sz="1800" dirty="0" err="1" smtClean="0"/>
              <a:t>ListBox.BeginUpdate</a:t>
            </a:r>
            <a:r>
              <a:rPr lang="en-US" sz="1800" dirty="0" smtClean="0"/>
              <a:t> before you begin loading the list, and call </a:t>
            </a:r>
            <a:r>
              <a:rPr lang="en-US" sz="1800" dirty="0" err="1" smtClean="0"/>
              <a:t>ListBox.EndUpdate</a:t>
            </a:r>
            <a:r>
              <a:rPr lang="en-US" sz="1800" dirty="0" smtClean="0"/>
              <a:t> when you have finished loading the list. </a:t>
            </a:r>
          </a:p>
          <a:p>
            <a:r>
              <a:rPr lang="en-US" sz="1800" dirty="0" err="1" smtClean="0"/>
              <a:t>BeginUpdate</a:t>
            </a:r>
            <a:r>
              <a:rPr lang="en-US" sz="1800" dirty="0" smtClean="0"/>
              <a:t> will prevent the listing from drawing the new items until you call </a:t>
            </a:r>
            <a:r>
              <a:rPr lang="en-US" sz="1800" dirty="0" err="1" smtClean="0"/>
              <a:t>EndUpdate</a:t>
            </a:r>
            <a:r>
              <a:rPr lang="en-US" sz="1800" dirty="0" smtClean="0"/>
              <a:t>. </a:t>
            </a:r>
          </a:p>
          <a:p>
            <a:r>
              <a:rPr lang="en-US" sz="1800" dirty="0" smtClean="0"/>
              <a:t>The following </a:t>
            </a:r>
            <a:r>
              <a:rPr lang="fr-FR" sz="1800" dirty="0" smtClean="0"/>
              <a:t>code fragment </a:t>
            </a:r>
            <a:r>
              <a:rPr lang="fr-FR" sz="1800" dirty="0" err="1" smtClean="0"/>
              <a:t>demonstrates</a:t>
            </a:r>
            <a:r>
              <a:rPr lang="fr-FR" sz="1800" dirty="0" smtClean="0"/>
              <a:t> the technique:</a:t>
            </a:r>
          </a:p>
          <a:p>
            <a:pPr lvl="1">
              <a:buNone/>
            </a:pPr>
            <a:r>
              <a:rPr lang="en-US" sz="1500" dirty="0" smtClean="0"/>
              <a:t>listBox1.BeginUpdate();</a:t>
            </a:r>
          </a:p>
          <a:p>
            <a:pPr lvl="1">
              <a:buNone/>
            </a:pPr>
            <a:r>
              <a:rPr lang="en-US" sz="1500" dirty="0" smtClean="0"/>
              <a:t>// load the list. For example, add the code on lines 21 to 25 of listing 3</a:t>
            </a:r>
          </a:p>
          <a:p>
            <a:pPr lvl="1">
              <a:buNone/>
            </a:pPr>
            <a:r>
              <a:rPr lang="en-US" sz="1500" dirty="0" smtClean="0"/>
              <a:t>listBox1.EndUpdate();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Why Was COM Developed?</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a:bodyPr>
          <a:lstStyle/>
          <a:p>
            <a:r>
              <a:rPr lang="en-US" sz="2800" dirty="0" smtClean="0"/>
              <a:t>COM evolved out of the solution to a specific problem — how to allow a word processor to edit the spread sheet in a letter without the user having to exit the word processor to do it. </a:t>
            </a:r>
          </a:p>
          <a:p>
            <a:r>
              <a:rPr lang="en-US" sz="2800" dirty="0" smtClean="0"/>
              <a:t>This solution was called OLE (Object Linking and Embedding) and contained a very sophisticated API that allows you even today to edit a letter within Internet Explorer using Microsoft Word. </a:t>
            </a:r>
          </a:p>
          <a:p>
            <a:r>
              <a:rPr lang="en-US" sz="2800" dirty="0" smtClean="0"/>
              <a:t>Most of this functionality is found in the OLE32.DLL.</a:t>
            </a:r>
            <a:endParaRPr lang="es-ES" sz="66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Surfacing Constituent Properties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534400" cy="4953000"/>
          </a:xfrm>
        </p:spPr>
        <p:txBody>
          <a:bodyPr>
            <a:noAutofit/>
          </a:bodyPr>
          <a:lstStyle/>
          <a:p>
            <a:r>
              <a:rPr lang="en-US" sz="1400" dirty="0" smtClean="0"/>
              <a:t>Surfacing constituent properties is easier than surfacing constituent events. </a:t>
            </a:r>
          </a:p>
          <a:p>
            <a:r>
              <a:rPr lang="en-US" sz="1400" dirty="0" smtClean="0"/>
              <a:t>To surface a property of a control contained in your </a:t>
            </a:r>
            <a:r>
              <a:rPr lang="en-US" sz="1400" dirty="0" err="1" smtClean="0"/>
              <a:t>UserControl</a:t>
            </a:r>
            <a:r>
              <a:rPr lang="en-US" sz="1400" dirty="0" smtClean="0"/>
              <a:t>, declare a public property that has the same type as the control’s property you want to surface. </a:t>
            </a:r>
          </a:p>
          <a:p>
            <a:r>
              <a:rPr lang="en-US" sz="1400" dirty="0" smtClean="0"/>
              <a:t>Return and set the value of the constituent control’s property in the newly defined </a:t>
            </a:r>
            <a:r>
              <a:rPr lang="en-US" sz="1400" dirty="0" err="1" smtClean="0"/>
              <a:t>UserControl</a:t>
            </a:r>
            <a:r>
              <a:rPr lang="en-US" sz="1400" dirty="0" smtClean="0"/>
              <a:t> property. </a:t>
            </a:r>
          </a:p>
          <a:p>
            <a:r>
              <a:rPr lang="en-US" sz="1400" dirty="0" smtClean="0"/>
              <a:t>For example, we have defined the </a:t>
            </a:r>
            <a:r>
              <a:rPr lang="en-US" sz="1400" dirty="0" err="1" smtClean="0"/>
              <a:t>AboutBoxInfo</a:t>
            </a:r>
            <a:r>
              <a:rPr lang="en-US" sz="1400" dirty="0" smtClean="0"/>
              <a:t> </a:t>
            </a:r>
            <a:r>
              <a:rPr lang="en-US" sz="1400" dirty="0" err="1" smtClean="0"/>
              <a:t>UserControl</a:t>
            </a:r>
            <a:r>
              <a:rPr lang="en-US" sz="1400" dirty="0" smtClean="0"/>
              <a:t>. </a:t>
            </a:r>
          </a:p>
          <a:p>
            <a:r>
              <a:rPr lang="en-US" sz="1400" dirty="0" smtClean="0"/>
              <a:t>To allow users to change the </a:t>
            </a:r>
            <a:r>
              <a:rPr lang="en-US" sz="1400" dirty="0" err="1" smtClean="0"/>
              <a:t>PictureBox.Image</a:t>
            </a:r>
            <a:r>
              <a:rPr lang="en-US" sz="1400" dirty="0" smtClean="0"/>
              <a:t> property, we need to surface the Image property. </a:t>
            </a:r>
          </a:p>
          <a:p>
            <a:r>
              <a:rPr lang="en-US" sz="1400" dirty="0" smtClean="0"/>
              <a:t>Assuming that  our </a:t>
            </a:r>
            <a:r>
              <a:rPr lang="en-US" sz="1400" dirty="0" err="1" smtClean="0"/>
              <a:t>PictureBox</a:t>
            </a:r>
            <a:r>
              <a:rPr lang="en-US" sz="1400" dirty="0" smtClean="0"/>
              <a:t> control were allowed to use the default name, then adding the next property statement to our user control would suitably surface the constituent image property.</a:t>
            </a:r>
          </a:p>
          <a:p>
            <a:pPr lvl="1">
              <a:buNone/>
            </a:pPr>
            <a:r>
              <a:rPr lang="en-US" sz="1400" dirty="0" smtClean="0"/>
              <a:t>public Image </a:t>
            </a:r>
            <a:r>
              <a:rPr lang="en-US" sz="1400" dirty="0" err="1" smtClean="0"/>
              <a:t>Image</a:t>
            </a:r>
            <a:endParaRPr lang="en-US" sz="1400" dirty="0" smtClean="0"/>
          </a:p>
          <a:p>
            <a:pPr lvl="1">
              <a:buNone/>
            </a:pPr>
            <a:r>
              <a:rPr lang="en-US" sz="1400" dirty="0" smtClean="0"/>
              <a:t>{</a:t>
            </a:r>
          </a:p>
          <a:p>
            <a:pPr lvl="2">
              <a:buNone/>
            </a:pPr>
            <a:r>
              <a:rPr lang="en-US" sz="1100" dirty="0" smtClean="0"/>
              <a:t>get</a:t>
            </a:r>
          </a:p>
          <a:p>
            <a:pPr lvl="2">
              <a:buNone/>
            </a:pPr>
            <a:r>
              <a:rPr lang="en-US" sz="1100" dirty="0" smtClean="0"/>
              <a:t>{</a:t>
            </a:r>
          </a:p>
          <a:p>
            <a:pPr lvl="2">
              <a:buNone/>
            </a:pPr>
            <a:r>
              <a:rPr lang="en-US" sz="1100" dirty="0" smtClean="0"/>
              <a:t>return pictureBox1.Image;</a:t>
            </a:r>
          </a:p>
          <a:p>
            <a:pPr lvl="2">
              <a:buNone/>
            </a:pPr>
            <a:r>
              <a:rPr lang="en-US" sz="1100" dirty="0" smtClean="0"/>
              <a:t>}</a:t>
            </a:r>
          </a:p>
          <a:p>
            <a:pPr lvl="2">
              <a:buNone/>
            </a:pPr>
            <a:r>
              <a:rPr lang="en-US" sz="1100" dirty="0" smtClean="0"/>
              <a:t>set</a:t>
            </a:r>
          </a:p>
          <a:p>
            <a:pPr lvl="2">
              <a:buNone/>
            </a:pPr>
            <a:r>
              <a:rPr lang="en-US" sz="1100" dirty="0" smtClean="0"/>
              <a:t>{</a:t>
            </a:r>
          </a:p>
          <a:p>
            <a:pPr lvl="2">
              <a:buNone/>
            </a:pPr>
            <a:r>
              <a:rPr lang="en-US" sz="1100" dirty="0" smtClean="0"/>
              <a:t>pictureBox1.Image = value;</a:t>
            </a:r>
          </a:p>
          <a:p>
            <a:pPr lvl="2">
              <a:buNone/>
            </a:pPr>
            <a:r>
              <a:rPr lang="en-US" sz="1100" dirty="0" smtClean="0"/>
              <a:t>}</a:t>
            </a:r>
          </a:p>
          <a:p>
            <a:pPr lvl="1">
              <a:buNone/>
            </a:pPr>
            <a:r>
              <a:rPr lang="en-US" sz="1400" dirty="0" smtClean="0"/>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Defining a Data Bound </a:t>
            </a:r>
            <a:r>
              <a:rPr lang="en-US" b="1" dirty="0" err="1" smtClean="0"/>
              <a:t>UserControl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534400" cy="4953000"/>
          </a:xfrm>
        </p:spPr>
        <p:txBody>
          <a:bodyPr>
            <a:noAutofit/>
          </a:bodyPr>
          <a:lstStyle/>
          <a:p>
            <a:r>
              <a:rPr lang="en-US" sz="2400" dirty="0" smtClean="0"/>
              <a:t>The Control class introduces a </a:t>
            </a:r>
            <a:r>
              <a:rPr lang="en-US" sz="2400" dirty="0" err="1" smtClean="0"/>
              <a:t>DataBindings</a:t>
            </a:r>
            <a:r>
              <a:rPr lang="en-US" sz="2400" dirty="0" smtClean="0"/>
              <a:t> property that is a </a:t>
            </a:r>
            <a:r>
              <a:rPr lang="en-US" sz="2400" dirty="0" err="1" smtClean="0"/>
              <a:t>ControlBindingsCollection</a:t>
            </a:r>
            <a:r>
              <a:rPr lang="en-US" sz="2400" dirty="0" smtClean="0"/>
              <a:t>.</a:t>
            </a:r>
          </a:p>
          <a:p>
            <a:r>
              <a:rPr lang="en-US" sz="2400" dirty="0" smtClean="0"/>
              <a:t>You can bind controls to any class that implements the </a:t>
            </a:r>
            <a:r>
              <a:rPr lang="en-US" sz="2400" dirty="0" err="1" smtClean="0"/>
              <a:t>IBindingList</a:t>
            </a:r>
            <a:r>
              <a:rPr lang="en-US" sz="2400" dirty="0" smtClean="0"/>
              <a:t>, </a:t>
            </a:r>
            <a:r>
              <a:rPr lang="en-US" sz="2400" dirty="0" err="1" smtClean="0"/>
              <a:t>ITypedList</a:t>
            </a:r>
            <a:r>
              <a:rPr lang="en-US" sz="2400" dirty="0" smtClean="0"/>
              <a:t>, or </a:t>
            </a:r>
            <a:r>
              <a:rPr lang="en-US" sz="2400" dirty="0" err="1" smtClean="0"/>
              <a:t>Ilist</a:t>
            </a:r>
            <a:r>
              <a:rPr lang="en-US" sz="2400" dirty="0" smtClean="0"/>
              <a:t> interfaces. </a:t>
            </a:r>
          </a:p>
          <a:p>
            <a:r>
              <a:rPr lang="en-US" sz="2400" dirty="0" smtClean="0"/>
              <a:t>The obvious classes are the </a:t>
            </a:r>
            <a:r>
              <a:rPr lang="en-US" sz="2400" dirty="0" err="1" smtClean="0"/>
              <a:t>ArrayList</a:t>
            </a:r>
            <a:r>
              <a:rPr lang="en-US" sz="2400" dirty="0" smtClean="0"/>
              <a:t> and </a:t>
            </a:r>
            <a:r>
              <a:rPr lang="en-US" sz="2400" dirty="0" err="1" smtClean="0"/>
              <a:t>Hashtable</a:t>
            </a:r>
            <a:r>
              <a:rPr lang="en-US" sz="2400" dirty="0" smtClean="0"/>
              <a:t> and the ADO.NET </a:t>
            </a:r>
            <a:r>
              <a:rPr lang="en-US" sz="2400" dirty="0" err="1" smtClean="0"/>
              <a:t>DataSet</a:t>
            </a:r>
            <a:r>
              <a:rPr lang="en-US" sz="2400" dirty="0" smtClean="0"/>
              <a:t> </a:t>
            </a:r>
            <a:r>
              <a:rPr lang="en-US" sz="2400" dirty="0" err="1" smtClean="0"/>
              <a:t>DataTable</a:t>
            </a:r>
            <a:r>
              <a:rPr lang="en-US" sz="2400" dirty="0" smtClean="0"/>
              <a:t>, </a:t>
            </a:r>
            <a:r>
              <a:rPr lang="en-US" sz="2400" dirty="0" err="1" smtClean="0"/>
              <a:t>DataView</a:t>
            </a:r>
            <a:r>
              <a:rPr lang="en-US" sz="2400" dirty="0" smtClean="0"/>
              <a:t>, and </a:t>
            </a:r>
            <a:r>
              <a:rPr lang="en-US" sz="2400" dirty="0" err="1" smtClean="0"/>
              <a:t>DataViewManager</a:t>
            </a:r>
            <a:r>
              <a:rPr lang="en-US" sz="2400" dirty="0" smtClean="0"/>
              <a:t> classes. </a:t>
            </a:r>
          </a:p>
          <a:p>
            <a:r>
              <a:rPr lang="en-US" sz="2400" dirty="0" smtClean="0"/>
              <a:t>Additionally, you can bind to lists of strongly typed objects of the same type. </a:t>
            </a:r>
          </a:p>
          <a:p>
            <a:r>
              <a:rPr lang="en-US" sz="2400" dirty="0" smtClean="0"/>
              <a:t>This means that you can bind controls to arrays of user-defined objects.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Implementing the </a:t>
            </a:r>
            <a:r>
              <a:rPr lang="en-US" dirty="0" err="1" smtClean="0"/>
              <a:t>UserControl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8534400" cy="2209800"/>
          </a:xfrm>
        </p:spPr>
        <p:txBody>
          <a:bodyPr>
            <a:noAutofit/>
          </a:bodyPr>
          <a:lstStyle/>
          <a:p>
            <a:r>
              <a:rPr lang="en-US" sz="1800" dirty="0" smtClean="0"/>
              <a:t>Create a </a:t>
            </a:r>
            <a:r>
              <a:rPr lang="en-US" sz="1800" dirty="0" err="1" smtClean="0"/>
              <a:t>UserControl</a:t>
            </a:r>
            <a:r>
              <a:rPr lang="en-US" sz="1800" dirty="0" smtClean="0"/>
              <a:t> named </a:t>
            </a:r>
            <a:r>
              <a:rPr lang="en-US" sz="1800" dirty="0" err="1" smtClean="0"/>
              <a:t>ContactInformation</a:t>
            </a:r>
            <a:r>
              <a:rPr lang="en-US" sz="1800" dirty="0" smtClean="0"/>
              <a:t>. </a:t>
            </a:r>
          </a:p>
          <a:p>
            <a:r>
              <a:rPr lang="en-US" sz="1800" dirty="0" smtClean="0"/>
              <a:t>Add three Labels and three </a:t>
            </a:r>
            <a:r>
              <a:rPr lang="en-US" sz="1800" dirty="0" err="1" smtClean="0"/>
              <a:t>TextBox</a:t>
            </a:r>
            <a:r>
              <a:rPr lang="en-US" sz="1800" dirty="0" smtClean="0"/>
              <a:t> controls to </a:t>
            </a:r>
            <a:r>
              <a:rPr lang="en-US" sz="1800" dirty="0" err="1" smtClean="0"/>
              <a:t>ContactInformation</a:t>
            </a:r>
            <a:r>
              <a:rPr lang="en-US" sz="1800" dirty="0" smtClean="0"/>
              <a:t>. Change the Text property of the Labels to “First Name:”, “Last Name”, and “Phone Number:”. </a:t>
            </a:r>
          </a:p>
          <a:p>
            <a:r>
              <a:rPr lang="en-US" sz="1800" dirty="0" smtClean="0"/>
              <a:t>Define three public properties named </a:t>
            </a:r>
            <a:r>
              <a:rPr lang="en-US" sz="1800" dirty="0" err="1" smtClean="0"/>
              <a:t>FirstName</a:t>
            </a:r>
            <a:r>
              <a:rPr lang="en-US" sz="1800" dirty="0" smtClean="0"/>
              <a:t>, </a:t>
            </a:r>
            <a:r>
              <a:rPr lang="en-US" sz="1800" dirty="0" err="1" smtClean="0"/>
              <a:t>LastName</a:t>
            </a:r>
            <a:r>
              <a:rPr lang="en-US" sz="1800" dirty="0" smtClean="0"/>
              <a:t>, and </a:t>
            </a:r>
            <a:r>
              <a:rPr lang="en-US" sz="1800" dirty="0" err="1" smtClean="0"/>
              <a:t>PhoneNumber</a:t>
            </a:r>
            <a:r>
              <a:rPr lang="en-US" sz="1800" dirty="0" smtClean="0"/>
              <a:t>. </a:t>
            </a:r>
          </a:p>
          <a:p>
            <a:r>
              <a:rPr lang="en-US" sz="1800" dirty="0" smtClean="0"/>
              <a:t>Define the properties as string types. </a:t>
            </a:r>
          </a:p>
          <a:p>
            <a:r>
              <a:rPr lang="en-US" sz="1800" dirty="0" smtClean="0"/>
              <a:t>The completed example is shown in Figure. Use the figure as a visual guide.</a:t>
            </a:r>
          </a:p>
        </p:txBody>
      </p:sp>
      <p:pic>
        <p:nvPicPr>
          <p:cNvPr id="2050" name="Picture 2"/>
          <p:cNvPicPr>
            <a:picLocks noChangeAspect="1" noChangeArrowheads="1"/>
          </p:cNvPicPr>
          <p:nvPr/>
        </p:nvPicPr>
        <p:blipFill>
          <a:blip r:embed="rId3" cstate="print"/>
          <a:srcRect/>
          <a:stretch>
            <a:fillRect/>
          </a:stretch>
        </p:blipFill>
        <p:spPr bwMode="auto">
          <a:xfrm>
            <a:off x="2895600" y="3481223"/>
            <a:ext cx="3505200" cy="33767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dirty="0" smtClean="0"/>
              <a:t>Implementing the </a:t>
            </a:r>
            <a:r>
              <a:rPr lang="en-US" dirty="0" err="1" smtClean="0"/>
              <a:t>UserControl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1371600"/>
            <a:ext cx="3733800" cy="4876800"/>
          </a:xfrm>
        </p:spPr>
        <p:txBody>
          <a:bodyPr>
            <a:noAutofit/>
          </a:bodyPr>
          <a:lstStyle/>
          <a:p>
            <a:pPr lvl="1">
              <a:buNone/>
            </a:pPr>
            <a:r>
              <a:rPr lang="en-US" sz="1100" dirty="0" smtClean="0"/>
              <a:t>public string </a:t>
            </a:r>
            <a:r>
              <a:rPr lang="en-US" sz="1100" dirty="0" err="1" smtClean="0"/>
              <a:t>FirstName</a:t>
            </a:r>
            <a:endParaRPr lang="en-US" sz="1100" dirty="0" smtClean="0"/>
          </a:p>
          <a:p>
            <a:pPr lvl="1">
              <a:buNone/>
            </a:pPr>
            <a:r>
              <a:rPr lang="en-US" sz="1100" dirty="0" smtClean="0"/>
              <a:t>{</a:t>
            </a:r>
          </a:p>
          <a:p>
            <a:pPr lvl="2">
              <a:buNone/>
            </a:pPr>
            <a:r>
              <a:rPr lang="en-US" sz="1100" dirty="0" smtClean="0"/>
              <a:t>get</a:t>
            </a:r>
          </a:p>
          <a:p>
            <a:pPr lvl="2">
              <a:buNone/>
            </a:pPr>
            <a:r>
              <a:rPr lang="en-US" sz="1100" dirty="0" smtClean="0"/>
              <a:t>{</a:t>
            </a:r>
          </a:p>
          <a:p>
            <a:pPr lvl="2">
              <a:buNone/>
            </a:pPr>
            <a:r>
              <a:rPr lang="en-US" sz="1100" dirty="0" smtClean="0"/>
              <a:t>return textBox1.Text;</a:t>
            </a:r>
          </a:p>
          <a:p>
            <a:pPr lvl="2">
              <a:buNone/>
            </a:pPr>
            <a:r>
              <a:rPr lang="en-US" sz="1100" dirty="0" smtClean="0"/>
              <a:t>}</a:t>
            </a:r>
          </a:p>
          <a:p>
            <a:pPr lvl="2">
              <a:buNone/>
            </a:pPr>
            <a:r>
              <a:rPr lang="en-US" sz="1100" dirty="0" smtClean="0"/>
              <a:t>set</a:t>
            </a:r>
          </a:p>
          <a:p>
            <a:pPr lvl="2">
              <a:buNone/>
            </a:pPr>
            <a:r>
              <a:rPr lang="en-US" sz="1100" dirty="0" smtClean="0"/>
              <a:t>{</a:t>
            </a:r>
          </a:p>
          <a:p>
            <a:pPr lvl="2">
              <a:buNone/>
            </a:pPr>
            <a:r>
              <a:rPr lang="en-US" sz="1100" dirty="0" smtClean="0"/>
              <a:t>textBox1.Text = value;</a:t>
            </a:r>
          </a:p>
          <a:p>
            <a:pPr lvl="2">
              <a:buNone/>
            </a:pPr>
            <a:r>
              <a:rPr lang="en-US" sz="1100" dirty="0" smtClean="0"/>
              <a:t>}</a:t>
            </a:r>
          </a:p>
          <a:p>
            <a:pPr lvl="1">
              <a:buNone/>
            </a:pPr>
            <a:r>
              <a:rPr lang="en-US" sz="1100" dirty="0" smtClean="0"/>
              <a:t>}</a:t>
            </a:r>
          </a:p>
          <a:p>
            <a:pPr lvl="1">
              <a:buNone/>
            </a:pPr>
            <a:r>
              <a:rPr lang="en-US" sz="1100" dirty="0" smtClean="0"/>
              <a:t>public string </a:t>
            </a:r>
            <a:r>
              <a:rPr lang="en-US" sz="1100" dirty="0" err="1" smtClean="0"/>
              <a:t>LastName</a:t>
            </a:r>
            <a:endParaRPr lang="en-US" sz="1100" dirty="0" smtClean="0"/>
          </a:p>
          <a:p>
            <a:pPr lvl="1">
              <a:buNone/>
            </a:pPr>
            <a:r>
              <a:rPr lang="en-US" sz="1100" dirty="0" smtClean="0"/>
              <a:t>{</a:t>
            </a:r>
          </a:p>
          <a:p>
            <a:pPr lvl="1">
              <a:buNone/>
            </a:pPr>
            <a:r>
              <a:rPr lang="en-US" sz="1100" dirty="0" smtClean="0"/>
              <a:t>get</a:t>
            </a:r>
          </a:p>
          <a:p>
            <a:pPr lvl="2">
              <a:buNone/>
            </a:pPr>
            <a:r>
              <a:rPr lang="en-US" sz="1100" dirty="0" smtClean="0"/>
              <a:t>{</a:t>
            </a:r>
          </a:p>
          <a:p>
            <a:pPr lvl="2">
              <a:buNone/>
            </a:pPr>
            <a:r>
              <a:rPr lang="en-US" sz="1100" dirty="0" smtClean="0"/>
              <a:t>return textBox2.Text;</a:t>
            </a:r>
          </a:p>
          <a:p>
            <a:pPr lvl="2">
              <a:buNone/>
            </a:pPr>
            <a:r>
              <a:rPr lang="en-US" sz="1100" dirty="0" smtClean="0"/>
              <a:t>}</a:t>
            </a:r>
          </a:p>
          <a:p>
            <a:pPr lvl="2">
              <a:buNone/>
            </a:pPr>
            <a:r>
              <a:rPr lang="en-US" sz="1100" dirty="0" smtClean="0"/>
              <a:t>set</a:t>
            </a:r>
          </a:p>
          <a:p>
            <a:pPr lvl="2">
              <a:buNone/>
            </a:pPr>
            <a:r>
              <a:rPr lang="en-US" sz="1100" dirty="0" smtClean="0"/>
              <a:t>{</a:t>
            </a:r>
          </a:p>
          <a:p>
            <a:pPr lvl="2">
              <a:buNone/>
            </a:pPr>
            <a:r>
              <a:rPr lang="en-US" sz="1100" dirty="0" smtClean="0"/>
              <a:t>textBox2.Text = value;</a:t>
            </a:r>
          </a:p>
          <a:p>
            <a:pPr lvl="2">
              <a:buNone/>
            </a:pPr>
            <a:r>
              <a:rPr lang="en-US" sz="1100" dirty="0" smtClean="0"/>
              <a:t>}</a:t>
            </a:r>
          </a:p>
          <a:p>
            <a:pPr lvl="1">
              <a:buNone/>
            </a:pPr>
            <a:r>
              <a:rPr lang="en-US" sz="1100" dirty="0" smtClean="0"/>
              <a:t>}</a:t>
            </a:r>
          </a:p>
          <a:p>
            <a:pPr lvl="1">
              <a:buNone/>
            </a:pPr>
            <a:endParaRPr lang="en-US" sz="1100" dirty="0" smtClean="0"/>
          </a:p>
        </p:txBody>
      </p:sp>
      <p:sp>
        <p:nvSpPr>
          <p:cNvPr id="5" name="Rectangle 2"/>
          <p:cNvSpPr txBox="1">
            <a:spLocks/>
          </p:cNvSpPr>
          <p:nvPr/>
        </p:nvSpPr>
        <p:spPr>
          <a:xfrm>
            <a:off x="4495800" y="1447800"/>
            <a:ext cx="3733800" cy="4876800"/>
          </a:xfrm>
          <a:prstGeom prst="rect">
            <a:avLst/>
          </a:prstGeom>
        </p:spPr>
        <p:txBody>
          <a:bodyPr vert="horz">
            <a:noAutofit/>
          </a:bodyPr>
          <a:lstStyle/>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public string </a:t>
            </a:r>
            <a:r>
              <a:rPr kumimoji="0" lang="en-US" sz="1100" b="0" i="0" u="none" strike="noStrike" kern="1200" cap="none" spc="0" normalizeH="0" baseline="0" noProof="0" dirty="0" err="1" smtClean="0">
                <a:ln>
                  <a:noFill/>
                </a:ln>
                <a:solidFill>
                  <a:schemeClr val="tx2"/>
                </a:solidFill>
                <a:effectLst/>
                <a:uLnTx/>
                <a:uFillTx/>
                <a:latin typeface="+mn-lt"/>
                <a:ea typeface="+mn-ea"/>
                <a:cs typeface="+mn-cs"/>
              </a:rPr>
              <a:t>PhoneNumber</a:t>
            </a:r>
            <a:endParaRPr kumimoji="0" lang="en-US" sz="1100" b="0" i="0" u="none" strike="noStrike" kern="1200" cap="none" spc="0" normalizeH="0" baseline="0" noProof="0" dirty="0" smtClean="0">
              <a:ln>
                <a:noFill/>
              </a:ln>
              <a:solidFill>
                <a:schemeClr val="tx2"/>
              </a:solidFill>
              <a:effectLst/>
              <a:uLnTx/>
              <a:uFillTx/>
              <a:latin typeface="+mn-lt"/>
              <a:ea typeface="+mn-ea"/>
              <a:cs typeface="+mn-cs"/>
            </a:endParaRP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get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return textBox3.Text;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set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textBox3.Text = value;</a:t>
            </a:r>
          </a:p>
          <a:p>
            <a:pPr marL="822960" marR="0" lvl="2" indent="-228600" algn="l" defTabSz="914400" rtl="0" eaLnBrk="1" fontAlgn="auto" latinLnBrk="0" hangingPunct="1">
              <a:lnSpc>
                <a:spcPct val="100000"/>
              </a:lnSpc>
              <a:spcBef>
                <a:spcPts val="500"/>
              </a:spcBef>
              <a:spcAft>
                <a:spcPts val="0"/>
              </a:spcAft>
              <a:buClr>
                <a:schemeClr val="bg1">
                  <a:shade val="50000"/>
                </a:schemeClr>
              </a:buClr>
              <a:buSzPct val="76000"/>
              <a:buFont typeface="Wingdings 3"/>
              <a:buNone/>
              <a:tabLst/>
              <a:defRPr/>
            </a:pPr>
            <a:r>
              <a:rPr kumimoji="0" lang="en-US" sz="1100" b="0" i="0" u="none" strike="noStrike" kern="1200" cap="none" spc="0" normalizeH="0" baseline="0" noProof="0" dirty="0" smtClean="0">
                <a:ln>
                  <a:noFill/>
                </a:ln>
                <a:solidFill>
                  <a:schemeClr val="tx1"/>
                </a:solidFill>
                <a:effectLst/>
                <a:uLnTx/>
                <a:uFillTx/>
                <a:latin typeface="+mn-lt"/>
                <a:ea typeface="+mn-ea"/>
                <a:cs typeface="+mn-cs"/>
              </a:rPr>
              <a:t>}</a:t>
            </a:r>
          </a:p>
          <a:p>
            <a:pPr marL="548640" marR="0" lvl="1" indent="-274320" algn="l" defTabSz="914400" rtl="0" eaLnBrk="1" fontAlgn="auto" latinLnBrk="0" hangingPunct="1">
              <a:lnSpc>
                <a:spcPct val="100000"/>
              </a:lnSpc>
              <a:spcBef>
                <a:spcPts val="500"/>
              </a:spcBef>
              <a:spcAft>
                <a:spcPts val="0"/>
              </a:spcAft>
              <a:buClr>
                <a:schemeClr val="accent2"/>
              </a:buClr>
              <a:buSzPct val="76000"/>
              <a:buFont typeface="Wingdings 3"/>
              <a:buNone/>
              <a:tabLst/>
              <a:defRPr/>
            </a:pPr>
            <a:r>
              <a:rPr kumimoji="0" lang="en-US" sz="1100" b="0" i="0" u="none" strike="noStrike" kern="1200" cap="none" spc="0" normalizeH="0" baseline="0" noProof="0" dirty="0" smtClean="0">
                <a:ln>
                  <a:noFill/>
                </a:ln>
                <a:solidFill>
                  <a:schemeClr val="tx2"/>
                </a:solidFill>
                <a:effectLst/>
                <a:uLnTx/>
                <a:uFillTx/>
                <a:latin typeface="+mn-lt"/>
                <a:ea typeface="+mn-ea"/>
                <a:cs typeface="+mn-cs"/>
              </a:rPr>
              <a:t>}</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609600"/>
          </a:xfrm>
        </p:spPr>
        <p:txBody>
          <a:bodyPr>
            <a:normAutofit fontScale="90000"/>
          </a:bodyPr>
          <a:lstStyle/>
          <a:p>
            <a:r>
              <a:rPr lang="en-US" dirty="0" smtClean="0"/>
              <a:t>Implementing the </a:t>
            </a:r>
            <a:r>
              <a:rPr lang="en-US" dirty="0" err="1" smtClean="0"/>
              <a:t>ContactInformation</a:t>
            </a:r>
            <a:r>
              <a:rPr lang="en-US" dirty="0" smtClean="0"/>
              <a:t> Class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228600" y="838200"/>
            <a:ext cx="3733800" cy="4876800"/>
          </a:xfrm>
        </p:spPr>
        <p:txBody>
          <a:bodyPr>
            <a:noAutofit/>
          </a:bodyPr>
          <a:lstStyle/>
          <a:p>
            <a:pPr>
              <a:buNone/>
            </a:pPr>
            <a:r>
              <a:rPr lang="en-US" sz="800" dirty="0" smtClean="0"/>
              <a:t>1: public class Contacts</a:t>
            </a:r>
          </a:p>
          <a:p>
            <a:pPr>
              <a:buNone/>
            </a:pPr>
            <a:r>
              <a:rPr lang="en-US" sz="800" dirty="0" smtClean="0"/>
              <a:t>2: {</a:t>
            </a:r>
          </a:p>
          <a:p>
            <a:pPr>
              <a:buNone/>
            </a:pPr>
            <a:r>
              <a:rPr lang="en-US" sz="800" dirty="0" smtClean="0"/>
              <a:t>3: 	private </a:t>
            </a:r>
            <a:r>
              <a:rPr lang="en-US" sz="800" dirty="0" err="1" smtClean="0"/>
              <a:t>ArrayList</a:t>
            </a:r>
            <a:r>
              <a:rPr lang="en-US" sz="800" dirty="0" smtClean="0"/>
              <a:t> items;</a:t>
            </a:r>
          </a:p>
          <a:p>
            <a:pPr>
              <a:buNone/>
            </a:pPr>
            <a:r>
              <a:rPr lang="en-US" sz="800" dirty="0" smtClean="0"/>
              <a:t>4:</a:t>
            </a:r>
          </a:p>
          <a:p>
            <a:pPr>
              <a:buNone/>
            </a:pPr>
            <a:r>
              <a:rPr lang="en-US" sz="800" dirty="0" smtClean="0"/>
              <a:t>5: 	public Contacts()</a:t>
            </a:r>
          </a:p>
          <a:p>
            <a:pPr>
              <a:buNone/>
            </a:pPr>
            <a:r>
              <a:rPr lang="en-US" sz="800" dirty="0" smtClean="0"/>
              <a:t>6: 	{</a:t>
            </a:r>
          </a:p>
          <a:p>
            <a:pPr>
              <a:buNone/>
            </a:pPr>
            <a:r>
              <a:rPr lang="en-US" sz="800" dirty="0" smtClean="0"/>
              <a:t>7: 	items = new </a:t>
            </a:r>
            <a:r>
              <a:rPr lang="en-US" sz="800" dirty="0" err="1" smtClean="0"/>
              <a:t>ArrayList</a:t>
            </a:r>
            <a:r>
              <a:rPr lang="en-US" sz="800" dirty="0" smtClean="0"/>
              <a:t>();</a:t>
            </a:r>
          </a:p>
          <a:p>
            <a:pPr>
              <a:buNone/>
            </a:pPr>
            <a:r>
              <a:rPr lang="en-US" sz="800" dirty="0" smtClean="0"/>
              <a:t>8: 	}</a:t>
            </a:r>
          </a:p>
          <a:p>
            <a:pPr>
              <a:buNone/>
            </a:pPr>
            <a:r>
              <a:rPr lang="en-US" sz="800" dirty="0" smtClean="0"/>
              <a:t>9:</a:t>
            </a:r>
          </a:p>
          <a:p>
            <a:pPr>
              <a:buNone/>
            </a:pPr>
            <a:r>
              <a:rPr lang="en-US" sz="800" dirty="0" smtClean="0"/>
              <a:t>10: 	public </a:t>
            </a:r>
            <a:r>
              <a:rPr lang="en-US" sz="800" dirty="0" err="1" smtClean="0"/>
              <a:t>ArrayList</a:t>
            </a:r>
            <a:r>
              <a:rPr lang="en-US" sz="800" dirty="0" smtClean="0"/>
              <a:t> Items</a:t>
            </a:r>
          </a:p>
          <a:p>
            <a:pPr>
              <a:buNone/>
            </a:pPr>
            <a:r>
              <a:rPr lang="en-US" sz="800" dirty="0" smtClean="0"/>
              <a:t>11: 	{</a:t>
            </a:r>
          </a:p>
          <a:p>
            <a:pPr>
              <a:buNone/>
            </a:pPr>
            <a:r>
              <a:rPr lang="en-US" sz="800" dirty="0" smtClean="0"/>
              <a:t>12: 	get</a:t>
            </a:r>
          </a:p>
          <a:p>
            <a:pPr>
              <a:buNone/>
            </a:pPr>
            <a:r>
              <a:rPr lang="en-US" sz="800" dirty="0" smtClean="0"/>
              <a:t>13: 	{</a:t>
            </a:r>
          </a:p>
          <a:p>
            <a:pPr>
              <a:buNone/>
            </a:pPr>
            <a:r>
              <a:rPr lang="en-US" sz="800" dirty="0" smtClean="0"/>
              <a:t>14: 	return items;</a:t>
            </a:r>
          </a:p>
          <a:p>
            <a:pPr>
              <a:buNone/>
            </a:pPr>
            <a:r>
              <a:rPr lang="en-US" sz="800" dirty="0" smtClean="0"/>
              <a:t>15: 	}</a:t>
            </a:r>
          </a:p>
          <a:p>
            <a:pPr>
              <a:buNone/>
            </a:pPr>
            <a:r>
              <a:rPr lang="en-US" sz="800" dirty="0" smtClean="0"/>
              <a:t>16: 	}</a:t>
            </a:r>
          </a:p>
          <a:p>
            <a:pPr>
              <a:buNone/>
            </a:pPr>
            <a:r>
              <a:rPr lang="en-US" sz="800" dirty="0" smtClean="0"/>
              <a:t>17: }</a:t>
            </a:r>
          </a:p>
          <a:p>
            <a:pPr>
              <a:buNone/>
            </a:pPr>
            <a:r>
              <a:rPr lang="en-US" sz="800" dirty="0" smtClean="0"/>
              <a:t>18:</a:t>
            </a:r>
          </a:p>
          <a:p>
            <a:pPr>
              <a:buNone/>
            </a:pPr>
            <a:r>
              <a:rPr lang="en-US" sz="800" dirty="0" smtClean="0"/>
              <a:t>19: public class Contact</a:t>
            </a:r>
          </a:p>
          <a:p>
            <a:pPr>
              <a:buNone/>
            </a:pPr>
            <a:r>
              <a:rPr lang="en-US" sz="800" dirty="0" smtClean="0"/>
              <a:t>20: {</a:t>
            </a:r>
          </a:p>
          <a:p>
            <a:pPr>
              <a:buNone/>
            </a:pPr>
            <a:r>
              <a:rPr lang="en-US" sz="800" dirty="0" smtClean="0"/>
              <a:t>21:	private string </a:t>
            </a:r>
            <a:r>
              <a:rPr lang="en-US" sz="800" dirty="0" err="1" smtClean="0"/>
              <a:t>firstName</a:t>
            </a:r>
            <a:r>
              <a:rPr lang="en-US" sz="800" dirty="0" smtClean="0"/>
              <a:t>;</a:t>
            </a:r>
          </a:p>
          <a:p>
            <a:pPr>
              <a:buNone/>
            </a:pPr>
            <a:r>
              <a:rPr lang="en-US" sz="800" dirty="0" smtClean="0"/>
              <a:t>22: 	private string </a:t>
            </a:r>
            <a:r>
              <a:rPr lang="en-US" sz="800" dirty="0" err="1" smtClean="0"/>
              <a:t>lastName</a:t>
            </a:r>
            <a:r>
              <a:rPr lang="en-US" sz="800" dirty="0" smtClean="0"/>
              <a:t>;</a:t>
            </a:r>
          </a:p>
          <a:p>
            <a:pPr>
              <a:buNone/>
            </a:pPr>
            <a:r>
              <a:rPr lang="en-US" sz="800" dirty="0" smtClean="0"/>
              <a:t>23: 	private string </a:t>
            </a:r>
            <a:r>
              <a:rPr lang="en-US" sz="800" dirty="0" err="1" smtClean="0"/>
              <a:t>phoneNumber</a:t>
            </a:r>
            <a:r>
              <a:rPr lang="en-US" sz="800" dirty="0" smtClean="0"/>
              <a:t>;</a:t>
            </a:r>
          </a:p>
          <a:p>
            <a:pPr>
              <a:buNone/>
            </a:pPr>
            <a:r>
              <a:rPr lang="en-US" sz="800" dirty="0" smtClean="0"/>
              <a:t>24:</a:t>
            </a:r>
          </a:p>
          <a:p>
            <a:pPr>
              <a:buNone/>
            </a:pPr>
            <a:r>
              <a:rPr lang="en-US" sz="800" dirty="0" smtClean="0"/>
              <a:t>25: 	public Contact( string </a:t>
            </a:r>
            <a:r>
              <a:rPr lang="en-US" sz="800" dirty="0" err="1" smtClean="0"/>
              <a:t>firstName</a:t>
            </a:r>
            <a:r>
              <a:rPr lang="en-US" sz="800" dirty="0" smtClean="0"/>
              <a:t>, string </a:t>
            </a:r>
            <a:r>
              <a:rPr lang="en-US" sz="800" dirty="0" err="1" smtClean="0"/>
              <a:t>lastName</a:t>
            </a:r>
            <a:r>
              <a:rPr lang="en-US" sz="800" dirty="0" smtClean="0"/>
              <a:t>, string </a:t>
            </a:r>
            <a:r>
              <a:rPr lang="en-US" sz="800" dirty="0" err="1" smtClean="0"/>
              <a:t>phoneNumber</a:t>
            </a:r>
            <a:r>
              <a:rPr lang="en-US" sz="800" dirty="0" smtClean="0"/>
              <a:t>)</a:t>
            </a:r>
          </a:p>
          <a:p>
            <a:pPr>
              <a:buNone/>
            </a:pPr>
            <a:r>
              <a:rPr lang="en-US" sz="800" dirty="0" smtClean="0"/>
              <a:t>26: 	{</a:t>
            </a:r>
          </a:p>
          <a:p>
            <a:pPr>
              <a:buNone/>
            </a:pPr>
            <a:r>
              <a:rPr lang="en-US" sz="800" dirty="0" smtClean="0"/>
              <a:t>27: 	          </a:t>
            </a:r>
            <a:r>
              <a:rPr lang="en-US" sz="800" dirty="0" err="1" smtClean="0"/>
              <a:t>his.firstName</a:t>
            </a:r>
            <a:r>
              <a:rPr lang="en-US" sz="800" dirty="0" smtClean="0"/>
              <a:t> = </a:t>
            </a:r>
            <a:r>
              <a:rPr lang="en-US" sz="800" dirty="0" err="1" smtClean="0"/>
              <a:t>firstName</a:t>
            </a:r>
            <a:r>
              <a:rPr lang="en-US" sz="800" dirty="0" smtClean="0"/>
              <a:t>;</a:t>
            </a:r>
          </a:p>
          <a:p>
            <a:pPr>
              <a:buNone/>
            </a:pPr>
            <a:r>
              <a:rPr lang="en-US" sz="800" dirty="0" smtClean="0"/>
              <a:t>28: 	          </a:t>
            </a:r>
            <a:r>
              <a:rPr lang="en-US" sz="800" dirty="0" err="1" smtClean="0"/>
              <a:t>this.lastName</a:t>
            </a:r>
            <a:r>
              <a:rPr lang="en-US" sz="800" dirty="0" smtClean="0"/>
              <a:t> = </a:t>
            </a:r>
            <a:r>
              <a:rPr lang="en-US" sz="800" dirty="0" err="1" smtClean="0"/>
              <a:t>lastName</a:t>
            </a:r>
            <a:r>
              <a:rPr lang="en-US" sz="800" dirty="0" smtClean="0"/>
              <a:t>;</a:t>
            </a:r>
          </a:p>
          <a:p>
            <a:pPr>
              <a:buNone/>
            </a:pPr>
            <a:r>
              <a:rPr lang="en-US" sz="800" dirty="0" smtClean="0"/>
              <a:t>29: 	          </a:t>
            </a:r>
            <a:r>
              <a:rPr lang="en-US" sz="800" dirty="0" err="1" smtClean="0"/>
              <a:t>this.phoneNumber</a:t>
            </a:r>
            <a:r>
              <a:rPr lang="en-US" sz="800" dirty="0" smtClean="0"/>
              <a:t> = </a:t>
            </a:r>
            <a:r>
              <a:rPr lang="en-US" sz="800" dirty="0" err="1" smtClean="0"/>
              <a:t>phoneNumber</a:t>
            </a:r>
            <a:r>
              <a:rPr lang="en-US" sz="800" dirty="0" smtClean="0"/>
              <a:t>;</a:t>
            </a:r>
            <a:endParaRPr lang="en-US" sz="4400" dirty="0" smtClean="0"/>
          </a:p>
        </p:txBody>
      </p:sp>
      <p:sp>
        <p:nvSpPr>
          <p:cNvPr id="6" name="Rectangle 2"/>
          <p:cNvSpPr txBox="1">
            <a:spLocks/>
          </p:cNvSpPr>
          <p:nvPr/>
        </p:nvSpPr>
        <p:spPr>
          <a:xfrm>
            <a:off x="4800600" y="838200"/>
            <a:ext cx="3733800" cy="5791200"/>
          </a:xfrm>
          <a:prstGeom prst="rect">
            <a:avLst/>
          </a:prstGeom>
        </p:spPr>
        <p:txBody>
          <a:bodyPr vert="horz">
            <a:noAutofit/>
          </a:bodyPr>
          <a:lstStyle/>
          <a:p>
            <a:r>
              <a:rPr lang="en-US" sz="800" dirty="0" smtClean="0"/>
              <a:t>30:          }</a:t>
            </a:r>
          </a:p>
          <a:p>
            <a:r>
              <a:rPr lang="en-US" sz="800" dirty="0" smtClean="0"/>
              <a:t>31:</a:t>
            </a:r>
          </a:p>
          <a:p>
            <a:r>
              <a:rPr lang="en-US" sz="800" dirty="0" smtClean="0"/>
              <a:t>32:          public string </a:t>
            </a:r>
            <a:r>
              <a:rPr lang="en-US" sz="800" dirty="0" err="1" smtClean="0"/>
              <a:t>FirstName</a:t>
            </a:r>
            <a:endParaRPr lang="en-US" sz="800" dirty="0" smtClean="0"/>
          </a:p>
          <a:p>
            <a:r>
              <a:rPr lang="en-US" sz="800" dirty="0" smtClean="0"/>
              <a:t>33:          {</a:t>
            </a:r>
          </a:p>
          <a:p>
            <a:r>
              <a:rPr lang="en-US" sz="800" dirty="0" smtClean="0"/>
              <a:t>34:           get</a:t>
            </a:r>
          </a:p>
          <a:p>
            <a:r>
              <a:rPr lang="en-US" sz="800" dirty="0" smtClean="0"/>
              <a:t>35:            {</a:t>
            </a:r>
          </a:p>
          <a:p>
            <a:r>
              <a:rPr lang="en-US" sz="800" dirty="0" smtClean="0"/>
              <a:t>36:                 return </a:t>
            </a:r>
            <a:r>
              <a:rPr lang="en-US" sz="800" dirty="0" err="1" smtClean="0"/>
              <a:t>firstName</a:t>
            </a:r>
            <a:r>
              <a:rPr lang="en-US" sz="800" dirty="0" smtClean="0"/>
              <a:t>;</a:t>
            </a:r>
          </a:p>
          <a:p>
            <a:r>
              <a:rPr lang="en-US" sz="800" dirty="0" smtClean="0"/>
              <a:t>37:            }</a:t>
            </a:r>
          </a:p>
          <a:p>
            <a:r>
              <a:rPr lang="en-US" sz="800" dirty="0" smtClean="0"/>
              <a:t>38:            set</a:t>
            </a:r>
          </a:p>
          <a:p>
            <a:r>
              <a:rPr lang="en-US" sz="800" dirty="0" smtClean="0"/>
              <a:t>39:            {</a:t>
            </a:r>
          </a:p>
          <a:p>
            <a:r>
              <a:rPr lang="en-US" sz="800" dirty="0" smtClean="0"/>
              <a:t>40:                  </a:t>
            </a:r>
            <a:r>
              <a:rPr lang="en-US" sz="800" dirty="0" err="1" smtClean="0"/>
              <a:t>firstName</a:t>
            </a:r>
            <a:r>
              <a:rPr lang="en-US" sz="800" dirty="0" smtClean="0"/>
              <a:t> = value;</a:t>
            </a:r>
          </a:p>
          <a:p>
            <a:r>
              <a:rPr lang="en-US" sz="800" dirty="0" smtClean="0"/>
              <a:t>41:            }</a:t>
            </a:r>
          </a:p>
          <a:p>
            <a:r>
              <a:rPr lang="en-US" sz="800" dirty="0" smtClean="0"/>
              <a:t>42:      }</a:t>
            </a:r>
          </a:p>
          <a:p>
            <a:r>
              <a:rPr lang="en-US" sz="800" dirty="0" smtClean="0"/>
              <a:t>43:</a:t>
            </a:r>
          </a:p>
          <a:p>
            <a:r>
              <a:rPr lang="en-US" sz="800" dirty="0" smtClean="0"/>
              <a:t>44:      public string </a:t>
            </a:r>
            <a:r>
              <a:rPr lang="en-US" sz="800" dirty="0" err="1" smtClean="0"/>
              <a:t>LastName</a:t>
            </a:r>
            <a:endParaRPr lang="en-US" sz="800" dirty="0" smtClean="0"/>
          </a:p>
          <a:p>
            <a:r>
              <a:rPr lang="en-US" sz="800" dirty="0" smtClean="0"/>
              <a:t>45:      {</a:t>
            </a:r>
          </a:p>
          <a:p>
            <a:r>
              <a:rPr lang="en-US" sz="800" dirty="0" smtClean="0"/>
              <a:t>46:         get</a:t>
            </a:r>
          </a:p>
          <a:p>
            <a:r>
              <a:rPr lang="en-US" sz="800" dirty="0" smtClean="0"/>
              <a:t>47:         {</a:t>
            </a:r>
          </a:p>
          <a:p>
            <a:r>
              <a:rPr lang="en-US" sz="800" dirty="0" smtClean="0"/>
              <a:t>48:             return </a:t>
            </a:r>
            <a:r>
              <a:rPr lang="en-US" sz="800" dirty="0" err="1" smtClean="0"/>
              <a:t>lastName</a:t>
            </a:r>
            <a:r>
              <a:rPr lang="en-US" sz="800" dirty="0" smtClean="0"/>
              <a:t>;</a:t>
            </a:r>
          </a:p>
          <a:p>
            <a:r>
              <a:rPr lang="en-US" sz="800" dirty="0" smtClean="0"/>
              <a:t>49:          }</a:t>
            </a:r>
          </a:p>
          <a:p>
            <a:r>
              <a:rPr lang="en-US" sz="800" dirty="0" smtClean="0"/>
              <a:t>50:          set</a:t>
            </a:r>
          </a:p>
          <a:p>
            <a:r>
              <a:rPr lang="en-US" sz="800" dirty="0" smtClean="0"/>
              <a:t>51:          {</a:t>
            </a:r>
          </a:p>
          <a:p>
            <a:r>
              <a:rPr lang="en-US" sz="800" dirty="0" smtClean="0"/>
              <a:t>52:                </a:t>
            </a:r>
            <a:r>
              <a:rPr lang="en-US" sz="800" dirty="0" err="1" smtClean="0"/>
              <a:t>lastName</a:t>
            </a:r>
            <a:r>
              <a:rPr lang="en-US" sz="800" dirty="0" smtClean="0"/>
              <a:t> = value;</a:t>
            </a:r>
          </a:p>
          <a:p>
            <a:r>
              <a:rPr lang="en-US" sz="800" dirty="0" smtClean="0"/>
              <a:t>53:           }</a:t>
            </a:r>
          </a:p>
          <a:p>
            <a:r>
              <a:rPr lang="en-US" sz="800" dirty="0" smtClean="0"/>
              <a:t>54:        }</a:t>
            </a:r>
          </a:p>
          <a:p>
            <a:r>
              <a:rPr lang="en-US" sz="800" dirty="0" smtClean="0"/>
              <a:t>55:</a:t>
            </a:r>
          </a:p>
          <a:p>
            <a:r>
              <a:rPr lang="en-US" sz="800" dirty="0" smtClean="0"/>
              <a:t>56:      public string </a:t>
            </a:r>
            <a:r>
              <a:rPr lang="en-US" sz="800" dirty="0" err="1" smtClean="0"/>
              <a:t>PhoneNumber</a:t>
            </a:r>
            <a:endParaRPr lang="en-US" sz="800" dirty="0" smtClean="0"/>
          </a:p>
          <a:p>
            <a:r>
              <a:rPr lang="en-US" sz="800" dirty="0" smtClean="0"/>
              <a:t>57:      {</a:t>
            </a:r>
          </a:p>
          <a:p>
            <a:r>
              <a:rPr lang="en-US" sz="800" dirty="0" smtClean="0"/>
              <a:t>58:          get</a:t>
            </a:r>
          </a:p>
          <a:p>
            <a:r>
              <a:rPr lang="en-US" sz="800" dirty="0" smtClean="0"/>
              <a:t>59:          {</a:t>
            </a:r>
          </a:p>
          <a:p>
            <a:r>
              <a:rPr lang="en-US" sz="800" dirty="0" smtClean="0"/>
              <a:t>60:              return </a:t>
            </a:r>
            <a:r>
              <a:rPr lang="en-US" sz="800" dirty="0" err="1" smtClean="0"/>
              <a:t>phoneNumber</a:t>
            </a:r>
            <a:r>
              <a:rPr lang="en-US" sz="800" dirty="0" smtClean="0"/>
              <a:t>;</a:t>
            </a:r>
          </a:p>
          <a:p>
            <a:r>
              <a:rPr lang="en-US" sz="800" dirty="0" smtClean="0"/>
              <a:t>61:          }</a:t>
            </a:r>
          </a:p>
          <a:p>
            <a:r>
              <a:rPr lang="en-US" sz="800" dirty="0" smtClean="0"/>
              <a:t>62:         set</a:t>
            </a:r>
          </a:p>
          <a:p>
            <a:r>
              <a:rPr lang="en-US" sz="800" dirty="0" smtClean="0"/>
              <a:t>63:         {</a:t>
            </a:r>
          </a:p>
          <a:p>
            <a:r>
              <a:rPr lang="en-US" sz="800" dirty="0" smtClean="0"/>
              <a:t>64:               </a:t>
            </a:r>
            <a:r>
              <a:rPr lang="en-US" sz="800" dirty="0" err="1" smtClean="0"/>
              <a:t>phoneNumber</a:t>
            </a:r>
            <a:r>
              <a:rPr lang="en-US" sz="800" dirty="0" smtClean="0"/>
              <a:t> = value;</a:t>
            </a:r>
          </a:p>
          <a:p>
            <a:r>
              <a:rPr lang="en-US" sz="800" dirty="0" smtClean="0"/>
              <a:t>65:         }</a:t>
            </a:r>
          </a:p>
          <a:p>
            <a:r>
              <a:rPr lang="en-US" sz="800" dirty="0" smtClean="0"/>
              <a:t>66:      }</a:t>
            </a:r>
          </a:p>
          <a:p>
            <a:r>
              <a:rPr lang="en-US" sz="800" dirty="0" smtClean="0"/>
              <a:t>67: }</a:t>
            </a:r>
            <a:endParaRPr kumimoji="0" lang="en-US" sz="44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609600"/>
          </a:xfrm>
        </p:spPr>
        <p:txBody>
          <a:bodyPr>
            <a:normAutofit/>
          </a:bodyPr>
          <a:lstStyle/>
          <a:p>
            <a:r>
              <a:rPr lang="en-US" dirty="0" smtClean="0"/>
              <a:t>Binding and Navigating</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762000"/>
            <a:ext cx="8305800" cy="5410200"/>
          </a:xfrm>
        </p:spPr>
        <p:txBody>
          <a:bodyPr>
            <a:noAutofit/>
          </a:bodyPr>
          <a:lstStyle/>
          <a:p>
            <a:pPr lvl="1">
              <a:buNone/>
            </a:pPr>
            <a:r>
              <a:rPr lang="en-US" sz="800" dirty="0" smtClean="0"/>
              <a:t>1: Contacts c = new Contacts();</a:t>
            </a:r>
          </a:p>
          <a:p>
            <a:pPr lvl="1">
              <a:buNone/>
            </a:pPr>
            <a:r>
              <a:rPr lang="en-US" sz="800" dirty="0" smtClean="0"/>
              <a:t>2:</a:t>
            </a:r>
          </a:p>
          <a:p>
            <a:pPr lvl="1">
              <a:buNone/>
            </a:pPr>
            <a:r>
              <a:rPr lang="en-US" sz="800" dirty="0" smtClean="0"/>
              <a:t>3: private void </a:t>
            </a:r>
            <a:r>
              <a:rPr lang="en-US" sz="800" dirty="0" err="1" smtClean="0"/>
              <a:t>FormDataBound_Load</a:t>
            </a:r>
            <a:r>
              <a:rPr lang="en-US" sz="800" dirty="0" smtClean="0"/>
              <a:t>(object sender, </a:t>
            </a:r>
            <a:r>
              <a:rPr lang="en-US" sz="800" dirty="0" err="1" smtClean="0"/>
              <a:t>System.EventArgs</a:t>
            </a:r>
            <a:r>
              <a:rPr lang="en-US" sz="800" dirty="0" smtClean="0"/>
              <a:t> e)</a:t>
            </a:r>
          </a:p>
          <a:p>
            <a:pPr lvl="1">
              <a:buNone/>
            </a:pPr>
            <a:r>
              <a:rPr lang="en-US" sz="800" dirty="0" smtClean="0"/>
              <a:t>4: {</a:t>
            </a:r>
          </a:p>
          <a:p>
            <a:pPr lvl="1">
              <a:buNone/>
            </a:pPr>
            <a:r>
              <a:rPr lang="en-US" sz="800" dirty="0" smtClean="0"/>
              <a:t>5: 	</a:t>
            </a:r>
            <a:r>
              <a:rPr lang="en-US" sz="800" dirty="0" err="1" smtClean="0"/>
              <a:t>c.Items.Add</a:t>
            </a:r>
            <a:r>
              <a:rPr lang="en-US" sz="800" dirty="0" smtClean="0"/>
              <a:t>( new Contact("Paul", "Kimmel", "(517) 555-1212"));</a:t>
            </a:r>
          </a:p>
          <a:p>
            <a:pPr lvl="1">
              <a:buNone/>
            </a:pPr>
            <a:r>
              <a:rPr lang="en-US" sz="800" dirty="0" smtClean="0"/>
              <a:t>6: 	</a:t>
            </a:r>
            <a:r>
              <a:rPr lang="en-US" sz="800" dirty="0" err="1" smtClean="0"/>
              <a:t>c.Items.Add</a:t>
            </a:r>
            <a:r>
              <a:rPr lang="en-US" sz="800" dirty="0" smtClean="0"/>
              <a:t>( new Contact("Trevor", "MacDonald", "(517) 555-1212"));</a:t>
            </a:r>
          </a:p>
          <a:p>
            <a:pPr lvl="1">
              <a:buNone/>
            </a:pPr>
            <a:r>
              <a:rPr lang="en-US" sz="800" dirty="0" smtClean="0"/>
              <a:t>7:</a:t>
            </a:r>
          </a:p>
          <a:p>
            <a:pPr lvl="1">
              <a:buNone/>
            </a:pPr>
            <a:r>
              <a:rPr lang="en-US" sz="800" dirty="0" smtClean="0"/>
              <a:t>8: 	contactInformation1.DataBindings.Add(</a:t>
            </a:r>
          </a:p>
          <a:p>
            <a:pPr lvl="1">
              <a:buNone/>
            </a:pPr>
            <a:r>
              <a:rPr lang="en-US" sz="800" dirty="0" smtClean="0"/>
              <a:t>9: 		new Binding("</a:t>
            </a:r>
            <a:r>
              <a:rPr lang="en-US" sz="800" dirty="0" err="1" smtClean="0"/>
              <a:t>FirstName</a:t>
            </a:r>
            <a:r>
              <a:rPr lang="en-US" sz="800" dirty="0" smtClean="0"/>
              <a:t>", </a:t>
            </a:r>
            <a:r>
              <a:rPr lang="en-US" sz="800" dirty="0" err="1" smtClean="0"/>
              <a:t>c.Items</a:t>
            </a:r>
            <a:r>
              <a:rPr lang="en-US" sz="800" dirty="0" smtClean="0"/>
              <a:t>, "</a:t>
            </a:r>
            <a:r>
              <a:rPr lang="en-US" sz="800" dirty="0" err="1" smtClean="0"/>
              <a:t>FirstName</a:t>
            </a:r>
            <a:r>
              <a:rPr lang="en-US" sz="800" dirty="0" smtClean="0"/>
              <a:t>"));</a:t>
            </a:r>
          </a:p>
          <a:p>
            <a:pPr lvl="1">
              <a:buNone/>
            </a:pPr>
            <a:r>
              <a:rPr lang="en-US" sz="800" dirty="0" smtClean="0"/>
              <a:t>10:</a:t>
            </a:r>
          </a:p>
          <a:p>
            <a:pPr lvl="1">
              <a:buNone/>
            </a:pPr>
            <a:r>
              <a:rPr lang="en-US" sz="800" dirty="0" smtClean="0"/>
              <a:t>11: 	contactInformation1.DataBindings.Add(</a:t>
            </a:r>
          </a:p>
          <a:p>
            <a:pPr lvl="1">
              <a:buNone/>
            </a:pPr>
            <a:r>
              <a:rPr lang="en-US" sz="800" dirty="0" smtClean="0"/>
              <a:t>12: 		new Binding("</a:t>
            </a:r>
            <a:r>
              <a:rPr lang="en-US" sz="800" dirty="0" err="1" smtClean="0"/>
              <a:t>LastName</a:t>
            </a:r>
            <a:r>
              <a:rPr lang="en-US" sz="800" dirty="0" smtClean="0"/>
              <a:t>", </a:t>
            </a:r>
            <a:r>
              <a:rPr lang="en-US" sz="800" dirty="0" err="1" smtClean="0"/>
              <a:t>c.Items</a:t>
            </a:r>
            <a:r>
              <a:rPr lang="en-US" sz="800" dirty="0" smtClean="0"/>
              <a:t>, "</a:t>
            </a:r>
            <a:r>
              <a:rPr lang="en-US" sz="800" dirty="0" err="1" smtClean="0"/>
              <a:t>LastName</a:t>
            </a:r>
            <a:r>
              <a:rPr lang="en-US" sz="800" dirty="0" smtClean="0"/>
              <a:t>"));</a:t>
            </a:r>
          </a:p>
          <a:p>
            <a:pPr lvl="1">
              <a:buNone/>
            </a:pPr>
            <a:r>
              <a:rPr lang="en-US" sz="800" dirty="0" smtClean="0"/>
              <a:t>13:</a:t>
            </a:r>
          </a:p>
          <a:p>
            <a:pPr lvl="1">
              <a:buNone/>
            </a:pPr>
            <a:r>
              <a:rPr lang="en-US" sz="800" dirty="0" smtClean="0"/>
              <a:t>14:	 contactInformation1.DataBindings.Add(</a:t>
            </a:r>
          </a:p>
          <a:p>
            <a:pPr lvl="1">
              <a:buNone/>
            </a:pPr>
            <a:r>
              <a:rPr lang="en-US" sz="800" dirty="0" smtClean="0"/>
              <a:t>15: 		new Binding("</a:t>
            </a:r>
            <a:r>
              <a:rPr lang="en-US" sz="800" dirty="0" err="1" smtClean="0"/>
              <a:t>PhoneNumber</a:t>
            </a:r>
            <a:r>
              <a:rPr lang="en-US" sz="800" dirty="0" smtClean="0"/>
              <a:t>", </a:t>
            </a:r>
            <a:r>
              <a:rPr lang="en-US" sz="800" dirty="0" err="1" smtClean="0"/>
              <a:t>c.Items</a:t>
            </a:r>
            <a:r>
              <a:rPr lang="en-US" sz="800" dirty="0" smtClean="0"/>
              <a:t>, "</a:t>
            </a:r>
            <a:r>
              <a:rPr lang="en-US" sz="800" dirty="0" err="1" smtClean="0"/>
              <a:t>PhoneNumber</a:t>
            </a:r>
            <a:r>
              <a:rPr lang="en-US" sz="800" dirty="0" smtClean="0"/>
              <a:t>"));</a:t>
            </a:r>
          </a:p>
          <a:p>
            <a:pPr lvl="1">
              <a:buNone/>
            </a:pPr>
            <a:r>
              <a:rPr lang="en-US" sz="800" dirty="0" smtClean="0"/>
              <a:t>16: }</a:t>
            </a:r>
          </a:p>
          <a:p>
            <a:pPr lvl="1">
              <a:buNone/>
            </a:pPr>
            <a:r>
              <a:rPr lang="en-US" sz="800" dirty="0" smtClean="0"/>
              <a:t>17:</a:t>
            </a:r>
          </a:p>
          <a:p>
            <a:pPr lvl="1">
              <a:buNone/>
            </a:pPr>
            <a:r>
              <a:rPr lang="en-US" sz="800" dirty="0" smtClean="0"/>
              <a:t>18: private void </a:t>
            </a:r>
            <a:r>
              <a:rPr lang="en-US" sz="800" dirty="0" err="1" smtClean="0"/>
              <a:t>buttonNext_Click</a:t>
            </a:r>
            <a:r>
              <a:rPr lang="en-US" sz="800" dirty="0" smtClean="0"/>
              <a:t>(object sender, </a:t>
            </a:r>
            <a:r>
              <a:rPr lang="en-US" sz="800" dirty="0" err="1" smtClean="0"/>
              <a:t>System.EventArgs</a:t>
            </a:r>
            <a:r>
              <a:rPr lang="en-US" sz="800" dirty="0" smtClean="0"/>
              <a:t> e)</a:t>
            </a:r>
          </a:p>
          <a:p>
            <a:pPr lvl="1">
              <a:buNone/>
            </a:pPr>
            <a:r>
              <a:rPr lang="en-US" sz="800" dirty="0" smtClean="0"/>
              <a:t>19: {</a:t>
            </a:r>
          </a:p>
          <a:p>
            <a:pPr lvl="1">
              <a:buNone/>
            </a:pPr>
            <a:r>
              <a:rPr lang="en-US" sz="800" dirty="0" smtClean="0"/>
              <a:t>20: 	((</a:t>
            </a:r>
            <a:r>
              <a:rPr lang="en-US" sz="800" dirty="0" err="1" smtClean="0"/>
              <a:t>CurrencyManager</a:t>
            </a:r>
            <a:r>
              <a:rPr lang="en-US" sz="800" dirty="0" smtClean="0"/>
              <a:t>)contactInformation1.</a:t>
            </a:r>
          </a:p>
          <a:p>
            <a:pPr lvl="1">
              <a:buNone/>
            </a:pPr>
            <a:r>
              <a:rPr lang="en-US" sz="800" dirty="0" smtClean="0"/>
              <a:t>21: 	</a:t>
            </a:r>
            <a:r>
              <a:rPr lang="en-US" sz="800" dirty="0" err="1" smtClean="0"/>
              <a:t>BindingContext</a:t>
            </a:r>
            <a:r>
              <a:rPr lang="en-US" sz="800" dirty="0" smtClean="0"/>
              <a:t>[</a:t>
            </a:r>
            <a:r>
              <a:rPr lang="en-US" sz="800" dirty="0" err="1" smtClean="0"/>
              <a:t>c.Items</a:t>
            </a:r>
            <a:r>
              <a:rPr lang="en-US" sz="800" dirty="0" smtClean="0"/>
              <a:t>]).Position -= 1;</a:t>
            </a:r>
          </a:p>
          <a:p>
            <a:pPr lvl="1">
              <a:buNone/>
            </a:pPr>
            <a:r>
              <a:rPr lang="en-US" sz="800" dirty="0" smtClean="0"/>
              <a:t>22: }</a:t>
            </a:r>
          </a:p>
          <a:p>
            <a:pPr lvl="1">
              <a:buNone/>
            </a:pPr>
            <a:r>
              <a:rPr lang="en-US" sz="800" dirty="0" smtClean="0"/>
              <a:t>23:</a:t>
            </a:r>
          </a:p>
          <a:p>
            <a:pPr lvl="1">
              <a:buNone/>
            </a:pPr>
            <a:r>
              <a:rPr lang="en-US" sz="800" dirty="0" smtClean="0"/>
              <a:t>24: private void </a:t>
            </a:r>
            <a:r>
              <a:rPr lang="en-US" sz="800" dirty="0" err="1" smtClean="0"/>
              <a:t>buttonPrevious_Click</a:t>
            </a:r>
            <a:r>
              <a:rPr lang="en-US" sz="800" dirty="0" smtClean="0"/>
              <a:t>(object sender, </a:t>
            </a:r>
            <a:r>
              <a:rPr lang="en-US" sz="800" dirty="0" err="1" smtClean="0"/>
              <a:t>System.EventArgs</a:t>
            </a:r>
            <a:r>
              <a:rPr lang="en-US" sz="800" dirty="0" smtClean="0"/>
              <a:t> e)</a:t>
            </a:r>
          </a:p>
          <a:p>
            <a:pPr lvl="1">
              <a:buNone/>
            </a:pPr>
            <a:r>
              <a:rPr lang="en-US" sz="800" dirty="0" smtClean="0"/>
              <a:t>25: {</a:t>
            </a:r>
          </a:p>
          <a:p>
            <a:pPr lvl="1">
              <a:buNone/>
            </a:pPr>
            <a:r>
              <a:rPr lang="en-US" sz="800" dirty="0" smtClean="0"/>
              <a:t>26: 	((</a:t>
            </a:r>
            <a:r>
              <a:rPr lang="en-US" sz="800" dirty="0" err="1" smtClean="0"/>
              <a:t>CurrencyManager</a:t>
            </a:r>
            <a:r>
              <a:rPr lang="en-US" sz="800" dirty="0" smtClean="0"/>
              <a:t>)contactInformation1.</a:t>
            </a:r>
          </a:p>
          <a:p>
            <a:pPr lvl="1">
              <a:buNone/>
            </a:pPr>
            <a:r>
              <a:rPr lang="en-US" sz="800" dirty="0" smtClean="0"/>
              <a:t>27: 	</a:t>
            </a:r>
            <a:r>
              <a:rPr lang="en-US" sz="800" dirty="0" err="1" smtClean="0"/>
              <a:t>BindingContext</a:t>
            </a:r>
            <a:r>
              <a:rPr lang="en-US" sz="800" dirty="0" smtClean="0"/>
              <a:t>[</a:t>
            </a:r>
            <a:r>
              <a:rPr lang="en-US" sz="800" dirty="0" err="1" smtClean="0"/>
              <a:t>c.Items</a:t>
            </a:r>
            <a:r>
              <a:rPr lang="en-US" sz="800" dirty="0" smtClean="0"/>
              <a:t>]).Position += 1;</a:t>
            </a:r>
          </a:p>
          <a:p>
            <a:pPr lvl="1">
              <a:buNone/>
            </a:pPr>
            <a:r>
              <a:rPr lang="en-US" sz="800" dirty="0" smtClean="0"/>
              <a:t>28: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609600"/>
          </a:xfrm>
        </p:spPr>
        <p:txBody>
          <a:bodyPr>
            <a:normAutofit/>
          </a:bodyPr>
          <a:lstStyle/>
          <a:p>
            <a:r>
              <a:rPr lang="en-US" b="1" dirty="0" smtClean="0"/>
              <a:t>Custom Painting in </a:t>
            </a:r>
            <a:r>
              <a:rPr lang="en-US" b="1" dirty="0" err="1" smtClean="0"/>
              <a:t>UserControls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95400"/>
            <a:ext cx="8305800" cy="4876800"/>
          </a:xfrm>
        </p:spPr>
        <p:txBody>
          <a:bodyPr>
            <a:noAutofit/>
          </a:bodyPr>
          <a:lstStyle/>
          <a:p>
            <a:r>
              <a:rPr lang="en-US" sz="2000" dirty="0" smtClean="0"/>
              <a:t>When you add constituent controls to a custom </a:t>
            </a:r>
            <a:r>
              <a:rPr lang="en-US" sz="2000" dirty="0" err="1" smtClean="0"/>
              <a:t>UserControl</a:t>
            </a:r>
            <a:r>
              <a:rPr lang="en-US" sz="2000" dirty="0" smtClean="0"/>
              <a:t>, you will have to provide custom painting for the constituent controls in each particular control’s Paint event handler.</a:t>
            </a:r>
          </a:p>
          <a:p>
            <a:r>
              <a:rPr lang="en-US" sz="2000" dirty="0" smtClean="0"/>
              <a:t>Suppose we wanted to make the labels for our </a:t>
            </a:r>
            <a:r>
              <a:rPr lang="en-US" sz="2000" dirty="0" err="1" smtClean="0"/>
              <a:t>ContactInformation</a:t>
            </a:r>
            <a:r>
              <a:rPr lang="en-US" sz="2000" dirty="0" smtClean="0"/>
              <a:t> </a:t>
            </a:r>
            <a:r>
              <a:rPr lang="en-US" sz="2000" dirty="0" err="1" smtClean="0"/>
              <a:t>UserControl</a:t>
            </a:r>
            <a:r>
              <a:rPr lang="en-US" sz="2000" dirty="0" smtClean="0"/>
              <a:t> appear embossed. (Embossing is an effect that makes the text appear to have depth.) Using a </a:t>
            </a:r>
            <a:r>
              <a:rPr lang="en-US" sz="2000" dirty="0" err="1" smtClean="0"/>
              <a:t>System.Windows.Forms</a:t>
            </a:r>
            <a:r>
              <a:rPr lang="en-US" sz="2000" dirty="0" smtClean="0"/>
              <a:t>.</a:t>
            </a:r>
          </a:p>
          <a:p>
            <a:r>
              <a:rPr lang="en-US" sz="2000" dirty="0" smtClean="0"/>
              <a:t>Label control painted on the </a:t>
            </a:r>
            <a:r>
              <a:rPr lang="en-US" sz="2000" dirty="0" err="1" smtClean="0"/>
              <a:t>UserControl</a:t>
            </a:r>
            <a:r>
              <a:rPr lang="en-US" sz="2000" dirty="0" smtClean="0"/>
              <a:t>, we would need to implement an event handler to handle the Label’s Paint event, as the following code demonstrates:</a:t>
            </a:r>
          </a:p>
          <a:p>
            <a:pPr lvl="1">
              <a:buNone/>
            </a:pPr>
            <a:r>
              <a:rPr lang="en-US" sz="1500" dirty="0" smtClean="0"/>
              <a:t>this.label1.Paint += new </a:t>
            </a:r>
            <a:r>
              <a:rPr lang="en-US" sz="1500" dirty="0" err="1" smtClean="0"/>
              <a:t>System.Windows.Forms.PaintEventHandler</a:t>
            </a:r>
            <a:r>
              <a:rPr lang="en-US" sz="1500" dirty="0" smtClean="0"/>
              <a:t>(this.label1_Paint);</a:t>
            </a:r>
          </a:p>
          <a:p>
            <a:pPr lvl="1">
              <a:buNone/>
            </a:pPr>
            <a:r>
              <a:rPr lang="en-US" sz="1500" dirty="0" smtClean="0"/>
              <a:t>private void label1_Paint(object sender, </a:t>
            </a:r>
            <a:r>
              <a:rPr lang="en-US" sz="1500" dirty="0" err="1" smtClean="0"/>
              <a:t>System.Windows.Forms.PaintEventArgs</a:t>
            </a:r>
            <a:r>
              <a:rPr lang="en-US" sz="1500" dirty="0" smtClean="0"/>
              <a:t> e)</a:t>
            </a:r>
          </a:p>
          <a:p>
            <a:pPr lvl="1">
              <a:buNone/>
            </a:pPr>
            <a:r>
              <a:rPr lang="en-US" sz="1500" dirty="0" smtClean="0"/>
              <a:t>{</a:t>
            </a:r>
          </a:p>
          <a:p>
            <a:pPr lvl="1">
              <a:buNone/>
            </a:pPr>
            <a:r>
              <a:rPr lang="en-US" sz="1500" dirty="0" smtClean="0"/>
              <a:t>// Demonstrates text customization</a:t>
            </a:r>
          </a:p>
          <a:p>
            <a:pPr lvl="1">
              <a:buNone/>
            </a:pPr>
            <a:r>
              <a:rPr lang="en-US" sz="1500" dirty="0" smtClean="0"/>
              <a:t>	Label l = (sender as Label);</a:t>
            </a:r>
          </a:p>
          <a:p>
            <a:pPr lvl="1">
              <a:buNone/>
            </a:pPr>
            <a:r>
              <a:rPr lang="en-US" sz="1500" dirty="0" smtClean="0"/>
              <a:t>	</a:t>
            </a:r>
            <a:r>
              <a:rPr lang="en-US" sz="1500" dirty="0" err="1" smtClean="0"/>
              <a:t>e.Graphics.DrawString</a:t>
            </a:r>
            <a:r>
              <a:rPr lang="en-US" sz="1500" dirty="0" smtClean="0"/>
              <a:t>(</a:t>
            </a:r>
            <a:r>
              <a:rPr lang="en-US" sz="1500" dirty="0" err="1" smtClean="0"/>
              <a:t>l.Text</a:t>
            </a:r>
            <a:r>
              <a:rPr lang="en-US" sz="1500" dirty="0" smtClean="0"/>
              <a:t>, </a:t>
            </a:r>
            <a:r>
              <a:rPr lang="en-US" sz="1500" dirty="0" err="1" smtClean="0"/>
              <a:t>l.Font</a:t>
            </a:r>
            <a:r>
              <a:rPr lang="en-US" sz="1500" dirty="0" smtClean="0"/>
              <a:t>, </a:t>
            </a:r>
            <a:r>
              <a:rPr lang="en-US" sz="1500" dirty="0" err="1" smtClean="0"/>
              <a:t>Brushes.White</a:t>
            </a:r>
            <a:r>
              <a:rPr lang="en-US" sz="1500" dirty="0" smtClean="0"/>
              <a:t>, new </a:t>
            </a:r>
            <a:r>
              <a:rPr lang="en-US" sz="1500" dirty="0" err="1" smtClean="0"/>
              <a:t>PointF</a:t>
            </a:r>
            <a:r>
              <a:rPr lang="en-US" sz="1500" dirty="0" smtClean="0"/>
              <a:t>(2,0));</a:t>
            </a:r>
          </a:p>
          <a:p>
            <a:pPr lvl="1">
              <a:buNone/>
            </a:pPr>
            <a:r>
              <a:rPr lang="en-US" sz="1500" dirty="0" smtClean="0"/>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609600"/>
          </a:xfrm>
        </p:spPr>
        <p:txBody>
          <a:bodyPr>
            <a:normAutofit/>
          </a:bodyPr>
          <a:lstStyle/>
          <a:p>
            <a:r>
              <a:rPr lang="en-US" b="1" dirty="0" smtClean="0"/>
              <a:t>Transparent </a:t>
            </a:r>
            <a:r>
              <a:rPr lang="en-US" b="1" dirty="0" err="1" smtClean="0"/>
              <a:t>UserControl</a:t>
            </a:r>
            <a:r>
              <a:rPr lang="en-US" b="1" dirty="0" smtClean="0"/>
              <a:t> Background</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95400"/>
            <a:ext cx="8305800" cy="4876800"/>
          </a:xfrm>
        </p:spPr>
        <p:txBody>
          <a:bodyPr>
            <a:noAutofit/>
          </a:bodyPr>
          <a:lstStyle/>
          <a:p>
            <a:r>
              <a:rPr lang="en-US" sz="2000" dirty="0" smtClean="0"/>
              <a:t>To allow your custom </a:t>
            </a:r>
            <a:r>
              <a:rPr lang="en-US" sz="2000" dirty="0" err="1" smtClean="0"/>
              <a:t>UserControls</a:t>
            </a:r>
            <a:r>
              <a:rPr lang="en-US" sz="2000" dirty="0" smtClean="0"/>
              <a:t> to be transparent, you will need to set the control style to support a transparent background. This is easily accomplished by calling the </a:t>
            </a:r>
            <a:r>
              <a:rPr lang="en-US" sz="2000" dirty="0" err="1" smtClean="0"/>
              <a:t>SetStyle</a:t>
            </a:r>
            <a:r>
              <a:rPr lang="en-US" sz="2000" dirty="0" smtClean="0"/>
              <a:t> method in the </a:t>
            </a:r>
            <a:r>
              <a:rPr lang="en-US" sz="2000" dirty="0" err="1" smtClean="0"/>
              <a:t>UserControl’s</a:t>
            </a:r>
            <a:r>
              <a:rPr lang="en-US" sz="2000" dirty="0" smtClean="0"/>
              <a:t> constructor, as demonstrated here:</a:t>
            </a:r>
          </a:p>
          <a:p>
            <a:endParaRPr lang="en-US" sz="2000" dirty="0" smtClean="0"/>
          </a:p>
          <a:p>
            <a:endParaRPr lang="en-US" sz="2000" dirty="0" smtClean="0"/>
          </a:p>
          <a:p>
            <a:pPr lvl="1">
              <a:buNone/>
            </a:pPr>
            <a:r>
              <a:rPr lang="en-US" sz="1700" dirty="0" err="1" smtClean="0"/>
              <a:t>SetStyle</a:t>
            </a:r>
            <a:r>
              <a:rPr lang="en-US" sz="1700" dirty="0" smtClean="0"/>
              <a:t>(</a:t>
            </a:r>
            <a:r>
              <a:rPr lang="en-US" sz="1700" dirty="0" err="1" smtClean="0"/>
              <a:t>ControlStyles.SupportsTransparentBackColor</a:t>
            </a:r>
            <a:r>
              <a:rPr lang="en-US" sz="1700" dirty="0" smtClean="0"/>
              <a:t>, true);</a:t>
            </a:r>
            <a:endParaRPr lang="en-US" sz="1200"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fontScale="90000"/>
          </a:bodyPr>
          <a:lstStyle/>
          <a:p>
            <a:r>
              <a:rPr lang="en-US" b="1" dirty="0" smtClean="0"/>
              <a:t>Extending </a:t>
            </a:r>
            <a:r>
              <a:rPr lang="en-US" b="1" dirty="0" err="1" smtClean="0"/>
              <a:t>UserControls</a:t>
            </a:r>
            <a:r>
              <a:rPr lang="en-US" b="1" dirty="0" smtClean="0"/>
              <a:t> Through Inheritance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95400"/>
            <a:ext cx="8305800" cy="1981200"/>
          </a:xfrm>
        </p:spPr>
        <p:txBody>
          <a:bodyPr>
            <a:noAutofit/>
          </a:bodyPr>
          <a:lstStyle/>
          <a:p>
            <a:r>
              <a:rPr lang="en-US" sz="1600" dirty="0" smtClean="0"/>
              <a:t>You can extend existing </a:t>
            </a:r>
            <a:r>
              <a:rPr lang="en-US" sz="1600" dirty="0" err="1" smtClean="0"/>
              <a:t>UserControls</a:t>
            </a:r>
            <a:r>
              <a:rPr lang="en-US" sz="1600" dirty="0" smtClean="0"/>
              <a:t> through inheritance. </a:t>
            </a:r>
          </a:p>
          <a:p>
            <a:r>
              <a:rPr lang="en-US" sz="1600" dirty="0" smtClean="0"/>
              <a:t>From the Project menu, select Add Inherited Control. </a:t>
            </a:r>
          </a:p>
          <a:p>
            <a:r>
              <a:rPr lang="en-US" sz="1600" dirty="0" smtClean="0"/>
              <a:t>The Add New Items dialog will open, with the Inherited User Control template selected. </a:t>
            </a:r>
          </a:p>
          <a:p>
            <a:r>
              <a:rPr lang="en-US" sz="1600" dirty="0" smtClean="0"/>
              <a:t>After you click OK, the Inheritance Picker dialog (Figure ) will be displayed. </a:t>
            </a:r>
          </a:p>
          <a:p>
            <a:r>
              <a:rPr lang="en-US" sz="1600" dirty="0" smtClean="0"/>
              <a:t>Select one of the controls from the current solution or browse for an additional DLL assembly. Add the new behavior and state information, and then compile and test your custom control.</a:t>
            </a:r>
          </a:p>
        </p:txBody>
      </p:sp>
      <p:pic>
        <p:nvPicPr>
          <p:cNvPr id="3074" name="Picture 2"/>
          <p:cNvPicPr>
            <a:picLocks noChangeAspect="1" noChangeArrowheads="1"/>
          </p:cNvPicPr>
          <p:nvPr/>
        </p:nvPicPr>
        <p:blipFill>
          <a:blip r:embed="rId3" cstate="print"/>
          <a:srcRect/>
          <a:stretch>
            <a:fillRect/>
          </a:stretch>
        </p:blipFill>
        <p:spPr bwMode="auto">
          <a:xfrm>
            <a:off x="1371600" y="3200400"/>
            <a:ext cx="6219825" cy="3314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dirty="0" smtClean="0"/>
              <a:t>Using </a:t>
            </a:r>
            <a:r>
              <a:rPr lang="en-US" dirty="0" err="1" smtClean="0"/>
              <a:t>BeginUpdate</a:t>
            </a:r>
            <a:r>
              <a:rPr lang="en-US" dirty="0" smtClean="0"/>
              <a:t> and </a:t>
            </a:r>
            <a:r>
              <a:rPr lang="en-US" dirty="0" err="1" smtClean="0"/>
              <a:t>EndUpdate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95400"/>
            <a:ext cx="8305800" cy="4876800"/>
          </a:xfrm>
        </p:spPr>
        <p:txBody>
          <a:bodyPr>
            <a:noAutofit/>
          </a:bodyPr>
          <a:lstStyle/>
          <a:p>
            <a:r>
              <a:rPr lang="en-US" sz="1600" dirty="0" smtClean="0"/>
              <a:t>If you write code that adds a large number of elements to a </a:t>
            </a:r>
            <a:r>
              <a:rPr lang="en-US" sz="1600" dirty="0" err="1" smtClean="0"/>
              <a:t>ListBox</a:t>
            </a:r>
            <a:r>
              <a:rPr lang="en-US" sz="1600" dirty="0" smtClean="0"/>
              <a:t>, each added item will force the </a:t>
            </a:r>
            <a:r>
              <a:rPr lang="en-US" sz="1600" dirty="0" err="1" smtClean="0"/>
              <a:t>ListBox</a:t>
            </a:r>
            <a:r>
              <a:rPr lang="en-US" sz="1600" dirty="0" smtClean="0"/>
              <a:t> to update, incurring the overhead of repainting the list each time an element is added. For big lists, this can result in very poor performance.</a:t>
            </a:r>
          </a:p>
          <a:p>
            <a:r>
              <a:rPr lang="en-US" sz="1600" dirty="0" smtClean="0"/>
              <a:t>Instead, every time you load items to a </a:t>
            </a:r>
            <a:r>
              <a:rPr lang="en-US" sz="1600" dirty="0" err="1" smtClean="0"/>
              <a:t>ListBox</a:t>
            </a:r>
            <a:r>
              <a:rPr lang="en-US" sz="1600" dirty="0" smtClean="0"/>
              <a:t> (or </a:t>
            </a:r>
            <a:r>
              <a:rPr lang="en-US" sz="1600" dirty="0" err="1" smtClean="0"/>
              <a:t>ComboBox</a:t>
            </a:r>
            <a:r>
              <a:rPr lang="en-US" sz="1600" dirty="0" smtClean="0"/>
              <a:t>) one element at a time, you can precede loading the items with a call to </a:t>
            </a:r>
            <a:r>
              <a:rPr lang="en-US" sz="1600" dirty="0" err="1" smtClean="0"/>
              <a:t>BeginUpdate</a:t>
            </a:r>
            <a:r>
              <a:rPr lang="en-US" sz="1600" dirty="0" smtClean="0"/>
              <a:t> and follow the load process with an </a:t>
            </a:r>
            <a:r>
              <a:rPr lang="en-US" sz="1600" dirty="0" err="1" smtClean="0"/>
              <a:t>EndUpdate</a:t>
            </a:r>
            <a:r>
              <a:rPr lang="en-US" sz="1600" dirty="0" smtClean="0"/>
              <a:t>. You can include a </a:t>
            </a:r>
            <a:r>
              <a:rPr lang="en-US" sz="1600" i="1" dirty="0" smtClean="0"/>
              <a:t>try finally block to ensure that the </a:t>
            </a:r>
            <a:r>
              <a:rPr lang="en-US" sz="1600" i="1" dirty="0" err="1" smtClean="0"/>
              <a:t>EndUpdate</a:t>
            </a:r>
            <a:r>
              <a:rPr lang="en-US" sz="1600" i="1" dirty="0" smtClean="0"/>
              <a:t> method is </a:t>
            </a:r>
            <a:r>
              <a:rPr lang="en-US" sz="1600" dirty="0" smtClean="0"/>
              <a:t>invoked. The code that follows demonstrates loading 100,000 integer objects to a </a:t>
            </a:r>
            <a:r>
              <a:rPr lang="en-US" sz="1600" dirty="0" err="1" smtClean="0"/>
              <a:t>ListBox</a:t>
            </a:r>
            <a:r>
              <a:rPr lang="en-US" sz="1600" dirty="0" smtClean="0"/>
              <a:t>.</a:t>
            </a:r>
          </a:p>
          <a:p>
            <a:pPr lvl="1">
              <a:buNone/>
            </a:pPr>
            <a:r>
              <a:rPr lang="en-US" sz="1200" dirty="0" smtClean="0"/>
              <a:t>private void </a:t>
            </a:r>
            <a:r>
              <a:rPr lang="en-US" sz="1200" dirty="0" err="1" smtClean="0"/>
              <a:t>LoadListBox</a:t>
            </a:r>
            <a:r>
              <a:rPr lang="en-US" sz="1200" dirty="0" smtClean="0"/>
              <a:t>()</a:t>
            </a:r>
          </a:p>
          <a:p>
            <a:pPr lvl="1">
              <a:buNone/>
            </a:pPr>
            <a:r>
              <a:rPr lang="en-US" sz="1200" dirty="0" smtClean="0"/>
              <a:t>{</a:t>
            </a:r>
          </a:p>
          <a:p>
            <a:pPr lvl="2">
              <a:buNone/>
            </a:pPr>
            <a:r>
              <a:rPr lang="en-US" sz="1200" dirty="0" smtClean="0"/>
              <a:t>listBox1.BeginUpdate();</a:t>
            </a:r>
          </a:p>
          <a:p>
            <a:pPr lvl="2">
              <a:buNone/>
            </a:pPr>
            <a:r>
              <a:rPr lang="en-US" sz="1200" dirty="0" smtClean="0"/>
              <a:t>try</a:t>
            </a:r>
          </a:p>
          <a:p>
            <a:pPr lvl="2">
              <a:buNone/>
            </a:pPr>
            <a:r>
              <a:rPr lang="en-US" sz="1200" dirty="0" smtClean="0"/>
              <a:t>{</a:t>
            </a:r>
          </a:p>
          <a:p>
            <a:pPr lvl="2">
              <a:buNone/>
            </a:pPr>
            <a:r>
              <a:rPr lang="en-US" sz="1200" dirty="0" smtClean="0"/>
              <a:t>	for(</a:t>
            </a:r>
            <a:r>
              <a:rPr lang="en-US" sz="1200" dirty="0" err="1" smtClean="0"/>
              <a:t>int</a:t>
            </a:r>
            <a:r>
              <a:rPr lang="en-US" sz="1200" dirty="0" smtClean="0"/>
              <a:t> </a:t>
            </a:r>
            <a:r>
              <a:rPr lang="en-US" sz="1200" dirty="0" err="1" smtClean="0"/>
              <a:t>i</a:t>
            </a:r>
            <a:r>
              <a:rPr lang="en-US" sz="1200" dirty="0" smtClean="0"/>
              <a:t>=0; </a:t>
            </a:r>
            <a:r>
              <a:rPr lang="en-US" sz="1200" dirty="0" err="1" smtClean="0"/>
              <a:t>i</a:t>
            </a:r>
            <a:r>
              <a:rPr lang="en-US" sz="1200" dirty="0" smtClean="0"/>
              <a:t>&lt;100000; </a:t>
            </a:r>
            <a:r>
              <a:rPr lang="en-US" sz="1200" dirty="0" err="1" smtClean="0"/>
              <a:t>i</a:t>
            </a:r>
            <a:r>
              <a:rPr lang="en-US" sz="1200" dirty="0" smtClean="0"/>
              <a:t>++)</a:t>
            </a:r>
          </a:p>
          <a:p>
            <a:pPr lvl="2">
              <a:buNone/>
            </a:pPr>
            <a:r>
              <a:rPr lang="en-US" sz="1200" dirty="0" smtClean="0"/>
              <a:t>	listBox1.Items.Add(</a:t>
            </a:r>
            <a:r>
              <a:rPr lang="en-US" sz="1200" dirty="0" err="1" smtClean="0"/>
              <a:t>i</a:t>
            </a:r>
            <a:r>
              <a:rPr lang="en-US" sz="1200" dirty="0" smtClean="0"/>
              <a:t>);</a:t>
            </a:r>
          </a:p>
          <a:p>
            <a:pPr lvl="2">
              <a:buNone/>
            </a:pPr>
            <a:r>
              <a:rPr lang="en-US" sz="1200" dirty="0" smtClean="0"/>
              <a:t>}</a:t>
            </a:r>
          </a:p>
          <a:p>
            <a:pPr lvl="2">
              <a:buNone/>
            </a:pPr>
            <a:r>
              <a:rPr lang="en-US" sz="1200" dirty="0" smtClean="0"/>
              <a:t>finally</a:t>
            </a:r>
          </a:p>
          <a:p>
            <a:pPr lvl="2">
              <a:buNone/>
            </a:pPr>
            <a:r>
              <a:rPr lang="en-US" sz="1200" dirty="0" smtClean="0"/>
              <a:t>{</a:t>
            </a:r>
          </a:p>
          <a:p>
            <a:pPr lvl="2">
              <a:buNone/>
            </a:pPr>
            <a:r>
              <a:rPr lang="en-US" sz="1200" dirty="0" smtClean="0"/>
              <a:t>	listBox1.EndUpdate();</a:t>
            </a:r>
          </a:p>
          <a:p>
            <a:pPr lvl="2">
              <a:buNone/>
            </a:pPr>
            <a:r>
              <a:rPr lang="en-US" sz="1200" dirty="0" smtClean="0"/>
              <a:t>}</a:t>
            </a:r>
          </a:p>
          <a:p>
            <a:pPr lvl="1">
              <a:buNone/>
            </a:pPr>
            <a:r>
              <a:rPr lang="en-US" sz="1200" dirty="0" smtClean="0"/>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What are the Other Uses of COM?</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fontScale="92500" lnSpcReduction="20000"/>
          </a:bodyPr>
          <a:lstStyle/>
          <a:p>
            <a:r>
              <a:rPr lang="en-US" sz="2800" dirty="0" smtClean="0"/>
              <a:t>Once the COM API was exposed, Microsoft used it to create what were then called OLE Controls to allow sophisticated controls (e.g., buttons that spiral, list boxes that play music) written in Visual C++ to be accessible to Visual Basic applications. </a:t>
            </a:r>
          </a:p>
          <a:p>
            <a:r>
              <a:rPr lang="en-US" sz="2800" dirty="0" smtClean="0"/>
              <a:t>Eventually this same technology was used to allow a control to be downloaded and used by your web browser. </a:t>
            </a:r>
          </a:p>
          <a:p>
            <a:r>
              <a:rPr lang="en-US" sz="2800" dirty="0" smtClean="0"/>
              <a:t>At this point, the name changed to ActiveX Controls or just plain ActiveX purely for marketing reasons. </a:t>
            </a:r>
          </a:p>
          <a:p>
            <a:r>
              <a:rPr lang="en-US" sz="2800" dirty="0" smtClean="0"/>
              <a:t>Although you can package any functionality in an ActiveX Control (this is still the only way to create a COM object in VB), its requirements have been specialized for supporting a user interface control.</a:t>
            </a:r>
            <a:endParaRPr lang="es-ES" sz="6600"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dirty="0" smtClean="0"/>
              <a:t>Using the </a:t>
            </a:r>
            <a:r>
              <a:rPr lang="en-US" dirty="0" err="1" smtClean="0"/>
              <a:t>ThreadPool</a:t>
            </a:r>
            <a:r>
              <a:rPr lang="en-US" dirty="0" smtClean="0"/>
              <a:t> to Load a </a:t>
            </a:r>
            <a:r>
              <a:rPr lang="en-US" dirty="0" err="1" smtClean="0"/>
              <a:t>ListBox</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914400"/>
            <a:ext cx="8305800" cy="5791200"/>
          </a:xfrm>
        </p:spPr>
        <p:txBody>
          <a:bodyPr>
            <a:noAutofit/>
          </a:bodyPr>
          <a:lstStyle/>
          <a:p>
            <a:r>
              <a:rPr lang="en-US" sz="1600" dirty="0" smtClean="0"/>
              <a:t>There are several ways to use threads in .NET. One of the easiest is to use a thread available in the </a:t>
            </a:r>
            <a:r>
              <a:rPr lang="en-US" sz="1600" dirty="0" err="1" smtClean="0"/>
              <a:t>ThreadPool</a:t>
            </a:r>
            <a:r>
              <a:rPr lang="en-US" sz="1600" dirty="0" smtClean="0"/>
              <a:t>. </a:t>
            </a:r>
          </a:p>
          <a:p>
            <a:r>
              <a:rPr lang="en-US" sz="1600" dirty="0" smtClean="0"/>
              <a:t>The </a:t>
            </a:r>
            <a:r>
              <a:rPr lang="en-US" sz="1600" dirty="0" err="1" smtClean="0"/>
              <a:t>ThreadPool</a:t>
            </a:r>
            <a:r>
              <a:rPr lang="en-US" sz="1600" dirty="0" smtClean="0"/>
              <a:t> class contains a pool of threads that you can send work to in the form of a delegate. </a:t>
            </a:r>
          </a:p>
          <a:p>
            <a:r>
              <a:rPr lang="en-US" sz="1600" dirty="0" smtClean="0"/>
              <a:t>Define the delegate to perform the work of loading the </a:t>
            </a:r>
            <a:r>
              <a:rPr lang="en-US" sz="1600" dirty="0" err="1" smtClean="0"/>
              <a:t>ListBox</a:t>
            </a:r>
            <a:r>
              <a:rPr lang="en-US" sz="1600" dirty="0" smtClean="0"/>
              <a:t> and send the delegate to the </a:t>
            </a:r>
            <a:r>
              <a:rPr lang="en-US" sz="1600" dirty="0" err="1" smtClean="0"/>
              <a:t>ThreadPool.QueueUserWorkItem</a:t>
            </a:r>
            <a:r>
              <a:rPr lang="en-US" sz="1600" dirty="0" smtClean="0"/>
              <a:t>. Additionally, Windows Forms are not directly thread-safe. </a:t>
            </a:r>
          </a:p>
          <a:p>
            <a:r>
              <a:rPr lang="en-US" sz="1600" dirty="0" smtClean="0"/>
              <a:t>You must call the control’s Invoke method to interact with a Windows Forms control on the same thread on which it was created. </a:t>
            </a:r>
          </a:p>
          <a:p>
            <a:pPr lvl="1">
              <a:buNone/>
            </a:pPr>
            <a:r>
              <a:rPr lang="nb-NO" sz="800" dirty="0" smtClean="0"/>
              <a:t>1: private delegate void Add(int i);</a:t>
            </a:r>
          </a:p>
          <a:p>
            <a:pPr lvl="1">
              <a:buNone/>
            </a:pPr>
            <a:r>
              <a:rPr lang="en-US" sz="800" dirty="0" smtClean="0"/>
              <a:t>2:</a:t>
            </a:r>
          </a:p>
          <a:p>
            <a:pPr lvl="1">
              <a:buNone/>
            </a:pPr>
            <a:r>
              <a:rPr lang="en-US" sz="800" dirty="0" smtClean="0"/>
              <a:t>3: 	private void </a:t>
            </a:r>
            <a:r>
              <a:rPr lang="en-US" sz="800" dirty="0" err="1" smtClean="0"/>
              <a:t>AddItem</a:t>
            </a:r>
            <a:r>
              <a:rPr lang="en-US" sz="800" dirty="0" smtClean="0"/>
              <a:t>(</a:t>
            </a:r>
            <a:r>
              <a:rPr lang="en-US" sz="800" dirty="0" err="1" smtClean="0"/>
              <a:t>int</a:t>
            </a:r>
            <a:r>
              <a:rPr lang="en-US" sz="800" dirty="0" smtClean="0"/>
              <a:t> </a:t>
            </a:r>
            <a:r>
              <a:rPr lang="en-US" sz="800" dirty="0" err="1" smtClean="0"/>
              <a:t>i</a:t>
            </a:r>
            <a:r>
              <a:rPr lang="en-US" sz="800" dirty="0" smtClean="0"/>
              <a:t>)</a:t>
            </a:r>
          </a:p>
          <a:p>
            <a:pPr lvl="1">
              <a:buNone/>
            </a:pPr>
            <a:r>
              <a:rPr lang="en-US" sz="800" dirty="0" smtClean="0"/>
              <a:t>4: 	{</a:t>
            </a:r>
          </a:p>
          <a:p>
            <a:pPr lvl="1">
              <a:buNone/>
            </a:pPr>
            <a:r>
              <a:rPr lang="en-US" sz="800" dirty="0" smtClean="0"/>
              <a:t>5: 		listBox1.Items.Add(</a:t>
            </a:r>
            <a:r>
              <a:rPr lang="en-US" sz="800" dirty="0" err="1" smtClean="0"/>
              <a:t>i</a:t>
            </a:r>
            <a:r>
              <a:rPr lang="en-US" sz="800" dirty="0" smtClean="0"/>
              <a:t>);</a:t>
            </a:r>
          </a:p>
          <a:p>
            <a:pPr lvl="1">
              <a:buNone/>
            </a:pPr>
            <a:r>
              <a:rPr lang="en-US" sz="800" dirty="0" smtClean="0"/>
              <a:t>6: 		</a:t>
            </a:r>
            <a:r>
              <a:rPr lang="en-US" sz="800" dirty="0" err="1" smtClean="0"/>
              <a:t>Application.DoEvents</a:t>
            </a:r>
            <a:r>
              <a:rPr lang="en-US" sz="800" dirty="0" smtClean="0"/>
              <a:t>();</a:t>
            </a:r>
          </a:p>
          <a:p>
            <a:pPr lvl="1">
              <a:buNone/>
            </a:pPr>
            <a:r>
              <a:rPr lang="en-US" sz="800" dirty="0" smtClean="0"/>
              <a:t>7: 	}</a:t>
            </a:r>
          </a:p>
          <a:p>
            <a:pPr lvl="1">
              <a:buNone/>
            </a:pPr>
            <a:r>
              <a:rPr lang="en-US" sz="800" dirty="0" smtClean="0"/>
              <a:t>8:</a:t>
            </a:r>
          </a:p>
          <a:p>
            <a:pPr lvl="1">
              <a:buNone/>
            </a:pPr>
            <a:r>
              <a:rPr lang="en-US" sz="800" dirty="0" smtClean="0"/>
              <a:t>9: 	private void </a:t>
            </a:r>
            <a:r>
              <a:rPr lang="en-US" sz="800" dirty="0" err="1" smtClean="0"/>
              <a:t>LoadListBox</a:t>
            </a:r>
            <a:r>
              <a:rPr lang="en-US" sz="800" dirty="0" smtClean="0"/>
              <a:t>(object state)</a:t>
            </a:r>
          </a:p>
          <a:p>
            <a:pPr lvl="1">
              <a:buNone/>
            </a:pPr>
            <a:r>
              <a:rPr lang="en-US" sz="800" dirty="0" smtClean="0"/>
              <a:t>10: 	{</a:t>
            </a:r>
          </a:p>
          <a:p>
            <a:pPr lvl="1">
              <a:buNone/>
            </a:pPr>
            <a:r>
              <a:rPr lang="nn-NO" sz="800" dirty="0" smtClean="0"/>
              <a:t>11: 		for( int i=0; i&lt;100000; i++)</a:t>
            </a:r>
          </a:p>
          <a:p>
            <a:pPr lvl="1">
              <a:buNone/>
            </a:pPr>
            <a:r>
              <a:rPr lang="en-US" sz="800" dirty="0" smtClean="0"/>
              <a:t>12: 		listBox1.Invoke(new Add(</a:t>
            </a:r>
            <a:r>
              <a:rPr lang="en-US" sz="800" dirty="0" err="1" smtClean="0"/>
              <a:t>AddItem</a:t>
            </a:r>
            <a:r>
              <a:rPr lang="en-US" sz="800" dirty="0" smtClean="0"/>
              <a:t>), new object[]{</a:t>
            </a:r>
            <a:r>
              <a:rPr lang="en-US" sz="800" dirty="0" err="1" smtClean="0"/>
              <a:t>i</a:t>
            </a:r>
            <a:r>
              <a:rPr lang="en-US" sz="800" dirty="0" smtClean="0"/>
              <a:t>});</a:t>
            </a:r>
          </a:p>
          <a:p>
            <a:pPr lvl="1">
              <a:buNone/>
            </a:pPr>
            <a:r>
              <a:rPr lang="en-US" sz="800" dirty="0" smtClean="0"/>
              <a:t>13: 	}</a:t>
            </a:r>
          </a:p>
          <a:p>
            <a:pPr lvl="1">
              <a:buNone/>
            </a:pPr>
            <a:r>
              <a:rPr lang="en-US" sz="800" dirty="0" smtClean="0"/>
              <a:t>14:</a:t>
            </a:r>
          </a:p>
          <a:p>
            <a:pPr lvl="1">
              <a:buNone/>
            </a:pPr>
            <a:r>
              <a:rPr lang="en-US" sz="800" dirty="0" smtClean="0"/>
              <a:t>15: 	private void Form1_Load(object sender, </a:t>
            </a:r>
            <a:r>
              <a:rPr lang="en-US" sz="800" dirty="0" err="1" smtClean="0"/>
              <a:t>System.EventArgs</a:t>
            </a:r>
            <a:r>
              <a:rPr lang="en-US" sz="800" dirty="0" smtClean="0"/>
              <a:t> e)</a:t>
            </a:r>
          </a:p>
          <a:p>
            <a:pPr lvl="1">
              <a:buNone/>
            </a:pPr>
            <a:r>
              <a:rPr lang="en-US" sz="800" dirty="0" smtClean="0"/>
              <a:t>16: 	{</a:t>
            </a:r>
          </a:p>
          <a:p>
            <a:pPr lvl="1">
              <a:buNone/>
            </a:pPr>
            <a:r>
              <a:rPr lang="en-US" sz="800" dirty="0" smtClean="0"/>
              <a:t>17: 		</a:t>
            </a:r>
            <a:r>
              <a:rPr lang="en-US" sz="800" dirty="0" err="1" smtClean="0"/>
              <a:t>System.Threading.ThreadPool.QueueUserWorkItem</a:t>
            </a:r>
            <a:r>
              <a:rPr lang="en-US" sz="800" dirty="0" smtClean="0"/>
              <a:t>(</a:t>
            </a:r>
          </a:p>
          <a:p>
            <a:pPr lvl="1">
              <a:buNone/>
            </a:pPr>
            <a:r>
              <a:rPr lang="en-US" sz="800" dirty="0" smtClean="0"/>
              <a:t>18: 		new </a:t>
            </a:r>
            <a:r>
              <a:rPr lang="en-US" sz="800" dirty="0" err="1" smtClean="0"/>
              <a:t>System.Threading.WaitCallback</a:t>
            </a:r>
            <a:r>
              <a:rPr lang="en-US" sz="800" dirty="0" smtClean="0"/>
              <a:t>(</a:t>
            </a:r>
            <a:r>
              <a:rPr lang="en-US" sz="800" dirty="0" err="1" smtClean="0"/>
              <a:t>LoadListBox</a:t>
            </a:r>
            <a:r>
              <a:rPr lang="en-US" sz="800" dirty="0" smtClean="0"/>
              <a:t>));</a:t>
            </a:r>
          </a:p>
          <a:p>
            <a:pPr lvl="1">
              <a:buNone/>
            </a:pPr>
            <a:r>
              <a:rPr lang="en-US" sz="800" dirty="0" smtClean="0"/>
              <a:t>19: 	}</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dirty="0" smtClean="0"/>
              <a:t>Using the </a:t>
            </a:r>
            <a:r>
              <a:rPr lang="en-US" dirty="0" err="1" smtClean="0"/>
              <a:t>ThreadPool</a:t>
            </a:r>
            <a:r>
              <a:rPr lang="en-US" dirty="0" smtClean="0"/>
              <a:t> to Load a </a:t>
            </a:r>
            <a:r>
              <a:rPr lang="en-US" dirty="0" err="1" smtClean="0"/>
              <a:t>ListBox</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305800" cy="5486400"/>
          </a:xfrm>
        </p:spPr>
        <p:txBody>
          <a:bodyPr>
            <a:noAutofit/>
          </a:bodyPr>
          <a:lstStyle/>
          <a:p>
            <a:r>
              <a:rPr lang="en-US" sz="1500" dirty="0" smtClean="0"/>
              <a:t>To load the </a:t>
            </a:r>
            <a:r>
              <a:rPr lang="en-US" sz="1500" dirty="0" err="1" smtClean="0"/>
              <a:t>ListBox</a:t>
            </a:r>
            <a:r>
              <a:rPr lang="en-US" sz="1500" dirty="0" smtClean="0"/>
              <a:t> using the </a:t>
            </a:r>
            <a:r>
              <a:rPr lang="en-US" sz="1500" dirty="0" err="1" smtClean="0"/>
              <a:t>ThreadPool</a:t>
            </a:r>
            <a:r>
              <a:rPr lang="en-US" sz="1500" dirty="0" smtClean="0"/>
              <a:t> class, we need to complete several steps. </a:t>
            </a:r>
          </a:p>
          <a:p>
            <a:r>
              <a:rPr lang="en-US" sz="1500" dirty="0" smtClean="0"/>
              <a:t>The first step is to define a delegate type that reflects a procedure we will use to interact with the Form’s thread. </a:t>
            </a:r>
          </a:p>
          <a:p>
            <a:r>
              <a:rPr lang="en-US" sz="1500" dirty="0" smtClean="0"/>
              <a:t>Line 1 defines a new delegate, Add, using a method signature that takes an integer and returns void. </a:t>
            </a:r>
          </a:p>
          <a:p>
            <a:r>
              <a:rPr lang="en-US" sz="1500" dirty="0" smtClean="0"/>
              <a:t>In Listing, lines 3 through 7 define a method that will interact with the </a:t>
            </a:r>
            <a:r>
              <a:rPr lang="en-US" sz="1500" dirty="0" err="1" smtClean="0"/>
              <a:t>ListBox</a:t>
            </a:r>
            <a:r>
              <a:rPr lang="en-US" sz="1500" dirty="0" smtClean="0"/>
              <a:t> directly. </a:t>
            </a:r>
          </a:p>
          <a:p>
            <a:r>
              <a:rPr lang="en-US" sz="1500" dirty="0" err="1" smtClean="0"/>
              <a:t>AddItem</a:t>
            </a:r>
            <a:r>
              <a:rPr lang="en-US" sz="1500" dirty="0" smtClean="0"/>
              <a:t> inserts a single item at a time and calls </a:t>
            </a:r>
            <a:r>
              <a:rPr lang="en-US" sz="1500" dirty="0" err="1" smtClean="0"/>
              <a:t>DoEvents</a:t>
            </a:r>
            <a:r>
              <a:rPr lang="en-US" sz="1500" dirty="0" smtClean="0"/>
              <a:t> to help flush the message queue of the Form’s thread. </a:t>
            </a:r>
          </a:p>
          <a:p>
            <a:r>
              <a:rPr lang="en-US" sz="1500" dirty="0" smtClean="0"/>
              <a:t>Lines 9 through 13 represent the method that will run on its own thread. </a:t>
            </a:r>
          </a:p>
          <a:p>
            <a:r>
              <a:rPr lang="en-US" sz="1500" dirty="0" err="1" smtClean="0"/>
              <a:t>LoadListBox</a:t>
            </a:r>
            <a:r>
              <a:rPr lang="en-US" sz="1500" dirty="0" smtClean="0"/>
              <a:t> takes a single argument, an object. </a:t>
            </a:r>
          </a:p>
          <a:p>
            <a:r>
              <a:rPr lang="en-US" sz="1500" dirty="0" smtClean="0"/>
              <a:t>A method that returns void and takes an object has the same signature as a </a:t>
            </a:r>
            <a:r>
              <a:rPr lang="en-US" sz="1500" dirty="0" err="1" smtClean="0"/>
              <a:t>WaitCallback</a:t>
            </a:r>
            <a:r>
              <a:rPr lang="en-US" sz="1500" dirty="0" smtClean="0"/>
              <a:t> delegate. </a:t>
            </a:r>
          </a:p>
          <a:p>
            <a:r>
              <a:rPr lang="en-US" sz="1500" dirty="0" err="1" smtClean="0"/>
              <a:t>LoadListBox</a:t>
            </a:r>
            <a:r>
              <a:rPr lang="en-US" sz="1500" dirty="0" smtClean="0"/>
              <a:t> iterates through a loop and invokes the </a:t>
            </a:r>
            <a:r>
              <a:rPr lang="en-US" sz="1500" dirty="0" err="1" smtClean="0"/>
              <a:t>AddItem</a:t>
            </a:r>
            <a:r>
              <a:rPr lang="en-US" sz="1500" dirty="0" smtClean="0"/>
              <a:t> method. </a:t>
            </a:r>
          </a:p>
          <a:p>
            <a:r>
              <a:rPr lang="en-US" sz="1500" dirty="0" smtClean="0"/>
              <a:t>We use listBox1.Invoke—Invoke is thread-safe—to ensure that items are actually added to the list on the same thread that the </a:t>
            </a:r>
            <a:r>
              <a:rPr lang="en-US" sz="1500" dirty="0" err="1" smtClean="0"/>
              <a:t>ListBox</a:t>
            </a:r>
            <a:r>
              <a:rPr lang="en-US" sz="1500" dirty="0" smtClean="0"/>
              <a:t> lives on. </a:t>
            </a:r>
          </a:p>
          <a:p>
            <a:r>
              <a:rPr lang="en-US" sz="1500" dirty="0" smtClean="0"/>
              <a:t>Lines 15 through 19 ask the </a:t>
            </a:r>
            <a:r>
              <a:rPr lang="en-US" sz="1500" dirty="0" err="1" smtClean="0"/>
              <a:t>ThreadPool</a:t>
            </a:r>
            <a:r>
              <a:rPr lang="en-US" sz="1500" dirty="0" smtClean="0"/>
              <a:t> to perform some work. </a:t>
            </a:r>
            <a:r>
              <a:rPr lang="en-US" sz="1500" dirty="0" err="1" smtClean="0"/>
              <a:t>ThreadPool</a:t>
            </a:r>
            <a:r>
              <a:rPr lang="en-US" sz="1500" dirty="0" smtClean="0"/>
              <a:t> .</a:t>
            </a:r>
            <a:r>
              <a:rPr lang="en-US" sz="1500" dirty="0" err="1" smtClean="0"/>
              <a:t>QueueUserWorkItem</a:t>
            </a:r>
            <a:r>
              <a:rPr lang="en-US" sz="1500" dirty="0" smtClean="0"/>
              <a:t> places work in the form of a </a:t>
            </a:r>
            <a:r>
              <a:rPr lang="en-US" sz="1500" dirty="0" err="1" smtClean="0"/>
              <a:t>WaitCallback</a:t>
            </a:r>
            <a:r>
              <a:rPr lang="en-US" sz="1500" dirty="0" smtClean="0"/>
              <a:t> delegate in the </a:t>
            </a:r>
            <a:r>
              <a:rPr lang="en-US" sz="1500" dirty="0" err="1" smtClean="0"/>
              <a:t>ThreadPool</a:t>
            </a:r>
            <a:r>
              <a:rPr lang="en-US" sz="1500" dirty="0" smtClean="0"/>
              <a:t> queue. </a:t>
            </a:r>
          </a:p>
          <a:p>
            <a:r>
              <a:rPr lang="en-US" sz="1500" dirty="0" smtClean="0"/>
              <a:t>The </a:t>
            </a:r>
            <a:r>
              <a:rPr lang="en-US" sz="1500" dirty="0" err="1" smtClean="0"/>
              <a:t>ThreadPool</a:t>
            </a:r>
            <a:r>
              <a:rPr lang="en-US" sz="1500" dirty="0" smtClean="0"/>
              <a:t> invokes the delegate method using an available Thread or spins up a new one. Either way, we only care that the </a:t>
            </a:r>
            <a:r>
              <a:rPr lang="en-US" sz="1500" dirty="0" err="1" smtClean="0"/>
              <a:t>ThreadPool</a:t>
            </a:r>
            <a:r>
              <a:rPr lang="en-US" sz="1500" dirty="0" smtClean="0"/>
              <a:t> does its job.</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Creating the Rectangle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305800" cy="5486400"/>
          </a:xfrm>
        </p:spPr>
        <p:txBody>
          <a:bodyPr>
            <a:noAutofit/>
          </a:bodyPr>
          <a:lstStyle/>
          <a:p>
            <a:r>
              <a:rPr lang="en-US" sz="2000" dirty="0" smtClean="0"/>
              <a:t>To ensure that the second time the text is written it is written in the same rectangular region as the original text, we can use the </a:t>
            </a:r>
            <a:r>
              <a:rPr lang="en-US" sz="2000" dirty="0" err="1" smtClean="0"/>
              <a:t>ClientRectangle</a:t>
            </a:r>
            <a:r>
              <a:rPr lang="en-US" sz="2000" dirty="0" smtClean="0"/>
              <a:t> of the Label itself. </a:t>
            </a:r>
          </a:p>
          <a:p>
            <a:r>
              <a:rPr lang="en-US" sz="2000" dirty="0" smtClean="0"/>
              <a:t>To create a specific text effect, we need to slightly offset the text the second time it is drawn. </a:t>
            </a:r>
          </a:p>
          <a:p>
            <a:r>
              <a:rPr lang="en-US" sz="2000" dirty="0" smtClean="0"/>
              <a:t>A shallow shadow effect can be created by offsetting the text the second time by X–1 and Y–1, where X and Y represent the upper-left position of the </a:t>
            </a:r>
            <a:r>
              <a:rPr lang="en-US" sz="2000" dirty="0" err="1" smtClean="0"/>
              <a:t>ClientRectangle</a:t>
            </a:r>
            <a:r>
              <a:rPr lang="en-US" sz="2000" dirty="0" smtClean="0"/>
              <a:t>.</a:t>
            </a:r>
          </a:p>
          <a:p>
            <a:r>
              <a:rPr lang="en-US" sz="2000" dirty="0" smtClean="0"/>
              <a:t>Other effects can be created changing the text offset values. </a:t>
            </a:r>
          </a:p>
          <a:p>
            <a:r>
              <a:rPr lang="en-US" sz="2000" dirty="0" smtClean="0"/>
              <a:t>Implementing a truly flexible solution means that we ultimately let the consumer specify the offsetting values. </a:t>
            </a:r>
          </a:p>
          <a:p>
            <a:r>
              <a:rPr lang="en-US" sz="2000" dirty="0" smtClean="0"/>
              <a:t>While prototyping, it is sufficient to use literal values.</a:t>
            </a:r>
            <a:endParaRPr lang="en-US" sz="1700"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Auto Documentation Feature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305800" cy="2971800"/>
          </a:xfrm>
        </p:spPr>
        <p:txBody>
          <a:bodyPr>
            <a:noAutofit/>
          </a:bodyPr>
          <a:lstStyle/>
          <a:p>
            <a:pPr lvl="1">
              <a:buNone/>
            </a:pPr>
            <a:r>
              <a:rPr lang="en-US" sz="1100" dirty="0" smtClean="0"/>
              <a:t>1: /// &lt;summary&gt;</a:t>
            </a:r>
          </a:p>
          <a:p>
            <a:pPr lvl="1">
              <a:buNone/>
            </a:pPr>
            <a:r>
              <a:rPr lang="en-US" sz="1100" dirty="0" smtClean="0"/>
              <a:t>2: /// Custom text effects for Windows Forms</a:t>
            </a:r>
          </a:p>
          <a:p>
            <a:pPr lvl="1">
              <a:buNone/>
            </a:pPr>
            <a:r>
              <a:rPr lang="en-US" sz="1100" dirty="0" smtClean="0"/>
              <a:t>3: /// &lt;/summary&gt;</a:t>
            </a:r>
          </a:p>
          <a:p>
            <a:pPr lvl="1">
              <a:buNone/>
            </a:pPr>
            <a:r>
              <a:rPr lang="en-US" sz="1100" dirty="0" smtClean="0"/>
              <a:t>4: [</a:t>
            </a:r>
            <a:r>
              <a:rPr lang="en-US" sz="1100" dirty="0" err="1" smtClean="0"/>
              <a:t>ToolboxBitmap</a:t>
            </a:r>
            <a:r>
              <a:rPr lang="en-US" sz="1100" dirty="0" smtClean="0"/>
              <a:t>(</a:t>
            </a:r>
          </a:p>
          <a:p>
            <a:pPr lvl="1">
              <a:buNone/>
            </a:pPr>
            <a:r>
              <a:rPr lang="en-US" sz="1100" dirty="0" smtClean="0"/>
              <a:t>5: @"EffectsLabel2.bmp")]</a:t>
            </a:r>
          </a:p>
          <a:p>
            <a:pPr lvl="1">
              <a:buNone/>
            </a:pPr>
            <a:r>
              <a:rPr lang="en-US" sz="1100" dirty="0" smtClean="0"/>
              <a:t>6: //[</a:t>
            </a:r>
            <a:r>
              <a:rPr lang="en-US" sz="1100" dirty="0" err="1" smtClean="0"/>
              <a:t>ToolboxBitmap</a:t>
            </a:r>
            <a:r>
              <a:rPr lang="en-US" sz="1100" dirty="0" smtClean="0"/>
              <a:t>(</a:t>
            </a:r>
            <a:r>
              <a:rPr lang="en-US" sz="1100" dirty="0" err="1" smtClean="0"/>
              <a:t>typeof</a:t>
            </a:r>
            <a:r>
              <a:rPr lang="en-US" sz="1100" dirty="0" smtClean="0"/>
              <a:t>(Label))] </a:t>
            </a:r>
          </a:p>
          <a:p>
            <a:r>
              <a:rPr lang="en-US" sz="1400" dirty="0" smtClean="0"/>
              <a:t>The three hash mark (///) comments that can be used to generate documentation for your code. </a:t>
            </a:r>
          </a:p>
          <a:p>
            <a:r>
              <a:rPr lang="en-US" sz="1400" dirty="0" smtClean="0"/>
              <a:t>The Tools | Build Comment Web Pages menu option will incorporate comments tagged with three hash marks into HTML help documentation.</a:t>
            </a:r>
          </a:p>
          <a:p>
            <a:r>
              <a:rPr lang="en-US" sz="1400" dirty="0" smtClean="0"/>
              <a:t>Figure  shows the comment on line 2  incorporated into the help documentation for the </a:t>
            </a:r>
            <a:r>
              <a:rPr lang="en-US" sz="1400" dirty="0" err="1" smtClean="0"/>
              <a:t>EffectsLabel</a:t>
            </a:r>
            <a:r>
              <a:rPr lang="en-US" sz="1400" dirty="0" smtClean="0"/>
              <a:t>.</a:t>
            </a:r>
          </a:p>
          <a:p>
            <a:r>
              <a:rPr lang="en-US" sz="1400" dirty="0" smtClean="0"/>
              <a:t>In addition to using the three hash marks for documenting your code, you can use special XML tags to create other documentation features. Table lists the comment tags for generating documentation.</a:t>
            </a:r>
          </a:p>
        </p:txBody>
      </p:sp>
      <p:pic>
        <p:nvPicPr>
          <p:cNvPr id="4098" name="Picture 2"/>
          <p:cNvPicPr>
            <a:picLocks noChangeAspect="1" noChangeArrowheads="1"/>
          </p:cNvPicPr>
          <p:nvPr/>
        </p:nvPicPr>
        <p:blipFill>
          <a:blip r:embed="rId3" cstate="print"/>
          <a:srcRect/>
          <a:stretch>
            <a:fillRect/>
          </a:stretch>
        </p:blipFill>
        <p:spPr bwMode="auto">
          <a:xfrm>
            <a:off x="1066800" y="4267200"/>
            <a:ext cx="2743200" cy="2505808"/>
          </a:xfrm>
          <a:prstGeom prst="rect">
            <a:avLst/>
          </a:prstGeom>
          <a:noFill/>
          <a:ln w="9525">
            <a:noFill/>
            <a:miter lim="800000"/>
            <a:headEnd/>
            <a:tailEnd/>
          </a:ln>
        </p:spPr>
      </p:pic>
      <p:pic>
        <p:nvPicPr>
          <p:cNvPr id="4099" name="Picture 3"/>
          <p:cNvPicPr>
            <a:picLocks noChangeAspect="1" noChangeArrowheads="1"/>
          </p:cNvPicPr>
          <p:nvPr/>
        </p:nvPicPr>
        <p:blipFill>
          <a:blip r:embed="rId4" cstate="print"/>
          <a:srcRect/>
          <a:stretch>
            <a:fillRect/>
          </a:stretch>
        </p:blipFill>
        <p:spPr bwMode="auto">
          <a:xfrm>
            <a:off x="4038600" y="4267200"/>
            <a:ext cx="4569258" cy="241983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Defining the Category</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305800" cy="5181600"/>
          </a:xfrm>
        </p:spPr>
        <p:txBody>
          <a:bodyPr>
            <a:noAutofit/>
          </a:bodyPr>
          <a:lstStyle/>
          <a:p>
            <a:pPr lvl="1">
              <a:buNone/>
            </a:pPr>
            <a:r>
              <a:rPr lang="en-US" sz="1000" dirty="0" smtClean="0"/>
              <a:t>19: [Description("Describes the appearance of the label's text."),</a:t>
            </a:r>
          </a:p>
          <a:p>
            <a:pPr lvl="1">
              <a:buNone/>
            </a:pPr>
            <a:r>
              <a:rPr lang="en-US" sz="1000" dirty="0" smtClean="0"/>
              <a:t>20: Category("Appearance")]</a:t>
            </a:r>
          </a:p>
          <a:p>
            <a:pPr lvl="1">
              <a:buNone/>
            </a:pPr>
            <a:r>
              <a:rPr lang="en-US" sz="1000" dirty="0" smtClean="0"/>
              <a:t>21: public </a:t>
            </a:r>
            <a:r>
              <a:rPr lang="en-US" sz="1000" dirty="0" err="1" smtClean="0"/>
              <a:t>DrawStyle</a:t>
            </a:r>
            <a:r>
              <a:rPr lang="en-US" sz="1000" dirty="0" smtClean="0"/>
              <a:t> Style</a:t>
            </a:r>
          </a:p>
          <a:p>
            <a:pPr lvl="1">
              <a:buNone/>
            </a:pPr>
            <a:r>
              <a:rPr lang="en-US" sz="1000" dirty="0" smtClean="0"/>
              <a:t>22: 	{</a:t>
            </a:r>
          </a:p>
          <a:p>
            <a:pPr lvl="1">
              <a:buNone/>
            </a:pPr>
            <a:r>
              <a:rPr lang="en-US" sz="1000" dirty="0" smtClean="0"/>
              <a:t>23: 	get</a:t>
            </a:r>
          </a:p>
          <a:p>
            <a:pPr lvl="1">
              <a:buNone/>
            </a:pPr>
            <a:r>
              <a:rPr lang="en-US" sz="1000" dirty="0" smtClean="0"/>
              <a:t>24: 	{</a:t>
            </a:r>
          </a:p>
          <a:p>
            <a:pPr lvl="1">
              <a:buNone/>
            </a:pPr>
            <a:r>
              <a:rPr lang="en-US" sz="1000" dirty="0" smtClean="0"/>
              <a:t>25: 	return style;</a:t>
            </a:r>
          </a:p>
          <a:p>
            <a:pPr lvl="1">
              <a:buNone/>
            </a:pPr>
            <a:r>
              <a:rPr lang="en-US" sz="1000" dirty="0" smtClean="0"/>
              <a:t>26: 	}</a:t>
            </a:r>
          </a:p>
          <a:p>
            <a:r>
              <a:rPr lang="en-US" sz="2000" dirty="0" smtClean="0"/>
              <a:t>The Properties window organizes properties either alphabetically or by category. </a:t>
            </a:r>
          </a:p>
          <a:p>
            <a:r>
              <a:rPr lang="en-US" sz="2000" dirty="0" smtClean="0"/>
              <a:t>This is to help consumers find properties at design time. </a:t>
            </a:r>
          </a:p>
          <a:p>
            <a:r>
              <a:rPr lang="en-US" sz="2000" dirty="0" smtClean="0"/>
              <a:t>The </a:t>
            </a:r>
            <a:r>
              <a:rPr lang="en-US" sz="2000" dirty="0" err="1" smtClean="0"/>
              <a:t>CategoryAttribute</a:t>
            </a:r>
            <a:r>
              <a:rPr lang="en-US" sz="2000" dirty="0" smtClean="0"/>
              <a:t> is demonstrated in Line 20 demonstrates the </a:t>
            </a:r>
            <a:r>
              <a:rPr lang="en-US" sz="2000" dirty="0" err="1" smtClean="0"/>
              <a:t>CategoryAttribute</a:t>
            </a:r>
            <a:r>
              <a:rPr lang="en-US" sz="2000" dirty="0" smtClean="0"/>
              <a:t>. </a:t>
            </a:r>
          </a:p>
          <a:p>
            <a:r>
              <a:rPr lang="en-US" sz="2000" dirty="0" smtClean="0"/>
              <a:t>We are indicating that the </a:t>
            </a:r>
            <a:r>
              <a:rPr lang="en-US" sz="2000" dirty="0" err="1" smtClean="0"/>
              <a:t>DrawStyle</a:t>
            </a:r>
            <a:r>
              <a:rPr lang="en-US" sz="2000" dirty="0" smtClean="0"/>
              <a:t> is categorized as an Appearance property. </a:t>
            </a:r>
          </a:p>
          <a:p>
            <a:r>
              <a:rPr lang="en-US" sz="2000" dirty="0" smtClean="0"/>
              <a:t>If you click the Categorized  </a:t>
            </a:r>
            <a:r>
              <a:rPr lang="en-US" sz="2000" dirty="0" err="1" smtClean="0"/>
              <a:t>utton</a:t>
            </a:r>
            <a:r>
              <a:rPr lang="en-US" sz="2000" dirty="0" smtClean="0"/>
              <a:t> in the Properties window, then the properties for the selected control will be displayed by category, as shown in Figure</a:t>
            </a:r>
            <a:endParaRPr lang="en-US" sz="1100"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Providing a Description</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4876800" cy="4495800"/>
          </a:xfrm>
        </p:spPr>
        <p:txBody>
          <a:bodyPr>
            <a:noAutofit/>
          </a:bodyPr>
          <a:lstStyle/>
          <a:p>
            <a:r>
              <a:rPr lang="en-US" sz="2000" dirty="0" smtClean="0"/>
              <a:t>At the bottom of the Properties window is a description of the selected property. </a:t>
            </a:r>
          </a:p>
          <a:p>
            <a:r>
              <a:rPr lang="en-US" sz="2000" dirty="0" smtClean="0"/>
              <a:t>This value didn’t get there by accident. </a:t>
            </a:r>
          </a:p>
          <a:p>
            <a:r>
              <a:rPr lang="en-US" sz="2000" dirty="0" smtClean="0"/>
              <a:t>The </a:t>
            </a:r>
            <a:r>
              <a:rPr lang="en-US" sz="2000" dirty="0" err="1" smtClean="0"/>
              <a:t>DescriptionAttribute</a:t>
            </a:r>
            <a:r>
              <a:rPr lang="en-US" sz="2000" dirty="0" smtClean="0"/>
              <a:t> takes a string argument. </a:t>
            </a:r>
          </a:p>
          <a:p>
            <a:r>
              <a:rPr lang="en-US" sz="2000" dirty="0" smtClean="0"/>
              <a:t>The text used to initialize the </a:t>
            </a:r>
            <a:r>
              <a:rPr lang="en-US" sz="2000" dirty="0" err="1" smtClean="0"/>
              <a:t>DescriptionAttribute</a:t>
            </a:r>
            <a:r>
              <a:rPr lang="en-US" sz="2000" dirty="0" smtClean="0"/>
              <a:t> will be displayed at the bottom of the Properties window unless you deselect the Description context menu item.</a:t>
            </a:r>
          </a:p>
        </p:txBody>
      </p:sp>
      <p:pic>
        <p:nvPicPr>
          <p:cNvPr id="5122" name="Picture 2"/>
          <p:cNvPicPr>
            <a:picLocks noChangeAspect="1" noChangeArrowheads="1"/>
          </p:cNvPicPr>
          <p:nvPr/>
        </p:nvPicPr>
        <p:blipFill>
          <a:blip r:embed="rId3" cstate="print"/>
          <a:srcRect/>
          <a:stretch>
            <a:fillRect/>
          </a:stretch>
        </p:blipFill>
        <p:spPr bwMode="auto">
          <a:xfrm>
            <a:off x="5486400" y="1447800"/>
            <a:ext cx="3295650" cy="4381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fontScale="90000"/>
          </a:bodyPr>
          <a:lstStyle/>
          <a:p>
            <a:r>
              <a:rPr lang="en-US" b="1" dirty="0" smtClean="0"/>
              <a:t>Adding a Custom Bitmap for Your Control</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3810000"/>
          </a:xfrm>
        </p:spPr>
        <p:txBody>
          <a:bodyPr>
            <a:noAutofit/>
          </a:bodyPr>
          <a:lstStyle/>
          <a:p>
            <a:r>
              <a:rPr lang="en-US" sz="1400" dirty="0" smtClean="0"/>
              <a:t>If you want your control to have a custom bitmap, then you can apply the </a:t>
            </a:r>
            <a:r>
              <a:rPr lang="en-US" sz="1400" dirty="0" err="1" smtClean="0"/>
              <a:t>ToolboxBitmapAttribute</a:t>
            </a:r>
            <a:r>
              <a:rPr lang="en-US" sz="1400" dirty="0" smtClean="0"/>
              <a:t> to the class. </a:t>
            </a:r>
          </a:p>
          <a:p>
            <a:r>
              <a:rPr lang="en-US" sz="1400" dirty="0" smtClean="0"/>
              <a:t>This attribute can refer to an external bitmap file or use type information to request an existing icon for an existing control.</a:t>
            </a:r>
          </a:p>
          <a:p>
            <a:pPr lvl="1">
              <a:buNone/>
            </a:pPr>
            <a:r>
              <a:rPr lang="en-US" sz="1400" dirty="0" smtClean="0"/>
              <a:t>[</a:t>
            </a:r>
            <a:r>
              <a:rPr lang="en-US" sz="1400" dirty="0" err="1" smtClean="0"/>
              <a:t>ToolboxBitmap</a:t>
            </a:r>
            <a:r>
              <a:rPr lang="en-US" sz="1400" dirty="0" smtClean="0"/>
              <a:t>(@"c:\temp\EffectsLabel2.bmp")]</a:t>
            </a:r>
          </a:p>
          <a:p>
            <a:pPr lvl="1">
              <a:buNone/>
            </a:pPr>
            <a:r>
              <a:rPr lang="en-US" sz="1400" dirty="0" smtClean="0"/>
              <a:t>//[</a:t>
            </a:r>
            <a:r>
              <a:rPr lang="en-US" sz="1400" dirty="0" err="1" smtClean="0"/>
              <a:t>ToolboxBitmap</a:t>
            </a:r>
            <a:r>
              <a:rPr lang="en-US" sz="1400" dirty="0" smtClean="0"/>
              <a:t>(</a:t>
            </a:r>
            <a:r>
              <a:rPr lang="en-US" sz="1400" dirty="0" err="1" smtClean="0"/>
              <a:t>typeof</a:t>
            </a:r>
            <a:r>
              <a:rPr lang="en-US" sz="1400" dirty="0" smtClean="0"/>
              <a:t>(Label))]</a:t>
            </a:r>
          </a:p>
          <a:p>
            <a:r>
              <a:rPr lang="en-US" sz="1400" dirty="0" smtClean="0"/>
              <a:t>The first statement demonstrates how to associate an external bitmap with our control (see Figure ), and the second (commented) statement demonstrates how to request the type information for the Label control. </a:t>
            </a:r>
          </a:p>
          <a:p>
            <a:r>
              <a:rPr lang="en-US" sz="1400" dirty="0" smtClean="0"/>
              <a:t>If we use the second attribute statement, then our </a:t>
            </a:r>
            <a:r>
              <a:rPr lang="en-US" sz="1400" dirty="0" err="1" smtClean="0"/>
              <a:t>EffectsLabel</a:t>
            </a:r>
            <a:r>
              <a:rPr lang="en-US" sz="1400" dirty="0" smtClean="0"/>
              <a:t> will have the same icon as the Label control.</a:t>
            </a:r>
          </a:p>
          <a:p>
            <a:r>
              <a:rPr lang="en-US" sz="1400" dirty="0" smtClean="0"/>
              <a:t>To create a custom 16×16 pixel bitmap for the </a:t>
            </a:r>
            <a:r>
              <a:rPr lang="en-US" sz="1400" dirty="0" err="1" smtClean="0"/>
              <a:t>EffectsLabel</a:t>
            </a:r>
            <a:r>
              <a:rPr lang="en-US" sz="1400" dirty="0" smtClean="0"/>
              <a:t>, you can use the Project | Add New Item menu and add a Bitmap to the solution. </a:t>
            </a:r>
          </a:p>
          <a:p>
            <a:r>
              <a:rPr lang="en-US" sz="1400" dirty="0" smtClean="0"/>
              <a:t>This step will automatically open the Image editor, which will allow you to draw a custom bitmap. </a:t>
            </a:r>
          </a:p>
          <a:p>
            <a:r>
              <a:rPr lang="en-US" sz="1400" dirty="0" smtClean="0"/>
              <a:t>The Image editor works like the Paint program that is provided with Windows.</a:t>
            </a:r>
          </a:p>
        </p:txBody>
      </p:sp>
      <p:pic>
        <p:nvPicPr>
          <p:cNvPr id="6146" name="Picture 2"/>
          <p:cNvPicPr>
            <a:picLocks noChangeAspect="1" noChangeArrowheads="1"/>
          </p:cNvPicPr>
          <p:nvPr/>
        </p:nvPicPr>
        <p:blipFill>
          <a:blip r:embed="rId3" cstate="print"/>
          <a:srcRect/>
          <a:stretch>
            <a:fillRect/>
          </a:stretch>
        </p:blipFill>
        <p:spPr bwMode="auto">
          <a:xfrm>
            <a:off x="3581400" y="4953000"/>
            <a:ext cx="1514475" cy="190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Testing Your Component</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3810000"/>
          </a:xfrm>
        </p:spPr>
        <p:txBody>
          <a:bodyPr>
            <a:noAutofit/>
          </a:bodyPr>
          <a:lstStyle/>
          <a:p>
            <a:r>
              <a:rPr lang="en-US" sz="1800" dirty="0" smtClean="0"/>
              <a:t>An easy way to test your custom control is to add an application to the solution containing the control. I</a:t>
            </a:r>
          </a:p>
          <a:p>
            <a:r>
              <a:rPr lang="en-US" sz="1800" dirty="0" smtClean="0"/>
              <a:t>f the control is a Windows Forms control, then add a Windows application to the solution. </a:t>
            </a:r>
          </a:p>
          <a:p>
            <a:r>
              <a:rPr lang="en-US" sz="1800" dirty="0" smtClean="0"/>
              <a:t>Add a project reference to the control in your Windows application, and programmatically create and invoke methods that exercise the behavior of your custom control.</a:t>
            </a:r>
          </a:p>
          <a:p>
            <a:r>
              <a:rPr lang="en-US" sz="1800" dirty="0" smtClean="0"/>
              <a:t>Code to test a Windows Forms control can be placed in the Load event handler for a Form.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dirty="0" smtClean="0"/>
              <a:t>Implementing Trap Behavior</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3810000"/>
          </a:xfrm>
        </p:spPr>
        <p:txBody>
          <a:bodyPr>
            <a:noAutofit/>
          </a:bodyPr>
          <a:lstStyle/>
          <a:p>
            <a:r>
              <a:rPr lang="en-US" sz="1600" dirty="0" smtClean="0"/>
              <a:t>You can verify that all code paths work to some degree by simply exercising those paths.</a:t>
            </a:r>
          </a:p>
          <a:p>
            <a:r>
              <a:rPr lang="en-US" sz="1600" dirty="0" smtClean="0"/>
              <a:t>Exercising a path simply means that you compile and test the code, providing test data that takes all possible branches within your code. </a:t>
            </a:r>
          </a:p>
          <a:p>
            <a:r>
              <a:rPr lang="en-US" sz="1600" dirty="0" smtClean="0"/>
              <a:t>This won’t test your code for all possible states, but it will help you ensure that there are no obvious, embarrassing defects. </a:t>
            </a:r>
          </a:p>
          <a:p>
            <a:r>
              <a:rPr lang="en-US" sz="1600" dirty="0" smtClean="0"/>
              <a:t>A good technique for ensuring that you have exercised all states is to implement a trap.</a:t>
            </a:r>
          </a:p>
          <a:p>
            <a:r>
              <a:rPr lang="en-US" sz="1600" dirty="0" smtClean="0"/>
              <a:t>A </a:t>
            </a:r>
            <a:r>
              <a:rPr lang="en-US" sz="1600" i="1" dirty="0" smtClean="0"/>
              <a:t>trap is a method that is called that halts processing when a code path has been executed.</a:t>
            </a:r>
          </a:p>
          <a:p>
            <a:r>
              <a:rPr lang="en-US" sz="1600" dirty="0" smtClean="0"/>
              <a:t>You can implement a trap simply by calling the Debug.</a:t>
            </a:r>
          </a:p>
          <a:p>
            <a:r>
              <a:rPr lang="en-US" sz="1600" dirty="0" smtClean="0"/>
              <a:t>Assert method with the argument False. </a:t>
            </a:r>
          </a:p>
          <a:p>
            <a:r>
              <a:rPr lang="en-US" sz="1600" dirty="0" smtClean="0"/>
              <a:t>If you place a trap at each code branch and comment out the traps each time one is triggered, you have a record verifying that all branches have been tested. </a:t>
            </a:r>
          </a:p>
          <a:p>
            <a:r>
              <a:rPr lang="en-US" sz="1600" dirty="0" smtClean="0"/>
              <a:t>Remove all of the comments to reset the traps if you need to run the tests after your component is updated. </a:t>
            </a:r>
          </a:p>
          <a:p>
            <a:r>
              <a:rPr lang="en-US" sz="1600" dirty="0" smtClean="0"/>
              <a:t>Here is a statement that demonstrates the technique. (This statement assumes that you have included a </a:t>
            </a:r>
            <a:r>
              <a:rPr lang="en-US" sz="1600" i="1" dirty="0" smtClean="0"/>
              <a:t>using statement with the </a:t>
            </a:r>
            <a:r>
              <a:rPr lang="en-US" sz="1600" i="1" dirty="0" err="1" smtClean="0"/>
              <a:t>System.Diagnostics</a:t>
            </a:r>
            <a:r>
              <a:rPr lang="en-US" sz="1600" i="1" dirty="0" smtClean="0"/>
              <a:t> namespace in the module containing the trap.) </a:t>
            </a:r>
          </a:p>
          <a:p>
            <a:pPr lvl="1">
              <a:buNone/>
            </a:pPr>
            <a:r>
              <a:rPr lang="en-US" sz="1400" dirty="0" err="1" smtClean="0"/>
              <a:t>Debug.Assert</a:t>
            </a:r>
            <a:r>
              <a:rPr lang="en-US" sz="1400" dirty="0" smtClean="0"/>
              <a:t>(false);</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fontScale="90000"/>
          </a:bodyPr>
          <a:lstStyle/>
          <a:p>
            <a:r>
              <a:rPr lang="en-US" b="1" dirty="0" smtClean="0"/>
              <a:t>Adding the Component to the Toolbox</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5029200"/>
          </a:xfrm>
        </p:spPr>
        <p:txBody>
          <a:bodyPr>
            <a:noAutofit/>
          </a:bodyPr>
          <a:lstStyle/>
          <a:p>
            <a:r>
              <a:rPr lang="en-US" sz="1600" dirty="0" smtClean="0"/>
              <a:t>After you have created your custom control, you will want to incorporate the control into the Toolbox. </a:t>
            </a:r>
          </a:p>
          <a:p>
            <a:r>
              <a:rPr lang="en-US" sz="1600" dirty="0" smtClean="0"/>
              <a:t>This step is accomplished by selecting Tools | Customize Toolbox and browsing to the assembly containing the custom control. </a:t>
            </a:r>
          </a:p>
          <a:p>
            <a:r>
              <a:rPr lang="en-US" sz="1600" dirty="0" smtClean="0"/>
              <a:t>You can add additional tabs to the Toolbox through the Toolbox context menu and drag your controls to their own tabs. </a:t>
            </a:r>
          </a:p>
          <a:p>
            <a:r>
              <a:rPr lang="en-US" sz="1600" dirty="0" smtClean="0"/>
              <a:t>After you have added your control to the Toolbox, you can drag and drop instances of the control to Forms. </a:t>
            </a:r>
          </a:p>
          <a:p>
            <a:r>
              <a:rPr lang="en-US" sz="1600" dirty="0" smtClean="0"/>
              <a:t>When you add a control to your application from the Toolbox, an instance of the control is added to the Form and a reference to the assembly is added to the list of References in the solution. </a:t>
            </a:r>
          </a:p>
          <a:p>
            <a:r>
              <a:rPr lang="en-US" sz="1600" dirty="0" smtClean="0"/>
              <a:t>If you modify your control, then you may need to Reset the Toolbox and re-add the modified assembly to the Toolbox. (If changes to the control do not seem to be reflected in your application, then remove the reference to the control’s assembly and Reset the Toolbox, adding the updated list of assemblies referenced by the Toolbox.)</a:t>
            </a:r>
          </a:p>
          <a:p>
            <a:endParaRPr lang="en-US" sz="14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How Does COM Work?</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fontScale="85000" lnSpcReduction="10000"/>
          </a:bodyPr>
          <a:lstStyle/>
          <a:p>
            <a:r>
              <a:rPr lang="en-US" sz="2800" dirty="0" smtClean="0"/>
              <a:t>1. First, you call the ::</a:t>
            </a:r>
            <a:r>
              <a:rPr lang="en-US" sz="2800" dirty="0" err="1" smtClean="0"/>
              <a:t>CoCreateInstance</a:t>
            </a:r>
            <a:r>
              <a:rPr lang="en-US" sz="2800" dirty="0" smtClean="0"/>
              <a:t>() COM API call, either directly or through a C++ class that wraps it. You specify two ID’s, one for the class you want to instantiate and one for the DLL or EXE file it lives in. Very unique ID’s are used instead of a class or filename to avoid the problem of having two COM objects with the same names on the same large system.</a:t>
            </a:r>
          </a:p>
          <a:p>
            <a:r>
              <a:rPr lang="en-US" sz="2800" dirty="0" smtClean="0"/>
              <a:t>2. Since the DLL or EXE filename is specified with an ID, COM has to first convert it to an actual DLL or EXE filename by looking in the system registry where it was stored when the DLL/EXE was installed.</a:t>
            </a:r>
          </a:p>
          <a:p>
            <a:r>
              <a:rPr lang="en-US" sz="2800" dirty="0" smtClean="0"/>
              <a:t>3. Now supplied with the actual filename, COM loads up the requested DLL using the </a:t>
            </a:r>
            <a:r>
              <a:rPr lang="en-US" sz="2800" dirty="0" err="1" smtClean="0"/>
              <a:t>LoadLibrary</a:t>
            </a:r>
            <a:r>
              <a:rPr lang="en-US" sz="2800" dirty="0" smtClean="0"/>
              <a:t>() API call or starts the desired EXE using the RPC (Remote Procedure Call) API.</a:t>
            </a:r>
            <a:endParaRPr lang="es-ES" sz="6600"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Creating a Merge Module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5029200"/>
          </a:xfrm>
        </p:spPr>
        <p:txBody>
          <a:bodyPr>
            <a:noAutofit/>
          </a:bodyPr>
          <a:lstStyle/>
          <a:p>
            <a:r>
              <a:rPr lang="en-US" sz="1600" dirty="0" smtClean="0"/>
              <a:t>Thus far we have built and tested a custom control and installed it in our Toolbox. </a:t>
            </a:r>
          </a:p>
          <a:p>
            <a:r>
              <a:rPr lang="en-US" sz="1600" dirty="0" smtClean="0"/>
              <a:t>Suppose you want to distribute your control to other developers. </a:t>
            </a:r>
          </a:p>
          <a:p>
            <a:r>
              <a:rPr lang="en-US" sz="1600" dirty="0" smtClean="0"/>
              <a:t>To reliably distribute your control with your applications, you will need to create a Merge Module Project.</a:t>
            </a:r>
          </a:p>
          <a:p>
            <a:r>
              <a:rPr lang="en-US" sz="1600" dirty="0" smtClean="0"/>
              <a:t>Merge Module Projects are defined as template projects in Visual Studio .NET. The recommended process is to define a Merge Module Project for every custom control and include all of the files, resources, registry entries, and setup logic necessary to install your custom control. </a:t>
            </a:r>
          </a:p>
          <a:p>
            <a:r>
              <a:rPr lang="en-US" sz="1600" dirty="0" smtClean="0"/>
              <a:t>Merge Modules contain version information for a component, ensuring that components are not removed when other application assemblies have dependencies on those components. </a:t>
            </a:r>
          </a:p>
          <a:p>
            <a:r>
              <a:rPr lang="en-US" sz="1600" dirty="0" smtClean="0"/>
              <a:t>For this reason, a new Merge Module should be created for every version of your component after a Merge Module has been added to an Installer file. </a:t>
            </a:r>
          </a:p>
          <a:p>
            <a:r>
              <a:rPr lang="en-US" sz="1600" dirty="0" smtClean="0"/>
              <a:t>Merge Modules cannot be installed directly; a Merge Module must be installed as part of a Windows Installer (.</a:t>
            </a:r>
            <a:r>
              <a:rPr lang="en-US" sz="1600" dirty="0" err="1" smtClean="0"/>
              <a:t>msi</a:t>
            </a:r>
            <a:r>
              <a:rPr lang="en-US" sz="1600" dirty="0" smtClean="0"/>
              <a:t>) file.</a:t>
            </a:r>
            <a:endParaRPr lang="en-US" sz="1400"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Creating a Merge Module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5029200"/>
          </a:xfrm>
        </p:spPr>
        <p:txBody>
          <a:bodyPr>
            <a:noAutofit/>
          </a:bodyPr>
          <a:lstStyle/>
          <a:p>
            <a:r>
              <a:rPr lang="en-US" sz="2000" dirty="0" smtClean="0"/>
              <a:t>Follow the numbered steps provided next to add a Merge Module Project to the solution containing the Custom Control, add the output from the </a:t>
            </a:r>
            <a:r>
              <a:rPr lang="en-US" sz="2000" dirty="0" err="1" smtClean="0"/>
              <a:t>CustomControl</a:t>
            </a:r>
            <a:r>
              <a:rPr lang="en-US" sz="2000" dirty="0" smtClean="0"/>
              <a:t> project to the Merge Module, and create a Windows Installer.</a:t>
            </a:r>
          </a:p>
          <a:p>
            <a:pPr lvl="1">
              <a:buNone/>
            </a:pPr>
            <a:r>
              <a:rPr lang="en-US" sz="1600" b="1" dirty="0" smtClean="0"/>
              <a:t>1. Select File | Add Project | New Project and select the Merge Module Project template </a:t>
            </a:r>
            <a:r>
              <a:rPr lang="en-US" sz="1600" dirty="0" smtClean="0"/>
              <a:t>from the Add New Project dialog. (The Merge Module Project is a template in the Setup and Deployment Projects folder.)</a:t>
            </a:r>
          </a:p>
          <a:p>
            <a:pPr lvl="1">
              <a:buNone/>
            </a:pPr>
            <a:r>
              <a:rPr lang="en-US" sz="1600" b="1" dirty="0" smtClean="0"/>
              <a:t>2. Provide a meaningful name for the Merge Module and click OK. (I used </a:t>
            </a:r>
            <a:r>
              <a:rPr lang="en-US" sz="1600" dirty="0" smtClean="0"/>
              <a:t>CustomControls.msm for the </a:t>
            </a:r>
            <a:r>
              <a:rPr lang="en-US" sz="1600" dirty="0" err="1" smtClean="0"/>
              <a:t>EffectsLabel</a:t>
            </a:r>
            <a:r>
              <a:rPr lang="en-US" sz="1600" dirty="0" smtClean="0"/>
              <a:t> assembly.)</a:t>
            </a:r>
          </a:p>
          <a:p>
            <a:pPr lvl="1">
              <a:buNone/>
            </a:pPr>
            <a:r>
              <a:rPr lang="en-US" sz="1600" b="1" dirty="0" smtClean="0"/>
              <a:t>3. Select the Merge Module Project in the Solution Explorer, and click Project | Add | </a:t>
            </a:r>
            <a:r>
              <a:rPr lang="en-US" sz="1600" dirty="0" smtClean="0"/>
              <a:t>Project Output to open the Add Project Output Group dialog (shown in Figure 9-5).</a:t>
            </a:r>
          </a:p>
          <a:p>
            <a:pPr lvl="1">
              <a:buNone/>
            </a:pPr>
            <a:r>
              <a:rPr lang="en-US" sz="1600" b="1" dirty="0" smtClean="0"/>
              <a:t>4. Repeat step 1. This time, select the Setup Project template.</a:t>
            </a:r>
          </a:p>
          <a:p>
            <a:pPr lvl="1">
              <a:buNone/>
            </a:pPr>
            <a:r>
              <a:rPr lang="en-US" sz="1600" b="1" dirty="0" smtClean="0"/>
              <a:t>5. Select the Setup Project in the Solution Explorer, and select Project | Add | Merge </a:t>
            </a:r>
            <a:r>
              <a:rPr lang="en-US" sz="1600" dirty="0" smtClean="0"/>
              <a:t>Module. The Merge Modules explorer dialog will be displayed. Navigate to the CustomControls.msm Merge Module and click OK.</a:t>
            </a:r>
          </a:p>
          <a:p>
            <a:pPr lvl="1">
              <a:buNone/>
            </a:pPr>
            <a:r>
              <a:rPr lang="en-US" sz="1600" b="1" dirty="0" smtClean="0"/>
              <a:t>6. When the Setup Project is compiled, the Windows Installer, setup, and .</a:t>
            </a:r>
            <a:r>
              <a:rPr lang="en-US" sz="1600" b="1" dirty="0" err="1" smtClean="0"/>
              <a:t>ini</a:t>
            </a:r>
            <a:r>
              <a:rPr lang="en-US" sz="1600" b="1" dirty="0" smtClean="0"/>
              <a:t> files will be </a:t>
            </a:r>
            <a:r>
              <a:rPr lang="en-US" sz="1600" dirty="0" smtClean="0"/>
              <a:t>copied or created in the Setup Project folder.</a:t>
            </a:r>
            <a:endParaRPr lang="en-US" sz="1400"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Creating a Merge Module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1447800"/>
          </a:xfrm>
        </p:spPr>
        <p:txBody>
          <a:bodyPr>
            <a:noAutofit/>
          </a:bodyPr>
          <a:lstStyle/>
          <a:p>
            <a:r>
              <a:rPr lang="en-US" sz="2000" dirty="0" smtClean="0"/>
              <a:t>The primary output from the Setup Project is the setup.msi file. </a:t>
            </a:r>
          </a:p>
          <a:p>
            <a:r>
              <a:rPr lang="en-US" sz="2000" dirty="0" smtClean="0"/>
              <a:t>This file contains the application files, registry settings, dependent files like our CustomControl.dll, and instructions for installing these files.</a:t>
            </a:r>
            <a:endParaRPr lang="en-US" sz="1400" dirty="0" smtClean="0"/>
          </a:p>
        </p:txBody>
      </p:sp>
      <p:pic>
        <p:nvPicPr>
          <p:cNvPr id="7170" name="Picture 2"/>
          <p:cNvPicPr>
            <a:picLocks noChangeAspect="1" noChangeArrowheads="1"/>
          </p:cNvPicPr>
          <p:nvPr/>
        </p:nvPicPr>
        <p:blipFill>
          <a:blip r:embed="rId3" cstate="print"/>
          <a:srcRect/>
          <a:stretch>
            <a:fillRect/>
          </a:stretch>
        </p:blipFill>
        <p:spPr bwMode="auto">
          <a:xfrm>
            <a:off x="2971800" y="2286000"/>
            <a:ext cx="3019425" cy="3800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Creating a Merge Module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1447800"/>
          </a:xfrm>
        </p:spPr>
        <p:txBody>
          <a:bodyPr>
            <a:noAutofit/>
          </a:bodyPr>
          <a:lstStyle/>
          <a:p>
            <a:r>
              <a:rPr lang="en-US" sz="2000" dirty="0" smtClean="0"/>
              <a:t>The primary output from the Setup Project is the setup.msi file. </a:t>
            </a:r>
          </a:p>
          <a:p>
            <a:r>
              <a:rPr lang="en-US" sz="2000" dirty="0" smtClean="0"/>
              <a:t>This file contains the application files, registry settings, dependent files like our CustomControl.dll, and instructions for installing these files.</a:t>
            </a:r>
            <a:endParaRPr lang="en-US" sz="1400" dirty="0" smtClean="0"/>
          </a:p>
        </p:txBody>
      </p:sp>
      <p:pic>
        <p:nvPicPr>
          <p:cNvPr id="7170" name="Picture 2"/>
          <p:cNvPicPr>
            <a:picLocks noChangeAspect="1" noChangeArrowheads="1"/>
          </p:cNvPicPr>
          <p:nvPr/>
        </p:nvPicPr>
        <p:blipFill>
          <a:blip r:embed="rId3" cstate="print"/>
          <a:srcRect/>
          <a:stretch>
            <a:fillRect/>
          </a:stretch>
        </p:blipFill>
        <p:spPr bwMode="auto">
          <a:xfrm>
            <a:off x="2971800" y="2286000"/>
            <a:ext cx="3019425" cy="3800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DLL’s </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DLL Basics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dirty="0" smtClean="0"/>
              <a:t>Dynamic-link libraries (DLLs) have been the cornerstone of Microsoft Windows since the first version of the operating system. </a:t>
            </a:r>
          </a:p>
          <a:p>
            <a:r>
              <a:rPr lang="en-US" sz="2000" dirty="0" smtClean="0"/>
              <a:t>All the functions in the Windows API are contained in DLLs. </a:t>
            </a:r>
          </a:p>
          <a:p>
            <a:r>
              <a:rPr lang="en-US" sz="2000" dirty="0" smtClean="0"/>
              <a:t>The three most important DLLs are Kernel32.dll, which contains functions for managing memory, processes, and threads; User32.dll, which contains functions for performing user-interface tasks such as window creation and message sending; and GDI32.dll, which contains functions for drawing graphical images and displaying text.</a:t>
            </a:r>
          </a:p>
          <a:p>
            <a:r>
              <a:rPr lang="en-US" sz="2000" dirty="0" smtClean="0"/>
              <a:t>Windows also comes with several other DLLs that offer functions for performing more specialized tasks. </a:t>
            </a:r>
          </a:p>
          <a:p>
            <a:r>
              <a:rPr lang="en-US" sz="2000" dirty="0" smtClean="0"/>
              <a:t>For example, AdvAPI32.dll contains functions for object security, registry manipulation, and event logging; ComDlg32.dll contains the common dialog boxes (such as File Open and File Save); and ComCtl32.DLL supports all of the common window controls.</a:t>
            </a:r>
            <a:endParaRPr lang="en-US" sz="20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dirty="0" smtClean="0"/>
              <a:t>Reasons for using DLLs: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b="1" dirty="0" smtClean="0"/>
              <a:t>They extend the features of an application.</a:t>
            </a:r>
            <a:r>
              <a:rPr lang="en-US" sz="2000" dirty="0" smtClean="0"/>
              <a:t> Since DLLs can be dynamically loaded into a process's address space, an application can determine at run time what actions to perform and then load the code to execute those actions on demand. For example, a DLL is useful when one company creates a product and wants to allow other companies to extend or enhance the product. </a:t>
            </a:r>
          </a:p>
          <a:p>
            <a:r>
              <a:rPr lang="en-US" sz="2000" b="1" dirty="0" smtClean="0"/>
              <a:t>They can be written in many programming languages.</a:t>
            </a:r>
            <a:r>
              <a:rPr lang="en-US" sz="2000" dirty="0" smtClean="0"/>
              <a:t> You can choose the best language for the job at hand. Perhaps your application's user interface is best programmed with Microsoft Visual Basic, but the business logic is better handled by C++. The system allows a Visual Basic program to load a C++ DLL, a Cobol DLL, a Fortran DLL, and so on. </a:t>
            </a:r>
          </a:p>
          <a:p>
            <a:r>
              <a:rPr lang="en-US" sz="2000" b="1" dirty="0" smtClean="0"/>
              <a:t>They simplify project management.</a:t>
            </a:r>
            <a:r>
              <a:rPr lang="en-US" sz="2000" dirty="0" smtClean="0"/>
              <a:t> If different groups work on different modules during the development process, the project is easier to manage. </a:t>
            </a:r>
            <a:endParaRPr lang="en-US" sz="20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dirty="0" smtClean="0"/>
              <a:t>Reasons for using DLLs: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b="1" dirty="0" smtClean="0"/>
              <a:t>They help conserve memory.</a:t>
            </a:r>
            <a:r>
              <a:rPr lang="en-US" sz="2000" dirty="0" smtClean="0"/>
              <a:t> If two or more applications use the same DLL, the DLL has its pages in RAM once and the pages are shared by all of the applications. The C/C++ run-time library is a perfect example. Many applications use this library. If all these applications link to the static library, the code for functions such as </a:t>
            </a:r>
            <a:r>
              <a:rPr lang="en-US" sz="2000" i="1" dirty="0" err="1" smtClean="0"/>
              <a:t>sprintf</a:t>
            </a:r>
            <a:r>
              <a:rPr lang="en-US" sz="2000" dirty="0" smtClean="0"/>
              <a:t>, </a:t>
            </a:r>
            <a:r>
              <a:rPr lang="en-US" sz="2000" i="1" dirty="0" err="1" smtClean="0"/>
              <a:t>strcpy</a:t>
            </a:r>
            <a:r>
              <a:rPr lang="en-US" sz="2000" dirty="0" smtClean="0"/>
              <a:t>, </a:t>
            </a:r>
            <a:r>
              <a:rPr lang="en-US" sz="2000" i="1" dirty="0" err="1" smtClean="0"/>
              <a:t>malloc</a:t>
            </a:r>
            <a:r>
              <a:rPr lang="en-US" sz="2000" dirty="0" smtClean="0"/>
              <a:t>, and so on exist in memory multiple times. However, if all these applications link to the DLL C/C++ run-time library, the code for these functions is in memory only once, which means that memory is used more efficiently. </a:t>
            </a:r>
          </a:p>
          <a:p>
            <a:r>
              <a:rPr lang="en-US" sz="2000" b="1" dirty="0" smtClean="0"/>
              <a:t>They facilitate resource sharing.</a:t>
            </a:r>
            <a:r>
              <a:rPr lang="en-US" sz="2000" dirty="0" smtClean="0"/>
              <a:t> DLLs can contain resources such as dialog box templates, strings, icons, and bitmaps. Multiple applications can use DLLs to share these resources. </a:t>
            </a:r>
          </a:p>
          <a:p>
            <a:r>
              <a:rPr lang="en-US" sz="2000" b="1" dirty="0" smtClean="0"/>
              <a:t>They facilitate localization.</a:t>
            </a:r>
            <a:r>
              <a:rPr lang="en-US" sz="2000" dirty="0" smtClean="0"/>
              <a:t> Applications frequently use DLLs to localize themselves. For example, an application that contains only code and no user interface components can load the DLL containing localized user interface components.</a:t>
            </a:r>
            <a:endParaRPr lang="en-US" sz="2000"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dirty="0" smtClean="0"/>
              <a:t>Reasons for using DLLs: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b="1" dirty="0" smtClean="0"/>
              <a:t>They help resolve platform differences.</a:t>
            </a:r>
            <a:r>
              <a:rPr lang="en-US" sz="2000" dirty="0" smtClean="0"/>
              <a:t> The various versions of Windows offer different functions. Frequently, developers want to call new functions if they exist on the host version. However, if your source code contains a call to a new function and your application is about to run on a version of Windows that doesn't offer that function, the operating system loader will refuse to run your process. </a:t>
            </a:r>
          </a:p>
          <a:p>
            <a:r>
              <a:rPr lang="en-US" sz="2000" b="1" dirty="0" smtClean="0"/>
              <a:t>They can serve special purposes.</a:t>
            </a:r>
            <a:r>
              <a:rPr lang="en-US" sz="2000" dirty="0" smtClean="0"/>
              <a:t> You can extend Windows Explorer's shell by creating COM objects that must live inside a DLL. The same is true for ActiveX controls that can be loaded by a Web browser to create rich Web pages. </a:t>
            </a:r>
            <a:endParaRPr lang="en-US" sz="20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DLLs and a Process's Address Space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dirty="0" smtClean="0"/>
              <a:t>It is often easier to create a DLL than to create an application because a DLL usually consists of a set of autonomous functions that any application can use. </a:t>
            </a:r>
          </a:p>
          <a:p>
            <a:r>
              <a:rPr lang="en-US" sz="2000" dirty="0" smtClean="0"/>
              <a:t>There is usually no support code for processing message loops or creating windows within DLLs. </a:t>
            </a:r>
          </a:p>
          <a:p>
            <a:r>
              <a:rPr lang="en-US" sz="2000" dirty="0" smtClean="0"/>
              <a:t>A DLL is simply a set of source code modules, with each module containing a set of functions that an application (executable file) or another DLL will call. </a:t>
            </a:r>
          </a:p>
          <a:p>
            <a:r>
              <a:rPr lang="en-US" sz="2000" dirty="0" smtClean="0"/>
              <a:t>After all the source code files have been compiled, they are linked by the linker just as an application's executable file would be. </a:t>
            </a:r>
          </a:p>
          <a:p>
            <a:r>
              <a:rPr lang="en-US" sz="2000" dirty="0" smtClean="0"/>
              <a:t>However, for a DLL you must specify the /DLL switch to the linker. </a:t>
            </a:r>
          </a:p>
          <a:p>
            <a:r>
              <a:rPr lang="en-US" sz="2000" dirty="0" smtClean="0"/>
              <a:t>This switch causes the linker to emit slightly different information into the resulting DLL file image so that the operating system loader recognizes the file image as a DLL rather than an application.</a:t>
            </a:r>
            <a:endParaRPr 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How Does COM Work?</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normAutofit fontScale="85000" lnSpcReduction="20000"/>
          </a:bodyPr>
          <a:lstStyle/>
          <a:p>
            <a:r>
              <a:rPr lang="en-US" sz="2400" dirty="0" smtClean="0"/>
              <a:t>4. Then COM tells the DLL or EXE which class to instantiate by using the other ID you specified to ::</a:t>
            </a:r>
            <a:r>
              <a:rPr lang="en-US" sz="2400" dirty="0" err="1" smtClean="0"/>
              <a:t>CoCreateInstance</a:t>
            </a:r>
            <a:r>
              <a:rPr lang="en-US" sz="2400" dirty="0" smtClean="0"/>
              <a:t>(). Once the DLL or EXE has created an object, ::</a:t>
            </a:r>
            <a:r>
              <a:rPr lang="en-US" sz="2400" dirty="0" err="1" smtClean="0"/>
              <a:t>CoCreateInstance</a:t>
            </a:r>
            <a:r>
              <a:rPr lang="en-US" sz="2400" dirty="0" smtClean="0"/>
              <a:t>() returns its pointer.</a:t>
            </a:r>
          </a:p>
          <a:p>
            <a:r>
              <a:rPr lang="en-US" sz="2400" dirty="0" smtClean="0"/>
              <a:t>5. If the class lives in a DLL on your own system, calling its methods and passing arguments to it is not unlike any DLL method call using a class pointer, i.e., p-&gt;</a:t>
            </a:r>
            <a:r>
              <a:rPr lang="en-US" sz="2400" dirty="0" err="1" smtClean="0"/>
              <a:t>Func</a:t>
            </a:r>
            <a:r>
              <a:rPr lang="en-US" sz="2400" dirty="0" smtClean="0"/>
              <a:t>(</a:t>
            </a:r>
            <a:r>
              <a:rPr lang="en-US" sz="2400" dirty="0" err="1" smtClean="0"/>
              <a:t>a,b</a:t>
            </a:r>
            <a:r>
              <a:rPr lang="en-US" sz="2400" dirty="0" smtClean="0"/>
              <a:t>);.</a:t>
            </a:r>
          </a:p>
          <a:p>
            <a:r>
              <a:rPr lang="en-US" sz="2400" dirty="0" smtClean="0"/>
              <a:t>6. If however you’re calling a method on an object that was created in an EXE or on another machine, the arguments you pass to it go through the same serialization process that you would expect between any client and its server over a network — except COM does this for you automatically and almost transparently.</a:t>
            </a:r>
          </a:p>
          <a:p>
            <a:r>
              <a:rPr lang="en-US" sz="2400" dirty="0" smtClean="0"/>
              <a:t>7. Destroying a COM object is a matter of telling the COM API you no longer need it by decrementing a reference count in the object. Once it reaches zero, COM destroys the object.</a:t>
            </a:r>
          </a:p>
          <a:p>
            <a:r>
              <a:rPr lang="en-US" sz="2400" dirty="0" smtClean="0"/>
              <a:t>8. If all of the objects a DLL has supplied to your application are destroyed, COM unloads the DLL. If all of the objects an EXE has supplied any application on your system or the network are destroyed, COM stops the EXE</a:t>
            </a:r>
            <a:endParaRPr lang="es-ES" sz="6600"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a:bodyPr>
          <a:lstStyle/>
          <a:p>
            <a:r>
              <a:rPr lang="en-US" b="1" dirty="0" smtClean="0"/>
              <a:t>DLLs and a Process's Address Space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dirty="0" smtClean="0"/>
              <a:t>Before an application (or another DLL) can call functions in a DLL, the DLL's file image must be mapped into the calling process's address space. </a:t>
            </a:r>
          </a:p>
          <a:p>
            <a:r>
              <a:rPr lang="en-US" sz="2000" dirty="0" smtClean="0"/>
              <a:t>Once a DLL's file image is mapped into the calling process's address space, the DLL's functions are available to all the threads running within the process. </a:t>
            </a:r>
          </a:p>
          <a:p>
            <a:r>
              <a:rPr lang="en-US" sz="2000" dirty="0" smtClean="0"/>
              <a:t>In fact, the DLL loses almost all of its identity as a DLL: </a:t>
            </a:r>
          </a:p>
          <a:p>
            <a:r>
              <a:rPr lang="en-US" sz="2000" dirty="0" smtClean="0"/>
              <a:t>To the threads in the process, the DLL's code and data simply look like additional code and data that happen to be in the process's address space. </a:t>
            </a:r>
          </a:p>
          <a:p>
            <a:r>
              <a:rPr lang="en-US" sz="2000" dirty="0" smtClean="0"/>
              <a:t>When a thread calls a DLL function, the DLL function looks at the thread's stack to retrieve its passed parameters and uses the thread's stack for any local variables that it needs. </a:t>
            </a:r>
          </a:p>
          <a:p>
            <a:r>
              <a:rPr lang="en-US" sz="2000" dirty="0" smtClean="0"/>
              <a:t>In addition, any objects created by code in the DLL's functions are owned by the calling thread or process—a DLL never owns anything.</a:t>
            </a:r>
            <a:endParaRPr lang="en-US" sz="20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fontScale="90000"/>
          </a:bodyPr>
          <a:lstStyle/>
          <a:p>
            <a:r>
              <a:rPr lang="en-US" dirty="0" smtClean="0"/>
              <a:t>Building a DLL requires the following steps: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dirty="0" smtClean="0"/>
              <a:t>You must first create a header file, which contains the function prototypes, structures, and symbols that you want to export from the DLL. </a:t>
            </a:r>
          </a:p>
          <a:p>
            <a:r>
              <a:rPr lang="en-US" sz="2000" dirty="0" smtClean="0"/>
              <a:t>You create the C/C++ source code module (or modules) that implements the functions and variables that you want in the DLL module. Since these source code modules are not required to build an executable module, the DLL company's source code can remain a company secret. </a:t>
            </a:r>
          </a:p>
          <a:p>
            <a:r>
              <a:rPr lang="en-US" sz="2000" dirty="0" smtClean="0"/>
              <a:t>Building the DLL module causes the compiler to process each source code module, producing an .</a:t>
            </a:r>
            <a:r>
              <a:rPr lang="en-US" sz="2000" dirty="0" err="1" smtClean="0"/>
              <a:t>obj</a:t>
            </a:r>
            <a:r>
              <a:rPr lang="en-US" sz="2000" dirty="0" smtClean="0"/>
              <a:t> module (one .</a:t>
            </a:r>
            <a:r>
              <a:rPr lang="en-US" sz="2000" dirty="0" err="1" smtClean="0"/>
              <a:t>obj</a:t>
            </a:r>
            <a:r>
              <a:rPr lang="en-US" sz="2000" dirty="0" smtClean="0"/>
              <a:t> module per source code module). </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838200"/>
          </a:xfrm>
        </p:spPr>
        <p:txBody>
          <a:bodyPr>
            <a:normAutofit fontScale="90000"/>
          </a:bodyPr>
          <a:lstStyle/>
          <a:p>
            <a:r>
              <a:rPr lang="en-US" dirty="0" smtClean="0"/>
              <a:t>Building a DLL requires the following steps: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219200"/>
            <a:ext cx="8229600" cy="4953000"/>
          </a:xfrm>
        </p:spPr>
        <p:txBody>
          <a:bodyPr>
            <a:noAutofit/>
          </a:bodyPr>
          <a:lstStyle/>
          <a:p>
            <a:r>
              <a:rPr lang="en-US" sz="2000" dirty="0" smtClean="0"/>
              <a:t>After all of the .</a:t>
            </a:r>
            <a:r>
              <a:rPr lang="en-US" sz="2000" dirty="0" err="1" smtClean="0"/>
              <a:t>obj</a:t>
            </a:r>
            <a:r>
              <a:rPr lang="en-US" sz="2000" dirty="0" smtClean="0"/>
              <a:t> modules are created, the linker combines the contents of all the .</a:t>
            </a:r>
            <a:r>
              <a:rPr lang="en-US" sz="2000" dirty="0" err="1" smtClean="0"/>
              <a:t>obj</a:t>
            </a:r>
            <a:r>
              <a:rPr lang="en-US" sz="2000" dirty="0" smtClean="0"/>
              <a:t> modules and produces a single DLL image file. This image file (or module) contains all the binary code and global/static data variables for the DLL. This file is required in order to execute the executable module. </a:t>
            </a:r>
          </a:p>
          <a:p>
            <a:r>
              <a:rPr lang="en-US" sz="2000" dirty="0" smtClean="0"/>
              <a:t>If the linker detects that the DLL's source code module exports at least one function or variable, the linker also produces a single .lib file. This .lib file is small because it contains no functions or variables. It simply lists all the exported function and variable symbol names. This file is required in order to build the executable module.</a:t>
            </a:r>
            <a:endParaRPr lang="en-US" sz="20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1371600"/>
          </a:xfrm>
        </p:spPr>
        <p:txBody>
          <a:bodyPr>
            <a:normAutofit fontScale="90000"/>
          </a:bodyPr>
          <a:lstStyle/>
          <a:p>
            <a:r>
              <a:rPr lang="en-US" dirty="0" smtClean="0"/>
              <a:t>Once you build the DLL module, you can build the executable module. These steps are:</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1600200"/>
            <a:ext cx="8229600" cy="4572000"/>
          </a:xfrm>
        </p:spPr>
        <p:txBody>
          <a:bodyPr>
            <a:noAutofit/>
          </a:bodyPr>
          <a:lstStyle/>
          <a:p>
            <a:r>
              <a:rPr lang="en-US" sz="1800" dirty="0" smtClean="0"/>
              <a:t>In all of the source modules that reference functions, variables, data structures, or symbols, you must include the header file created by the DLL developer. </a:t>
            </a:r>
          </a:p>
          <a:p>
            <a:r>
              <a:rPr lang="en-US" sz="1800" dirty="0" smtClean="0"/>
              <a:t>You create the C/C++ source code module (or modules) that implements the functions and variables that you want in the executable module. The code can, of course, reference functions and variables defined in the DLL's header file. </a:t>
            </a:r>
          </a:p>
          <a:p>
            <a:r>
              <a:rPr lang="en-US" sz="1800" dirty="0" smtClean="0"/>
              <a:t>Building the executable module causes the compiler to process each source code module, producing an .</a:t>
            </a:r>
            <a:r>
              <a:rPr lang="en-US" sz="1800" dirty="0" err="1" smtClean="0"/>
              <a:t>obj</a:t>
            </a:r>
            <a:r>
              <a:rPr lang="en-US" sz="1800" dirty="0" smtClean="0"/>
              <a:t> module (one .</a:t>
            </a:r>
            <a:r>
              <a:rPr lang="en-US" sz="1800" dirty="0" err="1" smtClean="0"/>
              <a:t>obj</a:t>
            </a:r>
            <a:r>
              <a:rPr lang="en-US" sz="1800" dirty="0" smtClean="0"/>
              <a:t> module per source code module). </a:t>
            </a:r>
          </a:p>
          <a:p>
            <a:r>
              <a:rPr lang="en-US" sz="1800" dirty="0" smtClean="0"/>
              <a:t>After all of the .</a:t>
            </a:r>
            <a:r>
              <a:rPr lang="en-US" sz="1800" dirty="0" err="1" smtClean="0"/>
              <a:t>obj</a:t>
            </a:r>
            <a:r>
              <a:rPr lang="en-US" sz="1800" dirty="0" smtClean="0"/>
              <a:t> modules are created, the linker combines the contents of all the .</a:t>
            </a:r>
            <a:r>
              <a:rPr lang="en-US" sz="1800" dirty="0" err="1" smtClean="0"/>
              <a:t>obj</a:t>
            </a:r>
            <a:r>
              <a:rPr lang="en-US" sz="1800" dirty="0" smtClean="0"/>
              <a:t> modules and produces a single executable image file. This image file (or module) contains all the binary code and global/static data variables for the executable. The executable module also contains an import section that lists all the DLL module names required by this executable. In addition, for each DLL name listed, the section indicates which function and variable symbols are referenced by the executable's binary code. The operating system loader parses the import section, as you'll see in a moment.</a:t>
            </a:r>
            <a:endParaRPr lang="en-US" sz="1800"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152400"/>
            <a:ext cx="8229600" cy="2438400"/>
          </a:xfrm>
        </p:spPr>
        <p:txBody>
          <a:bodyPr>
            <a:normAutofit fontScale="90000"/>
          </a:bodyPr>
          <a:lstStyle/>
          <a:p>
            <a:r>
              <a:rPr lang="en-US" dirty="0" smtClean="0"/>
              <a:t>Once the DLL and the executable modules are built, a process can execute. When you attempt to run the executable module, the operating system's loader performs the following steps: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a:xfrm>
            <a:off x="381000" y="2895600"/>
            <a:ext cx="8229600" cy="3276600"/>
          </a:xfrm>
        </p:spPr>
        <p:txBody>
          <a:bodyPr>
            <a:noAutofit/>
          </a:bodyPr>
          <a:lstStyle/>
          <a:p>
            <a:r>
              <a:rPr lang="en-US" sz="1800" dirty="0" smtClean="0"/>
              <a:t>The loader creates a virtual address space for the new process. The executable module is mapped into the new process's address space. The loader parses the executable module's import section. For every DLL name listed in the section, the loader locates the DLL module on the user's system and maps that DLL into the process's address space. Note that since a DLL module can import functions and variables from another DLL module, a DLL module might have its own import section. To fully initialize a process, the loader parses every module's import section and maps all required DLL modules into the process's address space. As you can see, initializing a process can be time consuming.</a:t>
            </a:r>
            <a:endParaRPr lang="en-US"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dirty="0" smtClean="0"/>
              <a:t>How Does COM Work?</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pic>
        <p:nvPicPr>
          <p:cNvPr id="8194" name="Picture 2"/>
          <p:cNvPicPr>
            <a:picLocks noChangeAspect="1" noChangeArrowheads="1"/>
          </p:cNvPicPr>
          <p:nvPr/>
        </p:nvPicPr>
        <p:blipFill>
          <a:blip r:embed="rId3" cstate="print"/>
          <a:srcRect/>
          <a:stretch>
            <a:fillRect/>
          </a:stretch>
        </p:blipFill>
        <p:spPr bwMode="auto">
          <a:xfrm>
            <a:off x="762001" y="1193634"/>
            <a:ext cx="8225812" cy="482616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normAutofit/>
          </a:bodyPr>
          <a:lstStyle/>
          <a:p>
            <a:r>
              <a:rPr lang="en-US" b="1" i="1" dirty="0" err="1" smtClean="0"/>
              <a:t>Guids</a:t>
            </a:r>
            <a:endParaRPr lang="es-ES"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4" name="Rectangle 2"/>
          <p:cNvSpPr>
            <a:spLocks noGrp="1"/>
          </p:cNvSpPr>
          <p:nvPr>
            <p:ph sz="quarter" idx="1"/>
          </p:nvPr>
        </p:nvSpPr>
        <p:spPr>
          <a:xfrm>
            <a:off x="457200" y="1219200"/>
            <a:ext cx="8229600" cy="4937760"/>
          </a:xfrm>
        </p:spPr>
        <p:txBody>
          <a:bodyPr>
            <a:normAutofit/>
          </a:bodyPr>
          <a:lstStyle/>
          <a:p>
            <a:r>
              <a:rPr lang="en-US" sz="2000" dirty="0" smtClean="0"/>
              <a:t>A GUID is the Microsoft interpretation of the Universally Unique Identifier (UUID) proposed by the Open Software Foundation (OSF). </a:t>
            </a:r>
          </a:p>
          <a:p>
            <a:r>
              <a:rPr lang="en-US" sz="2000" dirty="0" smtClean="0"/>
              <a:t>A </a:t>
            </a:r>
            <a:r>
              <a:rPr lang="en-US" sz="2000" dirty="0" err="1" smtClean="0"/>
              <a:t>guid</a:t>
            </a:r>
            <a:r>
              <a:rPr lang="en-US" sz="2000" dirty="0" smtClean="0"/>
              <a:t> is a 128 bit number that is theoretically unique over time and space. </a:t>
            </a:r>
          </a:p>
          <a:p>
            <a:r>
              <a:rPr lang="en-US" sz="2000" dirty="0" smtClean="0"/>
              <a:t>To make it unique over space, it includes a fixed number that identifies the machine it was created on, usually a network card address. </a:t>
            </a:r>
          </a:p>
          <a:p>
            <a:r>
              <a:rPr lang="en-US" sz="2000" dirty="0" smtClean="0"/>
              <a:t>If there is no network card, another equally unique but constant number is located. </a:t>
            </a:r>
          </a:p>
          <a:p>
            <a:r>
              <a:rPr lang="en-US" sz="2000" dirty="0" smtClean="0"/>
              <a:t>To make a </a:t>
            </a:r>
            <a:r>
              <a:rPr lang="en-US" sz="2000" dirty="0" err="1" smtClean="0"/>
              <a:t>guid</a:t>
            </a:r>
            <a:r>
              <a:rPr lang="en-US" sz="2000" dirty="0" smtClean="0"/>
              <a:t> unique over time, it includes a time stamp of when it was created. </a:t>
            </a:r>
          </a:p>
          <a:p>
            <a:r>
              <a:rPr lang="en-US" sz="2000" dirty="0" smtClean="0"/>
              <a:t>This stamp is the number of minutes that have elapsed since 1490. </a:t>
            </a:r>
          </a:p>
          <a:p>
            <a:r>
              <a:rPr lang="en-US" sz="2000" dirty="0" smtClean="0"/>
              <a:t>And just to be on the safe side, a </a:t>
            </a:r>
            <a:r>
              <a:rPr lang="en-US" sz="2000" dirty="0" err="1" smtClean="0"/>
              <a:t>guid</a:t>
            </a:r>
            <a:r>
              <a:rPr lang="en-US" sz="2000" dirty="0" smtClean="0"/>
              <a:t> also contains a random number generated just for the occasion.</a:t>
            </a:r>
            <a:endParaRPr lang="es-ES" sz="66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seminar presentation">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Training seminar presentation</Template>
  <TotalTime>0</TotalTime>
  <Words>8436</Words>
  <Application>Microsoft Office PowerPoint</Application>
  <PresentationFormat>On-screen Show (4:3)</PresentationFormat>
  <Paragraphs>796</Paragraphs>
  <Slides>74</Slides>
  <Notes>74</Notes>
  <HiddenSlides>0</HiddenSlides>
  <MMClips>0</MMClips>
  <ScaleCrop>false</ScaleCrop>
  <HeadingPairs>
    <vt:vector size="4" baseType="variant">
      <vt:variant>
        <vt:lpstr>Theme</vt:lpstr>
      </vt:variant>
      <vt:variant>
        <vt:i4>1</vt:i4>
      </vt:variant>
      <vt:variant>
        <vt:lpstr>Slide Titles</vt:lpstr>
      </vt:variant>
      <vt:variant>
        <vt:i4>74</vt:i4>
      </vt:variant>
    </vt:vector>
  </HeadingPairs>
  <TitlesOfParts>
    <vt:vector size="75" baseType="lpstr">
      <vt:lpstr>Training seminar presentation</vt:lpstr>
      <vt:lpstr>Unidad II Creación de componentes y librerías dinámicas</vt:lpstr>
      <vt:lpstr>COM</vt:lpstr>
      <vt:lpstr>What is COM?</vt:lpstr>
      <vt:lpstr>Why Was COM Developed?</vt:lpstr>
      <vt:lpstr>What are the Other Uses of COM?</vt:lpstr>
      <vt:lpstr>How Does COM Work?</vt:lpstr>
      <vt:lpstr>How Does COM Work?</vt:lpstr>
      <vt:lpstr>How Does COM Work?</vt:lpstr>
      <vt:lpstr>Guids</vt:lpstr>
      <vt:lpstr>System Registry</vt:lpstr>
      <vt:lpstr>UserControls (Advanced C# Programming)</vt:lpstr>
      <vt:lpstr>Understanding UserControls</vt:lpstr>
      <vt:lpstr>What Is a UserControl?</vt:lpstr>
      <vt:lpstr>What Is a UserControl?</vt:lpstr>
      <vt:lpstr>GUI</vt:lpstr>
      <vt:lpstr>Creating a Control Library</vt:lpstr>
      <vt:lpstr>Creating a Control Library</vt:lpstr>
      <vt:lpstr>Creating a ButtonCluster Control</vt:lpstr>
      <vt:lpstr>Creating a ButtonCluster Control</vt:lpstr>
      <vt:lpstr>Designing the UserControl Visual Interface</vt:lpstr>
      <vt:lpstr>Designing the UserControl Visual Interface</vt:lpstr>
      <vt:lpstr>Implementing the UserControl Resize Event Handler</vt:lpstr>
      <vt:lpstr>Implementing the UserControl Resize Event Handler</vt:lpstr>
      <vt:lpstr>Determining Equal Subdivisions for the Buttons</vt:lpstr>
      <vt:lpstr>The Rectangles class</vt:lpstr>
      <vt:lpstr>The Program</vt:lpstr>
      <vt:lpstr>The Program</vt:lpstr>
      <vt:lpstr>Surfacing Constituent Events</vt:lpstr>
      <vt:lpstr>Promoting Events in Constituent Controls</vt:lpstr>
      <vt:lpstr>Promoting Events in Constituent Controls</vt:lpstr>
      <vt:lpstr>Promoting Events in Constituent Controls</vt:lpstr>
      <vt:lpstr>Promoting Events in Constituent Controls</vt:lpstr>
      <vt:lpstr>Creating a PickList Control</vt:lpstr>
      <vt:lpstr>Creating a PickList Control</vt:lpstr>
      <vt:lpstr>Creating a PickList Control</vt:lpstr>
      <vt:lpstr>Adding and Removing Elements from ListBoxes</vt:lpstr>
      <vt:lpstr>Moving items between ListBox controls</vt:lpstr>
      <vt:lpstr>Moving items between ListBox controls</vt:lpstr>
      <vt:lpstr>BeginUpdate and EndUpdate</vt:lpstr>
      <vt:lpstr>Surfacing Constituent Properties</vt:lpstr>
      <vt:lpstr>Defining a Data Bound UserControl</vt:lpstr>
      <vt:lpstr>Implementing the UserControl</vt:lpstr>
      <vt:lpstr>Implementing the UserControl</vt:lpstr>
      <vt:lpstr>Implementing the ContactInformation Class</vt:lpstr>
      <vt:lpstr>Binding and Navigating</vt:lpstr>
      <vt:lpstr>Custom Painting in UserControls</vt:lpstr>
      <vt:lpstr>Transparent UserControl Background</vt:lpstr>
      <vt:lpstr>Extending UserControls Through Inheritance</vt:lpstr>
      <vt:lpstr>Using BeginUpdate and EndUpdate</vt:lpstr>
      <vt:lpstr>Using the ThreadPool to Load a ListBox</vt:lpstr>
      <vt:lpstr>Using the ThreadPool to Load a ListBox</vt:lpstr>
      <vt:lpstr>Creating the Rectangle</vt:lpstr>
      <vt:lpstr>Auto Documentation Feature</vt:lpstr>
      <vt:lpstr>Defining the Category</vt:lpstr>
      <vt:lpstr>Providing a Description</vt:lpstr>
      <vt:lpstr>Adding a Custom Bitmap for Your Control</vt:lpstr>
      <vt:lpstr>Testing Your Component</vt:lpstr>
      <vt:lpstr>Implementing Trap Behavior</vt:lpstr>
      <vt:lpstr>Adding the Component to the Toolbox</vt:lpstr>
      <vt:lpstr>Creating a Merge Module</vt:lpstr>
      <vt:lpstr>Creating a Merge Module</vt:lpstr>
      <vt:lpstr>Creating a Merge Module</vt:lpstr>
      <vt:lpstr>Creating a Merge Module</vt:lpstr>
      <vt:lpstr>DLL’s </vt:lpstr>
      <vt:lpstr>DLL Basics</vt:lpstr>
      <vt:lpstr>Reasons for using DLLs:</vt:lpstr>
      <vt:lpstr>Reasons for using DLLs:</vt:lpstr>
      <vt:lpstr>Reasons for using DLLs:</vt:lpstr>
      <vt:lpstr>DLLs and a Process's Address Space</vt:lpstr>
      <vt:lpstr>DLLs and a Process's Address Space</vt:lpstr>
      <vt:lpstr>Building a DLL requires the following steps:</vt:lpstr>
      <vt:lpstr>Building a DLL requires the following steps:</vt:lpstr>
      <vt:lpstr>Once you build the DLL module, you can build the executable module. These steps are:</vt:lpstr>
      <vt:lpstr>Once the DLL and the executable modules are built, a process can execute. When you attempt to run the executable module, the operating system's loader performs the following steps: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2009-01-11T05:29:57Z</dcterms:created>
  <dcterms:modified xsi:type="dcterms:W3CDTF">2012-08-17T18:43:15Z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TC101671263082</vt:lpwstr>
  </property>
</Properties>
</file>