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notesSlides/notesSlide63.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docProps/custom.xml" ContentType="application/vnd.openxmlformats-officedocument.custom-properties+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notesSlides/notesSlide55.xml" ContentType="application/vnd.openxmlformats-officedocument.presentationml.notesSlide+xml"/>
  <Override PartName="/ppt/notesSlides/notesSlide64.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ppt/notesSlides/notesSlide53.xml" ContentType="application/vnd.openxmlformats-officedocument.presentationml.notesSlide+xml"/>
  <Override PartName="/ppt/notesSlides/notesSlide62.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notesSlides/notesSlide51.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82" r:id="rId1"/>
  </p:sldMasterIdLst>
  <p:notesMasterIdLst>
    <p:notesMasterId r:id="rId66"/>
  </p:notesMasterIdLst>
  <p:sldIdLst>
    <p:sldId id="379" r:id="rId2"/>
    <p:sldId id="545" r:id="rId3"/>
    <p:sldId id="581" r:id="rId4"/>
    <p:sldId id="582" r:id="rId5"/>
    <p:sldId id="583" r:id="rId6"/>
    <p:sldId id="584" r:id="rId7"/>
    <p:sldId id="585" r:id="rId8"/>
    <p:sldId id="586" r:id="rId9"/>
    <p:sldId id="587" r:id="rId10"/>
    <p:sldId id="588" r:id="rId11"/>
    <p:sldId id="589" r:id="rId12"/>
    <p:sldId id="590" r:id="rId13"/>
    <p:sldId id="591" r:id="rId14"/>
    <p:sldId id="592" r:id="rId15"/>
    <p:sldId id="593" r:id="rId16"/>
    <p:sldId id="594" r:id="rId17"/>
    <p:sldId id="595" r:id="rId18"/>
    <p:sldId id="596" r:id="rId19"/>
    <p:sldId id="597" r:id="rId20"/>
    <p:sldId id="598" r:id="rId21"/>
    <p:sldId id="599" r:id="rId22"/>
    <p:sldId id="600" r:id="rId23"/>
    <p:sldId id="601" r:id="rId24"/>
    <p:sldId id="602" r:id="rId25"/>
    <p:sldId id="603" r:id="rId26"/>
    <p:sldId id="604" r:id="rId27"/>
    <p:sldId id="605" r:id="rId28"/>
    <p:sldId id="606" r:id="rId29"/>
    <p:sldId id="607" r:id="rId30"/>
    <p:sldId id="580" r:id="rId31"/>
    <p:sldId id="579" r:id="rId32"/>
    <p:sldId id="578" r:id="rId33"/>
    <p:sldId id="546" r:id="rId34"/>
    <p:sldId id="547" r:id="rId35"/>
    <p:sldId id="548" r:id="rId36"/>
    <p:sldId id="549" r:id="rId37"/>
    <p:sldId id="550" r:id="rId38"/>
    <p:sldId id="551" r:id="rId39"/>
    <p:sldId id="552" r:id="rId40"/>
    <p:sldId id="553" r:id="rId41"/>
    <p:sldId id="554" r:id="rId42"/>
    <p:sldId id="555" r:id="rId43"/>
    <p:sldId id="556" r:id="rId44"/>
    <p:sldId id="557" r:id="rId45"/>
    <p:sldId id="558" r:id="rId46"/>
    <p:sldId id="559" r:id="rId47"/>
    <p:sldId id="560" r:id="rId48"/>
    <p:sldId id="561" r:id="rId49"/>
    <p:sldId id="562" r:id="rId50"/>
    <p:sldId id="563" r:id="rId51"/>
    <p:sldId id="564" r:id="rId52"/>
    <p:sldId id="565" r:id="rId53"/>
    <p:sldId id="566" r:id="rId54"/>
    <p:sldId id="567" r:id="rId55"/>
    <p:sldId id="568" r:id="rId56"/>
    <p:sldId id="569" r:id="rId57"/>
    <p:sldId id="570" r:id="rId58"/>
    <p:sldId id="571" r:id="rId59"/>
    <p:sldId id="572" r:id="rId60"/>
    <p:sldId id="573" r:id="rId61"/>
    <p:sldId id="574" r:id="rId62"/>
    <p:sldId id="575" r:id="rId63"/>
    <p:sldId id="576" r:id="rId64"/>
    <p:sldId id="577" r:id="rId65"/>
  </p:sldIdLst>
  <p:sldSz cx="9144000" cy="6858000" type="screen4x3"/>
  <p:notesSz cx="6858000" cy="9144000"/>
  <p:defaultTextStyle>
    <a:defPPr>
      <a:defRPr lang="en-US"/>
    </a:defPPr>
    <a:lvl1pPr marL="0" algn="l" rtl="0" latinLnBrk="0">
      <a:defRPr sz="1800" kern="1200">
        <a:solidFill>
          <a:schemeClr val="tx1"/>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00"/>
    <a:srgbClr val="000000"/>
    <a:srgbClr val="FFFF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0" d="100"/>
          <a:sy n="70" d="100"/>
        </p:scale>
        <p:origin x="-576" y="-293"/>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rtlCol="0"/>
          <a:lstStyle>
            <a:lvl1pPr algn="l" latinLnBrk="0">
              <a:defRPr lang="es-ES" sz="1200"/>
            </a:lvl1pPr>
          </a:lstStyle>
          <a:p>
            <a:endParaRPr lang="es-ES"/>
          </a:p>
        </p:txBody>
      </p:sp>
      <p:sp>
        <p:nvSpPr>
          <p:cNvPr id="3" name="Date Placeholder 2"/>
          <p:cNvSpPr>
            <a:spLocks noGrp="1"/>
          </p:cNvSpPr>
          <p:nvPr>
            <p:ph type="dt" idx="1"/>
          </p:nvPr>
        </p:nvSpPr>
        <p:spPr>
          <a:xfrm>
            <a:off x="3884613" y="0"/>
            <a:ext cx="2971800" cy="457200"/>
          </a:xfrm>
          <a:prstGeom prst="rect">
            <a:avLst/>
          </a:prstGeom>
        </p:spPr>
        <p:txBody>
          <a:bodyPr vert="horz" rtlCol="0"/>
          <a:lstStyle>
            <a:lvl1pPr algn="r" latinLnBrk="0">
              <a:defRPr lang="es-ES" sz="1200"/>
            </a:lvl1pPr>
          </a:lstStyle>
          <a:p>
            <a:fld id="{888A7752-73DE-404C-BA6F-63DEF987950B}" type="datetimeFigureOut">
              <a:rPr/>
              <a:pPr/>
              <a:t>11/9/2006</a:t>
            </a:fld>
            <a:endParaRPr lang="es-E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rtlCol="0" anchor="ctr"/>
          <a:lstStyle/>
          <a:p>
            <a:endParaRPr lang="es-ES"/>
          </a:p>
        </p:txBody>
      </p:sp>
      <p:sp>
        <p:nvSpPr>
          <p:cNvPr id="5" name="Notes Placeholder 4"/>
          <p:cNvSpPr>
            <a:spLocks noGrp="1"/>
          </p:cNvSpPr>
          <p:nvPr>
            <p:ph type="body" sz="quarter" idx="3"/>
          </p:nvPr>
        </p:nvSpPr>
        <p:spPr>
          <a:xfrm>
            <a:off x="685800" y="4343400"/>
            <a:ext cx="5486400" cy="4114800"/>
          </a:xfrm>
          <a:prstGeom prst="rect">
            <a:avLst/>
          </a:prstGeom>
        </p:spPr>
        <p:txBody>
          <a:bodyPr vert="horz" rtlCol="0">
            <a:normAutofit/>
          </a:bodyPr>
          <a:lstStyle/>
          <a:p>
            <a:pPr lvl="0"/>
            <a:r>
              <a:rPr lang="es-ES"/>
              <a:t>Haga clic para modificar los estilos de título del patrón</a:t>
            </a:r>
          </a:p>
          <a:p>
            <a:pPr lvl="1"/>
            <a:r>
              <a:rPr lang="es-ES"/>
              <a:t>Segundo nivel</a:t>
            </a:r>
          </a:p>
          <a:p>
            <a:pPr lvl="2"/>
            <a:r>
              <a:rPr lang="es-ES"/>
              <a:t>Tercer nivel</a:t>
            </a:r>
          </a:p>
          <a:p>
            <a:pPr lvl="3"/>
            <a:r>
              <a:rPr lang="es-ES"/>
              <a:t>Cuarto nivel</a:t>
            </a:r>
          </a:p>
          <a:p>
            <a:pPr lvl="4"/>
            <a:r>
              <a:rPr lang="es-ES"/>
              <a:t>Quinto nivel</a:t>
            </a:r>
          </a:p>
        </p:txBody>
      </p:sp>
      <p:sp>
        <p:nvSpPr>
          <p:cNvPr id="6" name="Footer Placeholder 5"/>
          <p:cNvSpPr>
            <a:spLocks noGrp="1"/>
          </p:cNvSpPr>
          <p:nvPr>
            <p:ph type="ftr" sz="quarter" idx="4"/>
          </p:nvPr>
        </p:nvSpPr>
        <p:spPr>
          <a:xfrm>
            <a:off x="0" y="8685213"/>
            <a:ext cx="2971800" cy="457200"/>
          </a:xfrm>
          <a:prstGeom prst="rect">
            <a:avLst/>
          </a:prstGeom>
        </p:spPr>
        <p:txBody>
          <a:bodyPr vert="horz" rtlCol="0" anchor="b"/>
          <a:lstStyle>
            <a:lvl1pPr algn="l" latinLnBrk="0">
              <a:defRPr lang="es-ES" sz="1200"/>
            </a:lvl1pPr>
          </a:lstStyle>
          <a:p>
            <a:endParaRPr lang="es-E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rtlCol="0" anchor="b"/>
          <a:lstStyle>
            <a:lvl1pPr algn="r" latinLnBrk="0">
              <a:defRPr lang="es-ES" sz="1200"/>
            </a:lvl1pPr>
          </a:lstStyle>
          <a:p>
            <a:fld id="{AEC00428-765A-4708-ADE2-3AAB557AF17C}" type="slidenum">
              <a:rPr/>
              <a:pPr/>
              <a:t>‹#›</a:t>
            </a:fld>
            <a:endParaRPr lang="es-ES"/>
          </a:p>
        </p:txBody>
      </p:sp>
    </p:spTree>
  </p:cSld>
  <p:clrMap bg1="lt1" tx1="dk1" bg2="lt2" tx2="dk2" accent1="accent1" accent2="accent2" accent3="accent3" accent4="accent4" accent5="accent5" accent6="accent6" hlink="hlink" folHlink="folHlink"/>
  <p:notesStyle>
    <a:lvl1pPr marL="0" algn="l" rtl="0" latinLnBrk="0">
      <a:defRPr lang="es-ES" sz="1200" kern="1200">
        <a:solidFill>
          <a:schemeClr val="tx1"/>
        </a:solidFill>
        <a:latin typeface="+mn-lt"/>
        <a:ea typeface="+mn-ea"/>
        <a:cs typeface="+mn-cs"/>
      </a:defRPr>
    </a:lvl1pPr>
    <a:lvl2pPr marL="457200" algn="l" rtl="0">
      <a:defRPr lang="es-ES" sz="1200" kern="1200">
        <a:solidFill>
          <a:schemeClr val="tx1"/>
        </a:solidFill>
        <a:latin typeface="+mn-lt"/>
        <a:ea typeface="+mn-ea"/>
        <a:cs typeface="+mn-cs"/>
      </a:defRPr>
    </a:lvl2pPr>
    <a:lvl3pPr marL="914400" algn="l" rtl="0">
      <a:defRPr lang="es-ES" sz="1200" kern="1200">
        <a:solidFill>
          <a:schemeClr val="tx1"/>
        </a:solidFill>
        <a:latin typeface="+mn-lt"/>
        <a:ea typeface="+mn-ea"/>
        <a:cs typeface="+mn-cs"/>
      </a:defRPr>
    </a:lvl3pPr>
    <a:lvl4pPr marL="1371600" algn="l" rtl="0">
      <a:defRPr lang="es-ES" sz="1200" kern="1200">
        <a:solidFill>
          <a:schemeClr val="tx1"/>
        </a:solidFill>
        <a:latin typeface="+mn-lt"/>
        <a:ea typeface="+mn-ea"/>
        <a:cs typeface="+mn-cs"/>
      </a:defRPr>
    </a:lvl4pPr>
    <a:lvl5pPr marL="1828800" algn="l" rtl="0">
      <a:defRPr lang="es-ES" sz="1200" kern="1200">
        <a:solidFill>
          <a:schemeClr val="tx1"/>
        </a:solidFill>
        <a:latin typeface="+mn-lt"/>
        <a:ea typeface="+mn-ea"/>
        <a:cs typeface="+mn-cs"/>
      </a:defRPr>
    </a:lvl5pPr>
    <a:lvl6pPr marL="2286000" algn="l" rtl="0">
      <a:defRPr lang="es-ES" sz="1200" kern="1200">
        <a:solidFill>
          <a:schemeClr val="tx1"/>
        </a:solidFill>
        <a:latin typeface="+mn-lt"/>
        <a:ea typeface="+mn-ea"/>
        <a:cs typeface="+mn-cs"/>
      </a:defRPr>
    </a:lvl6pPr>
    <a:lvl7pPr marL="2743200" algn="l" rtl="0">
      <a:defRPr lang="es-ES" sz="1200" kern="1200">
        <a:solidFill>
          <a:schemeClr val="tx1"/>
        </a:solidFill>
        <a:latin typeface="+mn-lt"/>
        <a:ea typeface="+mn-ea"/>
        <a:cs typeface="+mn-cs"/>
      </a:defRPr>
    </a:lvl7pPr>
    <a:lvl8pPr marL="3200400" algn="l" rtl="0">
      <a:defRPr lang="es-ES" sz="1200" kern="1200">
        <a:solidFill>
          <a:schemeClr val="tx1"/>
        </a:solidFill>
        <a:latin typeface="+mn-lt"/>
        <a:ea typeface="+mn-ea"/>
        <a:cs typeface="+mn-cs"/>
      </a:defRPr>
    </a:lvl8pPr>
    <a:lvl9pPr marL="3657600" algn="l" rtl="0">
      <a:defRPr lang="es-ES"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
          </a:p>
        </p:txBody>
      </p:sp>
      <p:sp>
        <p:nvSpPr>
          <p:cNvPr id="4" name="Slide Number Placeholder 3"/>
          <p:cNvSpPr>
            <a:spLocks noGrp="1"/>
          </p:cNvSpPr>
          <p:nvPr>
            <p:ph type="sldNum" sz="quarter" idx="10"/>
          </p:nvPr>
        </p:nvSpPr>
        <p:spPr/>
        <p:txBody>
          <a:bodyPr/>
          <a:lstStyle/>
          <a:p>
            <a:fld id="{AEC00428-765A-4708-ADE2-3AAB557AF17C}" type="slidenum">
              <a:rPr lang="es-ES" smtClean="0"/>
              <a:pPr/>
              <a:t>1</a:t>
            </a:fld>
            <a:endParaRPr lang="es-E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
          </a:p>
        </p:txBody>
      </p:sp>
      <p:sp>
        <p:nvSpPr>
          <p:cNvPr id="4" name="Slide Number Placeholder 3"/>
          <p:cNvSpPr>
            <a:spLocks noGrp="1"/>
          </p:cNvSpPr>
          <p:nvPr>
            <p:ph type="sldNum" sz="quarter" idx="10"/>
          </p:nvPr>
        </p:nvSpPr>
        <p:spPr/>
        <p:txBody>
          <a:bodyPr/>
          <a:lstStyle/>
          <a:p>
            <a:fld id="{AEC00428-765A-4708-ADE2-3AAB557AF17C}" type="slidenum">
              <a:rPr lang="es-ES" smtClean="0"/>
              <a:pPr/>
              <a:t>10</a:t>
            </a:fld>
            <a:endParaRPr lang="es-E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
          </a:p>
        </p:txBody>
      </p:sp>
      <p:sp>
        <p:nvSpPr>
          <p:cNvPr id="4" name="Slide Number Placeholder 3"/>
          <p:cNvSpPr>
            <a:spLocks noGrp="1"/>
          </p:cNvSpPr>
          <p:nvPr>
            <p:ph type="sldNum" sz="quarter" idx="10"/>
          </p:nvPr>
        </p:nvSpPr>
        <p:spPr/>
        <p:txBody>
          <a:bodyPr/>
          <a:lstStyle/>
          <a:p>
            <a:fld id="{AEC00428-765A-4708-ADE2-3AAB557AF17C}" type="slidenum">
              <a:rPr lang="es-ES" smtClean="0"/>
              <a:pPr/>
              <a:t>11</a:t>
            </a:fld>
            <a:endParaRPr lang="es-E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
          </a:p>
        </p:txBody>
      </p:sp>
      <p:sp>
        <p:nvSpPr>
          <p:cNvPr id="4" name="Slide Number Placeholder 3"/>
          <p:cNvSpPr>
            <a:spLocks noGrp="1"/>
          </p:cNvSpPr>
          <p:nvPr>
            <p:ph type="sldNum" sz="quarter" idx="10"/>
          </p:nvPr>
        </p:nvSpPr>
        <p:spPr/>
        <p:txBody>
          <a:bodyPr/>
          <a:lstStyle/>
          <a:p>
            <a:fld id="{AEC00428-765A-4708-ADE2-3AAB557AF17C}" type="slidenum">
              <a:rPr lang="es-ES" smtClean="0"/>
              <a:pPr/>
              <a:t>12</a:t>
            </a:fld>
            <a:endParaRPr lang="es-E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
          </a:p>
        </p:txBody>
      </p:sp>
      <p:sp>
        <p:nvSpPr>
          <p:cNvPr id="4" name="Slide Number Placeholder 3"/>
          <p:cNvSpPr>
            <a:spLocks noGrp="1"/>
          </p:cNvSpPr>
          <p:nvPr>
            <p:ph type="sldNum" sz="quarter" idx="10"/>
          </p:nvPr>
        </p:nvSpPr>
        <p:spPr/>
        <p:txBody>
          <a:bodyPr/>
          <a:lstStyle/>
          <a:p>
            <a:fld id="{AEC00428-765A-4708-ADE2-3AAB557AF17C}" type="slidenum">
              <a:rPr lang="es-ES" smtClean="0"/>
              <a:pPr/>
              <a:t>13</a:t>
            </a:fld>
            <a:endParaRPr lang="es-E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
          </a:p>
        </p:txBody>
      </p:sp>
      <p:sp>
        <p:nvSpPr>
          <p:cNvPr id="4" name="Slide Number Placeholder 3"/>
          <p:cNvSpPr>
            <a:spLocks noGrp="1"/>
          </p:cNvSpPr>
          <p:nvPr>
            <p:ph type="sldNum" sz="quarter" idx="10"/>
          </p:nvPr>
        </p:nvSpPr>
        <p:spPr/>
        <p:txBody>
          <a:bodyPr/>
          <a:lstStyle/>
          <a:p>
            <a:fld id="{AEC00428-765A-4708-ADE2-3AAB557AF17C}" type="slidenum">
              <a:rPr lang="es-ES" smtClean="0"/>
              <a:pPr/>
              <a:t>14</a:t>
            </a:fld>
            <a:endParaRPr lang="es-E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
          </a:p>
        </p:txBody>
      </p:sp>
      <p:sp>
        <p:nvSpPr>
          <p:cNvPr id="4" name="Slide Number Placeholder 3"/>
          <p:cNvSpPr>
            <a:spLocks noGrp="1"/>
          </p:cNvSpPr>
          <p:nvPr>
            <p:ph type="sldNum" sz="quarter" idx="10"/>
          </p:nvPr>
        </p:nvSpPr>
        <p:spPr/>
        <p:txBody>
          <a:bodyPr/>
          <a:lstStyle/>
          <a:p>
            <a:fld id="{AEC00428-765A-4708-ADE2-3AAB557AF17C}" type="slidenum">
              <a:rPr lang="es-ES" smtClean="0"/>
              <a:pPr/>
              <a:t>15</a:t>
            </a:fld>
            <a:endParaRPr lang="es-E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
          </a:p>
        </p:txBody>
      </p:sp>
      <p:sp>
        <p:nvSpPr>
          <p:cNvPr id="4" name="Slide Number Placeholder 3"/>
          <p:cNvSpPr>
            <a:spLocks noGrp="1"/>
          </p:cNvSpPr>
          <p:nvPr>
            <p:ph type="sldNum" sz="quarter" idx="10"/>
          </p:nvPr>
        </p:nvSpPr>
        <p:spPr/>
        <p:txBody>
          <a:bodyPr/>
          <a:lstStyle/>
          <a:p>
            <a:fld id="{AEC00428-765A-4708-ADE2-3AAB557AF17C}" type="slidenum">
              <a:rPr lang="es-ES" smtClean="0"/>
              <a:pPr/>
              <a:t>16</a:t>
            </a:fld>
            <a:endParaRPr lang="es-E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
          </a:p>
        </p:txBody>
      </p:sp>
      <p:sp>
        <p:nvSpPr>
          <p:cNvPr id="4" name="Slide Number Placeholder 3"/>
          <p:cNvSpPr>
            <a:spLocks noGrp="1"/>
          </p:cNvSpPr>
          <p:nvPr>
            <p:ph type="sldNum" sz="quarter" idx="10"/>
          </p:nvPr>
        </p:nvSpPr>
        <p:spPr/>
        <p:txBody>
          <a:bodyPr/>
          <a:lstStyle/>
          <a:p>
            <a:fld id="{AEC00428-765A-4708-ADE2-3AAB557AF17C}" type="slidenum">
              <a:rPr lang="es-ES" smtClean="0"/>
              <a:pPr/>
              <a:t>17</a:t>
            </a:fld>
            <a:endParaRPr lang="es-E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
          </a:p>
        </p:txBody>
      </p:sp>
      <p:sp>
        <p:nvSpPr>
          <p:cNvPr id="4" name="Slide Number Placeholder 3"/>
          <p:cNvSpPr>
            <a:spLocks noGrp="1"/>
          </p:cNvSpPr>
          <p:nvPr>
            <p:ph type="sldNum" sz="quarter" idx="10"/>
          </p:nvPr>
        </p:nvSpPr>
        <p:spPr/>
        <p:txBody>
          <a:bodyPr/>
          <a:lstStyle/>
          <a:p>
            <a:fld id="{AEC00428-765A-4708-ADE2-3AAB557AF17C}" type="slidenum">
              <a:rPr lang="es-ES" smtClean="0"/>
              <a:pPr/>
              <a:t>18</a:t>
            </a:fld>
            <a:endParaRPr lang="es-E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
          </a:p>
        </p:txBody>
      </p:sp>
      <p:sp>
        <p:nvSpPr>
          <p:cNvPr id="4" name="Slide Number Placeholder 3"/>
          <p:cNvSpPr>
            <a:spLocks noGrp="1"/>
          </p:cNvSpPr>
          <p:nvPr>
            <p:ph type="sldNum" sz="quarter" idx="10"/>
          </p:nvPr>
        </p:nvSpPr>
        <p:spPr/>
        <p:txBody>
          <a:bodyPr/>
          <a:lstStyle/>
          <a:p>
            <a:fld id="{AEC00428-765A-4708-ADE2-3AAB557AF17C}" type="slidenum">
              <a:rPr lang="es-ES" smtClean="0"/>
              <a:pPr/>
              <a:t>19</a:t>
            </a:fld>
            <a:endParaRPr lang="es-E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
          </a:p>
        </p:txBody>
      </p:sp>
      <p:sp>
        <p:nvSpPr>
          <p:cNvPr id="4" name="Slide Number Placeholder 3"/>
          <p:cNvSpPr>
            <a:spLocks noGrp="1"/>
          </p:cNvSpPr>
          <p:nvPr>
            <p:ph type="sldNum" sz="quarter" idx="10"/>
          </p:nvPr>
        </p:nvSpPr>
        <p:spPr/>
        <p:txBody>
          <a:bodyPr/>
          <a:lstStyle/>
          <a:p>
            <a:fld id="{AEC00428-765A-4708-ADE2-3AAB557AF17C}" type="slidenum">
              <a:rPr lang="es-ES" smtClean="0"/>
              <a:pPr/>
              <a:t>2</a:t>
            </a:fld>
            <a:endParaRPr lang="es-E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
          </a:p>
        </p:txBody>
      </p:sp>
      <p:sp>
        <p:nvSpPr>
          <p:cNvPr id="4" name="Slide Number Placeholder 3"/>
          <p:cNvSpPr>
            <a:spLocks noGrp="1"/>
          </p:cNvSpPr>
          <p:nvPr>
            <p:ph type="sldNum" sz="quarter" idx="10"/>
          </p:nvPr>
        </p:nvSpPr>
        <p:spPr/>
        <p:txBody>
          <a:bodyPr/>
          <a:lstStyle/>
          <a:p>
            <a:fld id="{AEC00428-765A-4708-ADE2-3AAB557AF17C}" type="slidenum">
              <a:rPr lang="es-ES" smtClean="0"/>
              <a:pPr/>
              <a:t>20</a:t>
            </a:fld>
            <a:endParaRPr lang="es-E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
          </a:p>
        </p:txBody>
      </p:sp>
      <p:sp>
        <p:nvSpPr>
          <p:cNvPr id="4" name="Slide Number Placeholder 3"/>
          <p:cNvSpPr>
            <a:spLocks noGrp="1"/>
          </p:cNvSpPr>
          <p:nvPr>
            <p:ph type="sldNum" sz="quarter" idx="10"/>
          </p:nvPr>
        </p:nvSpPr>
        <p:spPr/>
        <p:txBody>
          <a:bodyPr/>
          <a:lstStyle/>
          <a:p>
            <a:fld id="{AEC00428-765A-4708-ADE2-3AAB557AF17C}" type="slidenum">
              <a:rPr lang="es-ES" smtClean="0"/>
              <a:pPr/>
              <a:t>21</a:t>
            </a:fld>
            <a:endParaRPr lang="es-E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
          </a:p>
        </p:txBody>
      </p:sp>
      <p:sp>
        <p:nvSpPr>
          <p:cNvPr id="4" name="Slide Number Placeholder 3"/>
          <p:cNvSpPr>
            <a:spLocks noGrp="1"/>
          </p:cNvSpPr>
          <p:nvPr>
            <p:ph type="sldNum" sz="quarter" idx="10"/>
          </p:nvPr>
        </p:nvSpPr>
        <p:spPr/>
        <p:txBody>
          <a:bodyPr/>
          <a:lstStyle/>
          <a:p>
            <a:fld id="{AEC00428-765A-4708-ADE2-3AAB557AF17C}" type="slidenum">
              <a:rPr lang="es-ES" smtClean="0"/>
              <a:pPr/>
              <a:t>22</a:t>
            </a:fld>
            <a:endParaRPr lang="es-E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
          </a:p>
        </p:txBody>
      </p:sp>
      <p:sp>
        <p:nvSpPr>
          <p:cNvPr id="4" name="Slide Number Placeholder 3"/>
          <p:cNvSpPr>
            <a:spLocks noGrp="1"/>
          </p:cNvSpPr>
          <p:nvPr>
            <p:ph type="sldNum" sz="quarter" idx="10"/>
          </p:nvPr>
        </p:nvSpPr>
        <p:spPr/>
        <p:txBody>
          <a:bodyPr/>
          <a:lstStyle/>
          <a:p>
            <a:fld id="{AEC00428-765A-4708-ADE2-3AAB557AF17C}" type="slidenum">
              <a:rPr lang="es-ES" smtClean="0"/>
              <a:pPr/>
              <a:t>23</a:t>
            </a:fld>
            <a:endParaRPr lang="es-E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
          </a:p>
        </p:txBody>
      </p:sp>
      <p:sp>
        <p:nvSpPr>
          <p:cNvPr id="4" name="Slide Number Placeholder 3"/>
          <p:cNvSpPr>
            <a:spLocks noGrp="1"/>
          </p:cNvSpPr>
          <p:nvPr>
            <p:ph type="sldNum" sz="quarter" idx="10"/>
          </p:nvPr>
        </p:nvSpPr>
        <p:spPr/>
        <p:txBody>
          <a:bodyPr/>
          <a:lstStyle/>
          <a:p>
            <a:fld id="{AEC00428-765A-4708-ADE2-3AAB557AF17C}" type="slidenum">
              <a:rPr lang="es-ES" smtClean="0"/>
              <a:pPr/>
              <a:t>24</a:t>
            </a:fld>
            <a:endParaRPr lang="es-E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
          </a:p>
        </p:txBody>
      </p:sp>
      <p:sp>
        <p:nvSpPr>
          <p:cNvPr id="4" name="Slide Number Placeholder 3"/>
          <p:cNvSpPr>
            <a:spLocks noGrp="1"/>
          </p:cNvSpPr>
          <p:nvPr>
            <p:ph type="sldNum" sz="quarter" idx="10"/>
          </p:nvPr>
        </p:nvSpPr>
        <p:spPr/>
        <p:txBody>
          <a:bodyPr/>
          <a:lstStyle/>
          <a:p>
            <a:fld id="{AEC00428-765A-4708-ADE2-3AAB557AF17C}" type="slidenum">
              <a:rPr lang="es-ES" smtClean="0"/>
              <a:pPr/>
              <a:t>25</a:t>
            </a:fld>
            <a:endParaRPr lang="es-E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
          </a:p>
        </p:txBody>
      </p:sp>
      <p:sp>
        <p:nvSpPr>
          <p:cNvPr id="4" name="Slide Number Placeholder 3"/>
          <p:cNvSpPr>
            <a:spLocks noGrp="1"/>
          </p:cNvSpPr>
          <p:nvPr>
            <p:ph type="sldNum" sz="quarter" idx="10"/>
          </p:nvPr>
        </p:nvSpPr>
        <p:spPr/>
        <p:txBody>
          <a:bodyPr/>
          <a:lstStyle/>
          <a:p>
            <a:fld id="{AEC00428-765A-4708-ADE2-3AAB557AF17C}" type="slidenum">
              <a:rPr lang="es-ES" smtClean="0"/>
              <a:pPr/>
              <a:t>26</a:t>
            </a:fld>
            <a:endParaRPr lang="es-E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
          </a:p>
        </p:txBody>
      </p:sp>
      <p:sp>
        <p:nvSpPr>
          <p:cNvPr id="4" name="Slide Number Placeholder 3"/>
          <p:cNvSpPr>
            <a:spLocks noGrp="1"/>
          </p:cNvSpPr>
          <p:nvPr>
            <p:ph type="sldNum" sz="quarter" idx="10"/>
          </p:nvPr>
        </p:nvSpPr>
        <p:spPr/>
        <p:txBody>
          <a:bodyPr/>
          <a:lstStyle/>
          <a:p>
            <a:fld id="{AEC00428-765A-4708-ADE2-3AAB557AF17C}" type="slidenum">
              <a:rPr lang="es-ES" smtClean="0"/>
              <a:pPr/>
              <a:t>27</a:t>
            </a:fld>
            <a:endParaRPr lang="es-E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
          </a:p>
        </p:txBody>
      </p:sp>
      <p:sp>
        <p:nvSpPr>
          <p:cNvPr id="4" name="Slide Number Placeholder 3"/>
          <p:cNvSpPr>
            <a:spLocks noGrp="1"/>
          </p:cNvSpPr>
          <p:nvPr>
            <p:ph type="sldNum" sz="quarter" idx="10"/>
          </p:nvPr>
        </p:nvSpPr>
        <p:spPr/>
        <p:txBody>
          <a:bodyPr/>
          <a:lstStyle/>
          <a:p>
            <a:fld id="{AEC00428-765A-4708-ADE2-3AAB557AF17C}" type="slidenum">
              <a:rPr lang="es-ES" smtClean="0"/>
              <a:pPr/>
              <a:t>28</a:t>
            </a:fld>
            <a:endParaRPr lang="es-E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
          </a:p>
        </p:txBody>
      </p:sp>
      <p:sp>
        <p:nvSpPr>
          <p:cNvPr id="4" name="Slide Number Placeholder 3"/>
          <p:cNvSpPr>
            <a:spLocks noGrp="1"/>
          </p:cNvSpPr>
          <p:nvPr>
            <p:ph type="sldNum" sz="quarter" idx="10"/>
          </p:nvPr>
        </p:nvSpPr>
        <p:spPr/>
        <p:txBody>
          <a:bodyPr/>
          <a:lstStyle/>
          <a:p>
            <a:fld id="{AEC00428-765A-4708-ADE2-3AAB557AF17C}" type="slidenum">
              <a:rPr lang="es-ES" smtClean="0"/>
              <a:pPr/>
              <a:t>29</a:t>
            </a:fld>
            <a:endParaRPr lang="es-E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
          </a:p>
        </p:txBody>
      </p:sp>
      <p:sp>
        <p:nvSpPr>
          <p:cNvPr id="4" name="Slide Number Placeholder 3"/>
          <p:cNvSpPr>
            <a:spLocks noGrp="1"/>
          </p:cNvSpPr>
          <p:nvPr>
            <p:ph type="sldNum" sz="quarter" idx="10"/>
          </p:nvPr>
        </p:nvSpPr>
        <p:spPr/>
        <p:txBody>
          <a:bodyPr/>
          <a:lstStyle/>
          <a:p>
            <a:fld id="{AEC00428-765A-4708-ADE2-3AAB557AF17C}" type="slidenum">
              <a:rPr lang="es-ES" smtClean="0"/>
              <a:pPr/>
              <a:t>3</a:t>
            </a:fld>
            <a:endParaRPr lang="es-E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
          </a:p>
        </p:txBody>
      </p:sp>
      <p:sp>
        <p:nvSpPr>
          <p:cNvPr id="4" name="Slide Number Placeholder 3"/>
          <p:cNvSpPr>
            <a:spLocks noGrp="1"/>
          </p:cNvSpPr>
          <p:nvPr>
            <p:ph type="sldNum" sz="quarter" idx="10"/>
          </p:nvPr>
        </p:nvSpPr>
        <p:spPr/>
        <p:txBody>
          <a:bodyPr/>
          <a:lstStyle/>
          <a:p>
            <a:fld id="{AEC00428-765A-4708-ADE2-3AAB557AF17C}" type="slidenum">
              <a:rPr lang="es-ES" smtClean="0"/>
              <a:pPr/>
              <a:t>30</a:t>
            </a:fld>
            <a:endParaRPr lang="es-E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
          </a:p>
        </p:txBody>
      </p:sp>
      <p:sp>
        <p:nvSpPr>
          <p:cNvPr id="4" name="Slide Number Placeholder 3"/>
          <p:cNvSpPr>
            <a:spLocks noGrp="1"/>
          </p:cNvSpPr>
          <p:nvPr>
            <p:ph type="sldNum" sz="quarter" idx="10"/>
          </p:nvPr>
        </p:nvSpPr>
        <p:spPr/>
        <p:txBody>
          <a:bodyPr/>
          <a:lstStyle/>
          <a:p>
            <a:fld id="{AEC00428-765A-4708-ADE2-3AAB557AF17C}" type="slidenum">
              <a:rPr lang="es-ES" smtClean="0"/>
              <a:pPr/>
              <a:t>31</a:t>
            </a:fld>
            <a:endParaRPr lang="es-E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
          </a:p>
        </p:txBody>
      </p:sp>
      <p:sp>
        <p:nvSpPr>
          <p:cNvPr id="4" name="Slide Number Placeholder 3"/>
          <p:cNvSpPr>
            <a:spLocks noGrp="1"/>
          </p:cNvSpPr>
          <p:nvPr>
            <p:ph type="sldNum" sz="quarter" idx="10"/>
          </p:nvPr>
        </p:nvSpPr>
        <p:spPr/>
        <p:txBody>
          <a:bodyPr/>
          <a:lstStyle/>
          <a:p>
            <a:fld id="{AEC00428-765A-4708-ADE2-3AAB557AF17C}" type="slidenum">
              <a:rPr lang="es-ES" smtClean="0"/>
              <a:pPr/>
              <a:t>32</a:t>
            </a:fld>
            <a:endParaRPr lang="es-E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
          </a:p>
        </p:txBody>
      </p:sp>
      <p:sp>
        <p:nvSpPr>
          <p:cNvPr id="4" name="Slide Number Placeholder 3"/>
          <p:cNvSpPr>
            <a:spLocks noGrp="1"/>
          </p:cNvSpPr>
          <p:nvPr>
            <p:ph type="sldNum" sz="quarter" idx="10"/>
          </p:nvPr>
        </p:nvSpPr>
        <p:spPr/>
        <p:txBody>
          <a:bodyPr/>
          <a:lstStyle/>
          <a:p>
            <a:fld id="{AEC00428-765A-4708-ADE2-3AAB557AF17C}" type="slidenum">
              <a:rPr lang="es-ES" smtClean="0"/>
              <a:pPr/>
              <a:t>33</a:t>
            </a:fld>
            <a:endParaRPr lang="es-E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
          </a:p>
        </p:txBody>
      </p:sp>
      <p:sp>
        <p:nvSpPr>
          <p:cNvPr id="4" name="Slide Number Placeholder 3"/>
          <p:cNvSpPr>
            <a:spLocks noGrp="1"/>
          </p:cNvSpPr>
          <p:nvPr>
            <p:ph type="sldNum" sz="quarter" idx="10"/>
          </p:nvPr>
        </p:nvSpPr>
        <p:spPr/>
        <p:txBody>
          <a:bodyPr/>
          <a:lstStyle/>
          <a:p>
            <a:fld id="{AEC00428-765A-4708-ADE2-3AAB557AF17C}" type="slidenum">
              <a:rPr lang="es-ES" smtClean="0"/>
              <a:pPr/>
              <a:t>34</a:t>
            </a:fld>
            <a:endParaRPr lang="es-E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
          </a:p>
        </p:txBody>
      </p:sp>
      <p:sp>
        <p:nvSpPr>
          <p:cNvPr id="4" name="Slide Number Placeholder 3"/>
          <p:cNvSpPr>
            <a:spLocks noGrp="1"/>
          </p:cNvSpPr>
          <p:nvPr>
            <p:ph type="sldNum" sz="quarter" idx="10"/>
          </p:nvPr>
        </p:nvSpPr>
        <p:spPr/>
        <p:txBody>
          <a:bodyPr/>
          <a:lstStyle/>
          <a:p>
            <a:fld id="{AEC00428-765A-4708-ADE2-3AAB557AF17C}" type="slidenum">
              <a:rPr lang="es-ES" smtClean="0"/>
              <a:pPr/>
              <a:t>35</a:t>
            </a:fld>
            <a:endParaRPr lang="es-E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
          </a:p>
        </p:txBody>
      </p:sp>
      <p:sp>
        <p:nvSpPr>
          <p:cNvPr id="4" name="Slide Number Placeholder 3"/>
          <p:cNvSpPr>
            <a:spLocks noGrp="1"/>
          </p:cNvSpPr>
          <p:nvPr>
            <p:ph type="sldNum" sz="quarter" idx="10"/>
          </p:nvPr>
        </p:nvSpPr>
        <p:spPr/>
        <p:txBody>
          <a:bodyPr/>
          <a:lstStyle/>
          <a:p>
            <a:fld id="{AEC00428-765A-4708-ADE2-3AAB557AF17C}" type="slidenum">
              <a:rPr lang="es-ES" smtClean="0"/>
              <a:pPr/>
              <a:t>36</a:t>
            </a:fld>
            <a:endParaRPr lang="es-E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
          </a:p>
        </p:txBody>
      </p:sp>
      <p:sp>
        <p:nvSpPr>
          <p:cNvPr id="4" name="Slide Number Placeholder 3"/>
          <p:cNvSpPr>
            <a:spLocks noGrp="1"/>
          </p:cNvSpPr>
          <p:nvPr>
            <p:ph type="sldNum" sz="quarter" idx="10"/>
          </p:nvPr>
        </p:nvSpPr>
        <p:spPr/>
        <p:txBody>
          <a:bodyPr/>
          <a:lstStyle/>
          <a:p>
            <a:fld id="{AEC00428-765A-4708-ADE2-3AAB557AF17C}" type="slidenum">
              <a:rPr lang="es-ES" smtClean="0"/>
              <a:pPr/>
              <a:t>37</a:t>
            </a:fld>
            <a:endParaRPr lang="es-E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
          </a:p>
        </p:txBody>
      </p:sp>
      <p:sp>
        <p:nvSpPr>
          <p:cNvPr id="4" name="Slide Number Placeholder 3"/>
          <p:cNvSpPr>
            <a:spLocks noGrp="1"/>
          </p:cNvSpPr>
          <p:nvPr>
            <p:ph type="sldNum" sz="quarter" idx="10"/>
          </p:nvPr>
        </p:nvSpPr>
        <p:spPr/>
        <p:txBody>
          <a:bodyPr/>
          <a:lstStyle/>
          <a:p>
            <a:fld id="{AEC00428-765A-4708-ADE2-3AAB557AF17C}" type="slidenum">
              <a:rPr lang="es-ES" smtClean="0"/>
              <a:pPr/>
              <a:t>38</a:t>
            </a:fld>
            <a:endParaRPr lang="es-E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
          </a:p>
        </p:txBody>
      </p:sp>
      <p:sp>
        <p:nvSpPr>
          <p:cNvPr id="4" name="Slide Number Placeholder 3"/>
          <p:cNvSpPr>
            <a:spLocks noGrp="1"/>
          </p:cNvSpPr>
          <p:nvPr>
            <p:ph type="sldNum" sz="quarter" idx="10"/>
          </p:nvPr>
        </p:nvSpPr>
        <p:spPr/>
        <p:txBody>
          <a:bodyPr/>
          <a:lstStyle/>
          <a:p>
            <a:fld id="{AEC00428-765A-4708-ADE2-3AAB557AF17C}" type="slidenum">
              <a:rPr lang="es-ES" smtClean="0"/>
              <a:pPr/>
              <a:t>39</a:t>
            </a:fld>
            <a:endParaRPr lang="es-E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
          </a:p>
        </p:txBody>
      </p:sp>
      <p:sp>
        <p:nvSpPr>
          <p:cNvPr id="4" name="Slide Number Placeholder 3"/>
          <p:cNvSpPr>
            <a:spLocks noGrp="1"/>
          </p:cNvSpPr>
          <p:nvPr>
            <p:ph type="sldNum" sz="quarter" idx="10"/>
          </p:nvPr>
        </p:nvSpPr>
        <p:spPr/>
        <p:txBody>
          <a:bodyPr/>
          <a:lstStyle/>
          <a:p>
            <a:fld id="{AEC00428-765A-4708-ADE2-3AAB557AF17C}" type="slidenum">
              <a:rPr lang="es-ES" smtClean="0"/>
              <a:pPr/>
              <a:t>4</a:t>
            </a:fld>
            <a:endParaRPr lang="es-E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
          </a:p>
        </p:txBody>
      </p:sp>
      <p:sp>
        <p:nvSpPr>
          <p:cNvPr id="4" name="Slide Number Placeholder 3"/>
          <p:cNvSpPr>
            <a:spLocks noGrp="1"/>
          </p:cNvSpPr>
          <p:nvPr>
            <p:ph type="sldNum" sz="quarter" idx="10"/>
          </p:nvPr>
        </p:nvSpPr>
        <p:spPr/>
        <p:txBody>
          <a:bodyPr/>
          <a:lstStyle/>
          <a:p>
            <a:fld id="{AEC00428-765A-4708-ADE2-3AAB557AF17C}" type="slidenum">
              <a:rPr lang="es-ES" smtClean="0"/>
              <a:pPr/>
              <a:t>40</a:t>
            </a:fld>
            <a:endParaRPr lang="es-E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
          </a:p>
        </p:txBody>
      </p:sp>
      <p:sp>
        <p:nvSpPr>
          <p:cNvPr id="4" name="Slide Number Placeholder 3"/>
          <p:cNvSpPr>
            <a:spLocks noGrp="1"/>
          </p:cNvSpPr>
          <p:nvPr>
            <p:ph type="sldNum" sz="quarter" idx="10"/>
          </p:nvPr>
        </p:nvSpPr>
        <p:spPr/>
        <p:txBody>
          <a:bodyPr/>
          <a:lstStyle/>
          <a:p>
            <a:fld id="{AEC00428-765A-4708-ADE2-3AAB557AF17C}" type="slidenum">
              <a:rPr lang="es-ES" smtClean="0"/>
              <a:pPr/>
              <a:t>41</a:t>
            </a:fld>
            <a:endParaRPr lang="es-E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
          </a:p>
        </p:txBody>
      </p:sp>
      <p:sp>
        <p:nvSpPr>
          <p:cNvPr id="4" name="Slide Number Placeholder 3"/>
          <p:cNvSpPr>
            <a:spLocks noGrp="1"/>
          </p:cNvSpPr>
          <p:nvPr>
            <p:ph type="sldNum" sz="quarter" idx="10"/>
          </p:nvPr>
        </p:nvSpPr>
        <p:spPr/>
        <p:txBody>
          <a:bodyPr/>
          <a:lstStyle/>
          <a:p>
            <a:fld id="{AEC00428-765A-4708-ADE2-3AAB557AF17C}" type="slidenum">
              <a:rPr lang="es-ES" smtClean="0"/>
              <a:pPr/>
              <a:t>42</a:t>
            </a:fld>
            <a:endParaRPr lang="es-E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
          </a:p>
        </p:txBody>
      </p:sp>
      <p:sp>
        <p:nvSpPr>
          <p:cNvPr id="4" name="Slide Number Placeholder 3"/>
          <p:cNvSpPr>
            <a:spLocks noGrp="1"/>
          </p:cNvSpPr>
          <p:nvPr>
            <p:ph type="sldNum" sz="quarter" idx="10"/>
          </p:nvPr>
        </p:nvSpPr>
        <p:spPr/>
        <p:txBody>
          <a:bodyPr/>
          <a:lstStyle/>
          <a:p>
            <a:fld id="{AEC00428-765A-4708-ADE2-3AAB557AF17C}" type="slidenum">
              <a:rPr lang="es-ES" smtClean="0"/>
              <a:pPr/>
              <a:t>43</a:t>
            </a:fld>
            <a:endParaRPr lang="es-E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
          </a:p>
        </p:txBody>
      </p:sp>
      <p:sp>
        <p:nvSpPr>
          <p:cNvPr id="4" name="Slide Number Placeholder 3"/>
          <p:cNvSpPr>
            <a:spLocks noGrp="1"/>
          </p:cNvSpPr>
          <p:nvPr>
            <p:ph type="sldNum" sz="quarter" idx="10"/>
          </p:nvPr>
        </p:nvSpPr>
        <p:spPr/>
        <p:txBody>
          <a:bodyPr/>
          <a:lstStyle/>
          <a:p>
            <a:fld id="{AEC00428-765A-4708-ADE2-3AAB557AF17C}" type="slidenum">
              <a:rPr lang="es-ES" smtClean="0"/>
              <a:pPr/>
              <a:t>44</a:t>
            </a:fld>
            <a:endParaRPr lang="es-E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
          </a:p>
        </p:txBody>
      </p:sp>
      <p:sp>
        <p:nvSpPr>
          <p:cNvPr id="4" name="Slide Number Placeholder 3"/>
          <p:cNvSpPr>
            <a:spLocks noGrp="1"/>
          </p:cNvSpPr>
          <p:nvPr>
            <p:ph type="sldNum" sz="quarter" idx="10"/>
          </p:nvPr>
        </p:nvSpPr>
        <p:spPr/>
        <p:txBody>
          <a:bodyPr/>
          <a:lstStyle/>
          <a:p>
            <a:fld id="{AEC00428-765A-4708-ADE2-3AAB557AF17C}" type="slidenum">
              <a:rPr lang="es-ES" smtClean="0"/>
              <a:pPr/>
              <a:t>45</a:t>
            </a:fld>
            <a:endParaRPr lang="es-E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
          </a:p>
        </p:txBody>
      </p:sp>
      <p:sp>
        <p:nvSpPr>
          <p:cNvPr id="4" name="Slide Number Placeholder 3"/>
          <p:cNvSpPr>
            <a:spLocks noGrp="1"/>
          </p:cNvSpPr>
          <p:nvPr>
            <p:ph type="sldNum" sz="quarter" idx="10"/>
          </p:nvPr>
        </p:nvSpPr>
        <p:spPr/>
        <p:txBody>
          <a:bodyPr/>
          <a:lstStyle/>
          <a:p>
            <a:fld id="{AEC00428-765A-4708-ADE2-3AAB557AF17C}" type="slidenum">
              <a:rPr lang="es-ES" smtClean="0"/>
              <a:pPr/>
              <a:t>46</a:t>
            </a:fld>
            <a:endParaRPr lang="es-E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
          </a:p>
        </p:txBody>
      </p:sp>
      <p:sp>
        <p:nvSpPr>
          <p:cNvPr id="4" name="Slide Number Placeholder 3"/>
          <p:cNvSpPr>
            <a:spLocks noGrp="1"/>
          </p:cNvSpPr>
          <p:nvPr>
            <p:ph type="sldNum" sz="quarter" idx="10"/>
          </p:nvPr>
        </p:nvSpPr>
        <p:spPr/>
        <p:txBody>
          <a:bodyPr/>
          <a:lstStyle/>
          <a:p>
            <a:fld id="{AEC00428-765A-4708-ADE2-3AAB557AF17C}" type="slidenum">
              <a:rPr lang="es-ES" smtClean="0"/>
              <a:pPr/>
              <a:t>47</a:t>
            </a:fld>
            <a:endParaRPr lang="es-E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
          </a:p>
        </p:txBody>
      </p:sp>
      <p:sp>
        <p:nvSpPr>
          <p:cNvPr id="4" name="Slide Number Placeholder 3"/>
          <p:cNvSpPr>
            <a:spLocks noGrp="1"/>
          </p:cNvSpPr>
          <p:nvPr>
            <p:ph type="sldNum" sz="quarter" idx="10"/>
          </p:nvPr>
        </p:nvSpPr>
        <p:spPr/>
        <p:txBody>
          <a:bodyPr/>
          <a:lstStyle/>
          <a:p>
            <a:fld id="{AEC00428-765A-4708-ADE2-3AAB557AF17C}" type="slidenum">
              <a:rPr lang="es-ES" smtClean="0"/>
              <a:pPr/>
              <a:t>48</a:t>
            </a:fld>
            <a:endParaRPr lang="es-E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
          </a:p>
        </p:txBody>
      </p:sp>
      <p:sp>
        <p:nvSpPr>
          <p:cNvPr id="4" name="Slide Number Placeholder 3"/>
          <p:cNvSpPr>
            <a:spLocks noGrp="1"/>
          </p:cNvSpPr>
          <p:nvPr>
            <p:ph type="sldNum" sz="quarter" idx="10"/>
          </p:nvPr>
        </p:nvSpPr>
        <p:spPr/>
        <p:txBody>
          <a:bodyPr/>
          <a:lstStyle/>
          <a:p>
            <a:fld id="{AEC00428-765A-4708-ADE2-3AAB557AF17C}" type="slidenum">
              <a:rPr lang="es-ES" smtClean="0"/>
              <a:pPr/>
              <a:t>49</a:t>
            </a:fld>
            <a:endParaRPr lang="es-E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
          </a:p>
        </p:txBody>
      </p:sp>
      <p:sp>
        <p:nvSpPr>
          <p:cNvPr id="4" name="Slide Number Placeholder 3"/>
          <p:cNvSpPr>
            <a:spLocks noGrp="1"/>
          </p:cNvSpPr>
          <p:nvPr>
            <p:ph type="sldNum" sz="quarter" idx="10"/>
          </p:nvPr>
        </p:nvSpPr>
        <p:spPr/>
        <p:txBody>
          <a:bodyPr/>
          <a:lstStyle/>
          <a:p>
            <a:fld id="{AEC00428-765A-4708-ADE2-3AAB557AF17C}" type="slidenum">
              <a:rPr lang="es-ES" smtClean="0"/>
              <a:pPr/>
              <a:t>5</a:t>
            </a:fld>
            <a:endParaRPr lang="es-E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
          </a:p>
        </p:txBody>
      </p:sp>
      <p:sp>
        <p:nvSpPr>
          <p:cNvPr id="4" name="Slide Number Placeholder 3"/>
          <p:cNvSpPr>
            <a:spLocks noGrp="1"/>
          </p:cNvSpPr>
          <p:nvPr>
            <p:ph type="sldNum" sz="quarter" idx="10"/>
          </p:nvPr>
        </p:nvSpPr>
        <p:spPr/>
        <p:txBody>
          <a:bodyPr/>
          <a:lstStyle/>
          <a:p>
            <a:fld id="{AEC00428-765A-4708-ADE2-3AAB557AF17C}" type="slidenum">
              <a:rPr lang="es-ES" smtClean="0"/>
              <a:pPr/>
              <a:t>50</a:t>
            </a:fld>
            <a:endParaRPr lang="es-E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
          </a:p>
        </p:txBody>
      </p:sp>
      <p:sp>
        <p:nvSpPr>
          <p:cNvPr id="4" name="Slide Number Placeholder 3"/>
          <p:cNvSpPr>
            <a:spLocks noGrp="1"/>
          </p:cNvSpPr>
          <p:nvPr>
            <p:ph type="sldNum" sz="quarter" idx="10"/>
          </p:nvPr>
        </p:nvSpPr>
        <p:spPr/>
        <p:txBody>
          <a:bodyPr/>
          <a:lstStyle/>
          <a:p>
            <a:fld id="{AEC00428-765A-4708-ADE2-3AAB557AF17C}" type="slidenum">
              <a:rPr lang="es-ES" smtClean="0"/>
              <a:pPr/>
              <a:t>51</a:t>
            </a:fld>
            <a:endParaRPr lang="es-E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
          </a:p>
        </p:txBody>
      </p:sp>
      <p:sp>
        <p:nvSpPr>
          <p:cNvPr id="4" name="Slide Number Placeholder 3"/>
          <p:cNvSpPr>
            <a:spLocks noGrp="1"/>
          </p:cNvSpPr>
          <p:nvPr>
            <p:ph type="sldNum" sz="quarter" idx="10"/>
          </p:nvPr>
        </p:nvSpPr>
        <p:spPr/>
        <p:txBody>
          <a:bodyPr/>
          <a:lstStyle/>
          <a:p>
            <a:fld id="{AEC00428-765A-4708-ADE2-3AAB557AF17C}" type="slidenum">
              <a:rPr lang="es-ES" smtClean="0"/>
              <a:pPr/>
              <a:t>52</a:t>
            </a:fld>
            <a:endParaRPr lang="es-E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
          </a:p>
        </p:txBody>
      </p:sp>
      <p:sp>
        <p:nvSpPr>
          <p:cNvPr id="4" name="Slide Number Placeholder 3"/>
          <p:cNvSpPr>
            <a:spLocks noGrp="1"/>
          </p:cNvSpPr>
          <p:nvPr>
            <p:ph type="sldNum" sz="quarter" idx="10"/>
          </p:nvPr>
        </p:nvSpPr>
        <p:spPr/>
        <p:txBody>
          <a:bodyPr/>
          <a:lstStyle/>
          <a:p>
            <a:fld id="{AEC00428-765A-4708-ADE2-3AAB557AF17C}" type="slidenum">
              <a:rPr lang="es-ES" smtClean="0"/>
              <a:pPr/>
              <a:t>53</a:t>
            </a:fld>
            <a:endParaRPr lang="es-E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
          </a:p>
        </p:txBody>
      </p:sp>
      <p:sp>
        <p:nvSpPr>
          <p:cNvPr id="4" name="Slide Number Placeholder 3"/>
          <p:cNvSpPr>
            <a:spLocks noGrp="1"/>
          </p:cNvSpPr>
          <p:nvPr>
            <p:ph type="sldNum" sz="quarter" idx="10"/>
          </p:nvPr>
        </p:nvSpPr>
        <p:spPr/>
        <p:txBody>
          <a:bodyPr/>
          <a:lstStyle/>
          <a:p>
            <a:fld id="{AEC00428-765A-4708-ADE2-3AAB557AF17C}" type="slidenum">
              <a:rPr lang="es-ES" smtClean="0"/>
              <a:pPr/>
              <a:t>54</a:t>
            </a:fld>
            <a:endParaRPr lang="es-E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
          </a:p>
        </p:txBody>
      </p:sp>
      <p:sp>
        <p:nvSpPr>
          <p:cNvPr id="4" name="Slide Number Placeholder 3"/>
          <p:cNvSpPr>
            <a:spLocks noGrp="1"/>
          </p:cNvSpPr>
          <p:nvPr>
            <p:ph type="sldNum" sz="quarter" idx="10"/>
          </p:nvPr>
        </p:nvSpPr>
        <p:spPr/>
        <p:txBody>
          <a:bodyPr/>
          <a:lstStyle/>
          <a:p>
            <a:fld id="{AEC00428-765A-4708-ADE2-3AAB557AF17C}" type="slidenum">
              <a:rPr lang="es-ES" smtClean="0"/>
              <a:pPr/>
              <a:t>55</a:t>
            </a:fld>
            <a:endParaRPr lang="es-E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
          </a:p>
        </p:txBody>
      </p:sp>
      <p:sp>
        <p:nvSpPr>
          <p:cNvPr id="4" name="Slide Number Placeholder 3"/>
          <p:cNvSpPr>
            <a:spLocks noGrp="1"/>
          </p:cNvSpPr>
          <p:nvPr>
            <p:ph type="sldNum" sz="quarter" idx="10"/>
          </p:nvPr>
        </p:nvSpPr>
        <p:spPr/>
        <p:txBody>
          <a:bodyPr/>
          <a:lstStyle/>
          <a:p>
            <a:fld id="{AEC00428-765A-4708-ADE2-3AAB557AF17C}" type="slidenum">
              <a:rPr lang="es-ES" smtClean="0"/>
              <a:pPr/>
              <a:t>56</a:t>
            </a:fld>
            <a:endParaRPr lang="es-E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
          </a:p>
        </p:txBody>
      </p:sp>
      <p:sp>
        <p:nvSpPr>
          <p:cNvPr id="4" name="Slide Number Placeholder 3"/>
          <p:cNvSpPr>
            <a:spLocks noGrp="1"/>
          </p:cNvSpPr>
          <p:nvPr>
            <p:ph type="sldNum" sz="quarter" idx="10"/>
          </p:nvPr>
        </p:nvSpPr>
        <p:spPr/>
        <p:txBody>
          <a:bodyPr/>
          <a:lstStyle/>
          <a:p>
            <a:fld id="{AEC00428-765A-4708-ADE2-3AAB557AF17C}" type="slidenum">
              <a:rPr lang="es-ES" smtClean="0"/>
              <a:pPr/>
              <a:t>57</a:t>
            </a:fld>
            <a:endParaRPr lang="es-E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
          </a:p>
        </p:txBody>
      </p:sp>
      <p:sp>
        <p:nvSpPr>
          <p:cNvPr id="4" name="Slide Number Placeholder 3"/>
          <p:cNvSpPr>
            <a:spLocks noGrp="1"/>
          </p:cNvSpPr>
          <p:nvPr>
            <p:ph type="sldNum" sz="quarter" idx="10"/>
          </p:nvPr>
        </p:nvSpPr>
        <p:spPr/>
        <p:txBody>
          <a:bodyPr/>
          <a:lstStyle/>
          <a:p>
            <a:fld id="{AEC00428-765A-4708-ADE2-3AAB557AF17C}" type="slidenum">
              <a:rPr lang="es-ES" smtClean="0"/>
              <a:pPr/>
              <a:t>58</a:t>
            </a:fld>
            <a:endParaRPr lang="es-E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 dirty="0"/>
          </a:p>
        </p:txBody>
      </p:sp>
      <p:sp>
        <p:nvSpPr>
          <p:cNvPr id="4" name="Slide Number Placeholder 3"/>
          <p:cNvSpPr>
            <a:spLocks noGrp="1"/>
          </p:cNvSpPr>
          <p:nvPr>
            <p:ph type="sldNum" sz="quarter" idx="10"/>
          </p:nvPr>
        </p:nvSpPr>
        <p:spPr/>
        <p:txBody>
          <a:bodyPr/>
          <a:lstStyle/>
          <a:p>
            <a:fld id="{AEC00428-765A-4708-ADE2-3AAB557AF17C}" type="slidenum">
              <a:rPr lang="es-ES" smtClean="0"/>
              <a:pPr/>
              <a:t>59</a:t>
            </a:fld>
            <a:endParaRPr lang="es-E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
          </a:p>
        </p:txBody>
      </p:sp>
      <p:sp>
        <p:nvSpPr>
          <p:cNvPr id="4" name="Slide Number Placeholder 3"/>
          <p:cNvSpPr>
            <a:spLocks noGrp="1"/>
          </p:cNvSpPr>
          <p:nvPr>
            <p:ph type="sldNum" sz="quarter" idx="10"/>
          </p:nvPr>
        </p:nvSpPr>
        <p:spPr/>
        <p:txBody>
          <a:bodyPr/>
          <a:lstStyle/>
          <a:p>
            <a:fld id="{AEC00428-765A-4708-ADE2-3AAB557AF17C}" type="slidenum">
              <a:rPr lang="es-ES" smtClean="0"/>
              <a:pPr/>
              <a:t>6</a:t>
            </a:fld>
            <a:endParaRPr lang="es-E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
          </a:p>
        </p:txBody>
      </p:sp>
      <p:sp>
        <p:nvSpPr>
          <p:cNvPr id="4" name="Slide Number Placeholder 3"/>
          <p:cNvSpPr>
            <a:spLocks noGrp="1"/>
          </p:cNvSpPr>
          <p:nvPr>
            <p:ph type="sldNum" sz="quarter" idx="10"/>
          </p:nvPr>
        </p:nvSpPr>
        <p:spPr/>
        <p:txBody>
          <a:bodyPr/>
          <a:lstStyle/>
          <a:p>
            <a:fld id="{AEC00428-765A-4708-ADE2-3AAB557AF17C}" type="slidenum">
              <a:rPr lang="es-ES" smtClean="0"/>
              <a:pPr/>
              <a:t>60</a:t>
            </a:fld>
            <a:endParaRPr lang="es-E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
          </a:p>
        </p:txBody>
      </p:sp>
      <p:sp>
        <p:nvSpPr>
          <p:cNvPr id="4" name="Slide Number Placeholder 3"/>
          <p:cNvSpPr>
            <a:spLocks noGrp="1"/>
          </p:cNvSpPr>
          <p:nvPr>
            <p:ph type="sldNum" sz="quarter" idx="10"/>
          </p:nvPr>
        </p:nvSpPr>
        <p:spPr/>
        <p:txBody>
          <a:bodyPr/>
          <a:lstStyle/>
          <a:p>
            <a:fld id="{AEC00428-765A-4708-ADE2-3AAB557AF17C}" type="slidenum">
              <a:rPr lang="es-ES" smtClean="0"/>
              <a:pPr/>
              <a:t>61</a:t>
            </a:fld>
            <a:endParaRPr lang="es-E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
          </a:p>
        </p:txBody>
      </p:sp>
      <p:sp>
        <p:nvSpPr>
          <p:cNvPr id="4" name="Slide Number Placeholder 3"/>
          <p:cNvSpPr>
            <a:spLocks noGrp="1"/>
          </p:cNvSpPr>
          <p:nvPr>
            <p:ph type="sldNum" sz="quarter" idx="10"/>
          </p:nvPr>
        </p:nvSpPr>
        <p:spPr/>
        <p:txBody>
          <a:bodyPr/>
          <a:lstStyle/>
          <a:p>
            <a:fld id="{AEC00428-765A-4708-ADE2-3AAB557AF17C}" type="slidenum">
              <a:rPr lang="es-ES" smtClean="0"/>
              <a:pPr/>
              <a:t>62</a:t>
            </a:fld>
            <a:endParaRPr lang="es-E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
          </a:p>
        </p:txBody>
      </p:sp>
      <p:sp>
        <p:nvSpPr>
          <p:cNvPr id="4" name="Slide Number Placeholder 3"/>
          <p:cNvSpPr>
            <a:spLocks noGrp="1"/>
          </p:cNvSpPr>
          <p:nvPr>
            <p:ph type="sldNum" sz="quarter" idx="10"/>
          </p:nvPr>
        </p:nvSpPr>
        <p:spPr/>
        <p:txBody>
          <a:bodyPr/>
          <a:lstStyle/>
          <a:p>
            <a:fld id="{AEC00428-765A-4708-ADE2-3AAB557AF17C}" type="slidenum">
              <a:rPr lang="es-ES" smtClean="0"/>
              <a:pPr/>
              <a:t>63</a:t>
            </a:fld>
            <a:endParaRPr lang="es-E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
          </a:p>
        </p:txBody>
      </p:sp>
      <p:sp>
        <p:nvSpPr>
          <p:cNvPr id="4" name="Slide Number Placeholder 3"/>
          <p:cNvSpPr>
            <a:spLocks noGrp="1"/>
          </p:cNvSpPr>
          <p:nvPr>
            <p:ph type="sldNum" sz="quarter" idx="10"/>
          </p:nvPr>
        </p:nvSpPr>
        <p:spPr/>
        <p:txBody>
          <a:bodyPr/>
          <a:lstStyle/>
          <a:p>
            <a:fld id="{AEC00428-765A-4708-ADE2-3AAB557AF17C}" type="slidenum">
              <a:rPr lang="es-ES" smtClean="0"/>
              <a:pPr/>
              <a:t>64</a:t>
            </a:fld>
            <a:endParaRPr lang="es-E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
          </a:p>
        </p:txBody>
      </p:sp>
      <p:sp>
        <p:nvSpPr>
          <p:cNvPr id="4" name="Slide Number Placeholder 3"/>
          <p:cNvSpPr>
            <a:spLocks noGrp="1"/>
          </p:cNvSpPr>
          <p:nvPr>
            <p:ph type="sldNum" sz="quarter" idx="10"/>
          </p:nvPr>
        </p:nvSpPr>
        <p:spPr/>
        <p:txBody>
          <a:bodyPr/>
          <a:lstStyle/>
          <a:p>
            <a:fld id="{AEC00428-765A-4708-ADE2-3AAB557AF17C}" type="slidenum">
              <a:rPr lang="es-ES" smtClean="0"/>
              <a:pPr/>
              <a:t>7</a:t>
            </a:fld>
            <a:endParaRPr lang="es-E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
          </a:p>
        </p:txBody>
      </p:sp>
      <p:sp>
        <p:nvSpPr>
          <p:cNvPr id="4" name="Slide Number Placeholder 3"/>
          <p:cNvSpPr>
            <a:spLocks noGrp="1"/>
          </p:cNvSpPr>
          <p:nvPr>
            <p:ph type="sldNum" sz="quarter" idx="10"/>
          </p:nvPr>
        </p:nvSpPr>
        <p:spPr/>
        <p:txBody>
          <a:bodyPr/>
          <a:lstStyle/>
          <a:p>
            <a:fld id="{AEC00428-765A-4708-ADE2-3AAB557AF17C}" type="slidenum">
              <a:rPr lang="es-ES" smtClean="0"/>
              <a:pPr/>
              <a:t>8</a:t>
            </a:fld>
            <a:endParaRPr lang="es-E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
          </a:p>
        </p:txBody>
      </p:sp>
      <p:sp>
        <p:nvSpPr>
          <p:cNvPr id="4" name="Slide Number Placeholder 3"/>
          <p:cNvSpPr>
            <a:spLocks noGrp="1"/>
          </p:cNvSpPr>
          <p:nvPr>
            <p:ph type="sldNum" sz="quarter" idx="10"/>
          </p:nvPr>
        </p:nvSpPr>
        <p:spPr/>
        <p:txBody>
          <a:bodyPr/>
          <a:lstStyle/>
          <a:p>
            <a:fld id="{AEC00428-765A-4708-ADE2-3AAB557AF17C}" type="slidenum">
              <a:rPr lang="es-ES" smtClean="0"/>
              <a:pPr/>
              <a:t>9</a:t>
            </a:fld>
            <a:endParaRPr lang="es-E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Ref idx="1003">
        <a:schemeClr val="bg2"/>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1219200" y="3886200"/>
            <a:ext cx="6858000" cy="990600"/>
          </a:xfrm>
        </p:spPr>
        <p:txBody>
          <a:bodyPr anchor="t" anchorCtr="0"/>
          <a:lstStyle>
            <a:lvl1pPr algn="r" latinLnBrk="0">
              <a:defRPr lang="es-ES" sz="3200">
                <a:solidFill>
                  <a:schemeClr val="tx1"/>
                </a:solidFill>
              </a:defRPr>
            </a:lvl1pPr>
          </a:lstStyle>
          <a:p>
            <a:r>
              <a:rPr lang="es-ES" smtClean="0"/>
              <a:t>Haga clic para modificar el estilo de título del patrón</a:t>
            </a:r>
            <a:endParaRPr lang="es-ES"/>
          </a:p>
        </p:txBody>
      </p:sp>
      <p:sp>
        <p:nvSpPr>
          <p:cNvPr id="9" name="Subtitle 8"/>
          <p:cNvSpPr>
            <a:spLocks noGrp="1"/>
          </p:cNvSpPr>
          <p:nvPr>
            <p:ph type="subTitle" idx="1"/>
          </p:nvPr>
        </p:nvSpPr>
        <p:spPr>
          <a:xfrm>
            <a:off x="1219200" y="5124450"/>
            <a:ext cx="6858000" cy="533400"/>
          </a:xfrm>
        </p:spPr>
        <p:txBody>
          <a:bodyPr/>
          <a:lstStyle>
            <a:lvl1pPr marL="0" indent="0" algn="r" latinLnBrk="0">
              <a:buNone/>
              <a:defRPr lang="es-ES" sz="2000">
                <a:solidFill>
                  <a:schemeClr val="tx2"/>
                </a:solidFill>
                <a:latin typeface="+mj-lt"/>
                <a:ea typeface="+mj-lt"/>
                <a:cs typeface="+mj-l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s-ES" smtClean="0"/>
              <a:t>Haga clic para modificar el estilo de subtítulo del patrón</a:t>
            </a:r>
            <a:endParaRPr lang="es-ES"/>
          </a:p>
        </p:txBody>
      </p:sp>
      <p:sp>
        <p:nvSpPr>
          <p:cNvPr id="28" name="Date Placeholder 27"/>
          <p:cNvSpPr>
            <a:spLocks noGrp="1"/>
          </p:cNvSpPr>
          <p:nvPr>
            <p:ph type="dt" sz="half" idx="10"/>
          </p:nvPr>
        </p:nvSpPr>
        <p:spPr>
          <a:xfrm>
            <a:off x="6400800" y="6355080"/>
            <a:ext cx="2286000" cy="365760"/>
          </a:xfrm>
        </p:spPr>
        <p:txBody>
          <a:bodyPr/>
          <a:lstStyle>
            <a:lvl1pPr latinLnBrk="0">
              <a:defRPr lang="es-ES" sz="1400"/>
            </a:lvl1pPr>
          </a:lstStyle>
          <a:p>
            <a:fld id="{A8B8E7D2-F905-46E3-BDD3-0258335A3216}" type="datetime1">
              <a:rPr/>
              <a:pPr/>
              <a:t>11/9/2006</a:t>
            </a:fld>
            <a:endParaRPr lang="es-ES" sz="1600"/>
          </a:p>
        </p:txBody>
      </p:sp>
      <p:sp>
        <p:nvSpPr>
          <p:cNvPr id="17" name="Footer Placeholder 16"/>
          <p:cNvSpPr>
            <a:spLocks noGrp="1"/>
          </p:cNvSpPr>
          <p:nvPr>
            <p:ph type="ftr" sz="quarter" idx="11"/>
          </p:nvPr>
        </p:nvSpPr>
        <p:spPr>
          <a:xfrm>
            <a:off x="2898648" y="6355080"/>
            <a:ext cx="3474720" cy="365760"/>
          </a:xfrm>
        </p:spPr>
        <p:txBody>
          <a:bodyPr/>
          <a:lstStyle/>
          <a:p>
            <a:endParaRPr lang="es-ES"/>
          </a:p>
        </p:txBody>
      </p:sp>
      <p:sp>
        <p:nvSpPr>
          <p:cNvPr id="29" name="Slide Number Placeholder 28"/>
          <p:cNvSpPr>
            <a:spLocks noGrp="1"/>
          </p:cNvSpPr>
          <p:nvPr>
            <p:ph type="sldNum" sz="quarter" idx="12"/>
          </p:nvPr>
        </p:nvSpPr>
        <p:spPr>
          <a:xfrm>
            <a:off x="1216152" y="6355080"/>
            <a:ext cx="1219200" cy="365760"/>
          </a:xfrm>
        </p:spPr>
        <p:txBody>
          <a:bodyPr/>
          <a:lstStyle/>
          <a:p>
            <a:fld id="{D4B5ADC2-7248-4799-8E52-477E151C3EE9}" type="slidenum">
              <a:rPr/>
              <a:pPr/>
              <a:t>‹#›</a:t>
            </a:fld>
            <a:endParaRPr lang="es-ES"/>
          </a:p>
        </p:txBody>
      </p:sp>
      <p:sp>
        <p:nvSpPr>
          <p:cNvPr id="21" name="Rectangle 20"/>
          <p:cNvSpPr/>
          <p:nvPr/>
        </p:nvSpPr>
        <p:spPr>
          <a:xfrm>
            <a:off x="904875" y="3648075"/>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s-ES"/>
          </a:p>
        </p:txBody>
      </p:sp>
      <p:sp>
        <p:nvSpPr>
          <p:cNvPr id="33" name="Rectangle 32"/>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s-ES"/>
          </a:p>
        </p:txBody>
      </p:sp>
      <p:sp>
        <p:nvSpPr>
          <p:cNvPr id="22" name="Rectangle 21"/>
          <p:cNvSpPr/>
          <p:nvPr/>
        </p:nvSpPr>
        <p:spPr>
          <a:xfrm>
            <a:off x="904875" y="3648075"/>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s-ES"/>
          </a:p>
        </p:txBody>
      </p:sp>
      <p:sp>
        <p:nvSpPr>
          <p:cNvPr id="32" name="Rectangle 31"/>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s-E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s-ES"/>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Date Placeholder 3"/>
          <p:cNvSpPr>
            <a:spLocks noGrp="1"/>
          </p:cNvSpPr>
          <p:nvPr>
            <p:ph type="dt" sz="half" idx="10"/>
          </p:nvPr>
        </p:nvSpPr>
        <p:spPr/>
        <p:txBody>
          <a:bodyPr/>
          <a:lstStyle/>
          <a:p>
            <a:fld id="{33938BEC-55E3-4F9D-B5C5-76D23951C04A}" type="datetime1">
              <a:rPr/>
              <a:pPr/>
              <a:t>11/9/2006</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D4B5ADC2-7248-4799-8E52-477E151C3EE9}" type="slidenum">
              <a:rPr lang="es-ES" sz="1400" b="1">
                <a:solidFill>
                  <a:srgbClr val="FFFFFF"/>
                </a:solidFill>
              </a:rPr>
              <a:pPr/>
              <a:t>‹#›</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y texto vertical">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Date Placeholder 3"/>
          <p:cNvSpPr>
            <a:spLocks noGrp="1"/>
          </p:cNvSpPr>
          <p:nvPr>
            <p:ph type="dt" sz="half" idx="10"/>
          </p:nvPr>
        </p:nvSpPr>
        <p:spPr/>
        <p:txBody>
          <a:bodyPr/>
          <a:lstStyle/>
          <a:p>
            <a:fld id="{33938BEC-55E3-4F9D-B5C5-76D23951C04A}" type="datetime1">
              <a:rPr/>
              <a:pPr/>
              <a:t>11/9/2006</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D4B5ADC2-7248-4799-8E52-477E151C3EE9}" type="slidenum">
              <a:rPr lang="es-ES" sz="1400" b="1">
                <a:solidFill>
                  <a:srgbClr val="FFFFFF"/>
                </a:solidFill>
              </a:rPr>
              <a:pPr/>
              <a:t>‹#›</a:t>
            </a:fld>
            <a:endParaRPr lang="es-ES"/>
          </a:p>
        </p:txBody>
      </p:sp>
      <p:sp>
        <p:nvSpPr>
          <p:cNvPr id="7" name="Straight Connector 6"/>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lang="es-ES"/>
          </a:p>
        </p:txBody>
      </p:sp>
      <p:sp>
        <p:nvSpPr>
          <p:cNvPr id="8" name="Shape 7"/>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s-ES"/>
          </a:p>
        </p:txBody>
      </p:sp>
      <p:sp>
        <p:nvSpPr>
          <p:cNvPr id="9" name="Straight Connector 8"/>
          <p:cNvSpPr>
            <a:spLocks noChangeShapeType="1"/>
          </p:cNvSpPr>
          <p:nvPr/>
        </p:nvSpPr>
        <p:spPr bwMode="auto">
          <a:xfrm rot="5400000">
            <a:off x="3629607"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conteni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s-ES"/>
          </a:p>
        </p:txBody>
      </p:sp>
      <p:sp>
        <p:nvSpPr>
          <p:cNvPr id="4" name="Date Placeholder 3"/>
          <p:cNvSpPr>
            <a:spLocks noGrp="1"/>
          </p:cNvSpPr>
          <p:nvPr>
            <p:ph type="dt" sz="half" idx="10"/>
          </p:nvPr>
        </p:nvSpPr>
        <p:spPr/>
        <p:txBody>
          <a:bodyPr/>
          <a:lstStyle/>
          <a:p>
            <a:fld id="{33938BEC-55E3-4F9D-B5C5-76D23951C04A}" type="datetime1">
              <a:rPr/>
              <a:pPr/>
              <a:t>11/9/2006</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D4B5ADC2-7248-4799-8E52-477E151C3EE9}" type="slidenum">
              <a:rPr lang="es-ES" sz="1400" b="1">
                <a:solidFill>
                  <a:srgbClr val="FFFFFF"/>
                </a:solidFill>
              </a:rPr>
              <a:pPr/>
              <a:t>‹#›</a:t>
            </a:fld>
            <a:endParaRPr lang="es-ES"/>
          </a:p>
        </p:txBody>
      </p:sp>
      <p:sp>
        <p:nvSpPr>
          <p:cNvPr id="8" name="Content Placeholder 7"/>
          <p:cNvSpPr>
            <a:spLocks noGrp="1"/>
          </p:cNvSpPr>
          <p:nvPr>
            <p:ph sz="quarter" idx="1"/>
          </p:nvPr>
        </p:nvSpPr>
        <p:spPr>
          <a:xfrm>
            <a:off x="457200" y="1219200"/>
            <a:ext cx="8229600" cy="493776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219200" y="2971800"/>
            <a:ext cx="6858000" cy="1066800"/>
          </a:xfrm>
        </p:spPr>
        <p:txBody>
          <a:bodyPr anchor="t" anchorCtr="0"/>
          <a:lstStyle>
            <a:lvl1pPr algn="r" latinLnBrk="0">
              <a:buNone/>
              <a:defRPr lang="es-ES" sz="3200" b="0" cap="none" baseline="0"/>
            </a:lvl1pPr>
          </a:lstStyle>
          <a:p>
            <a:r>
              <a:rPr lang="es-ES" smtClean="0"/>
              <a:t>Haga clic para modificar el estilo de título del patrón</a:t>
            </a:r>
            <a:endParaRPr lang="es-ES"/>
          </a:p>
        </p:txBody>
      </p:sp>
      <p:sp>
        <p:nvSpPr>
          <p:cNvPr id="3" name="Text Placeholder 2"/>
          <p:cNvSpPr>
            <a:spLocks noGrp="1"/>
          </p:cNvSpPr>
          <p:nvPr>
            <p:ph type="body" idx="1"/>
          </p:nvPr>
        </p:nvSpPr>
        <p:spPr>
          <a:xfrm>
            <a:off x="1295400" y="4267200"/>
            <a:ext cx="6781800" cy="1143000"/>
          </a:xfrm>
        </p:spPr>
        <p:txBody>
          <a:bodyPr anchor="t" anchorCtr="0"/>
          <a:lstStyle>
            <a:lvl1pPr algn="r" latinLnBrk="0">
              <a:buNone/>
              <a:defRPr lang="es-ES" sz="2000">
                <a:solidFill>
                  <a:schemeClr val="tx1">
                    <a:tint val="75000"/>
                  </a:schemeClr>
                </a:solidFill>
              </a:defRPr>
            </a:lvl1pPr>
            <a:lvl2pPr>
              <a:buNone/>
              <a:defRPr lang="es-ES" sz="1800">
                <a:solidFill>
                  <a:schemeClr val="tx1">
                    <a:tint val="75000"/>
                  </a:schemeClr>
                </a:solidFill>
              </a:defRPr>
            </a:lvl2pPr>
            <a:lvl3pPr>
              <a:buNone/>
              <a:defRPr lang="es-ES" sz="1600">
                <a:solidFill>
                  <a:schemeClr val="tx1">
                    <a:tint val="75000"/>
                  </a:schemeClr>
                </a:solidFill>
              </a:defRPr>
            </a:lvl3pPr>
            <a:lvl4pPr>
              <a:buNone/>
              <a:defRPr lang="es-ES" sz="1400">
                <a:solidFill>
                  <a:schemeClr val="tx1">
                    <a:tint val="75000"/>
                  </a:schemeClr>
                </a:solidFill>
              </a:defRPr>
            </a:lvl4pPr>
            <a:lvl5pPr>
              <a:buNone/>
              <a:defRPr lang="es-ES" sz="1400">
                <a:solidFill>
                  <a:schemeClr val="tx1">
                    <a:tint val="75000"/>
                  </a:schemeClr>
                </a:solidFill>
              </a:defRPr>
            </a:lvl5pPr>
          </a:lstStyle>
          <a:p>
            <a:pPr lvl="0"/>
            <a:r>
              <a:rPr lang="es-ES" smtClean="0"/>
              <a:t>Haga clic para modificar el estilo de texto del patrón</a:t>
            </a:r>
          </a:p>
        </p:txBody>
      </p:sp>
      <p:sp>
        <p:nvSpPr>
          <p:cNvPr id="4" name="Date Placeholder 3"/>
          <p:cNvSpPr>
            <a:spLocks noGrp="1"/>
          </p:cNvSpPr>
          <p:nvPr>
            <p:ph type="dt" sz="half" idx="10"/>
          </p:nvPr>
        </p:nvSpPr>
        <p:spPr>
          <a:xfrm>
            <a:off x="6400800" y="6355080"/>
            <a:ext cx="2286000" cy="365760"/>
          </a:xfrm>
        </p:spPr>
        <p:txBody>
          <a:bodyPr/>
          <a:lstStyle/>
          <a:p>
            <a:fld id="{2FB568A0-62B0-4129-95C4-7270BF844D61}" type="datetime1">
              <a:rPr/>
              <a:pPr/>
              <a:t>11/9/2006</a:t>
            </a:fld>
            <a:endParaRPr lang="es-ES"/>
          </a:p>
        </p:txBody>
      </p:sp>
      <p:sp>
        <p:nvSpPr>
          <p:cNvPr id="5" name="Footer Placeholder 4"/>
          <p:cNvSpPr>
            <a:spLocks noGrp="1"/>
          </p:cNvSpPr>
          <p:nvPr>
            <p:ph type="ftr" sz="quarter" idx="11"/>
          </p:nvPr>
        </p:nvSpPr>
        <p:spPr>
          <a:xfrm>
            <a:off x="2898648" y="6355080"/>
            <a:ext cx="3474720" cy="365760"/>
          </a:xfrm>
        </p:spPr>
        <p:txBody>
          <a:bodyPr/>
          <a:lstStyle/>
          <a:p>
            <a:endParaRPr lang="es-ES"/>
          </a:p>
        </p:txBody>
      </p:sp>
      <p:sp>
        <p:nvSpPr>
          <p:cNvPr id="6" name="Slide Number Placeholder 5"/>
          <p:cNvSpPr>
            <a:spLocks noGrp="1"/>
          </p:cNvSpPr>
          <p:nvPr>
            <p:ph type="sldNum" sz="quarter" idx="12"/>
          </p:nvPr>
        </p:nvSpPr>
        <p:spPr>
          <a:xfrm>
            <a:off x="1069848" y="6355080"/>
            <a:ext cx="1520952" cy="365760"/>
          </a:xfrm>
        </p:spPr>
        <p:txBody>
          <a:bodyPr/>
          <a:lstStyle/>
          <a:p>
            <a:fld id="{147C1B20-DEF4-46E3-B77F-0FB6B8193D90}" type="slidenum">
              <a:rPr/>
              <a:pPr/>
              <a:t>‹#›</a:t>
            </a:fld>
            <a:endParaRPr lang="es-ES"/>
          </a:p>
        </p:txBody>
      </p:sp>
      <p:sp>
        <p:nvSpPr>
          <p:cNvPr id="7" name="Rectangle 6"/>
          <p:cNvSpPr/>
          <p:nvPr/>
        </p:nvSpPr>
        <p:spPr>
          <a:xfrm>
            <a:off x="914400" y="281940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s-ES"/>
          </a:p>
        </p:txBody>
      </p:sp>
      <p:sp>
        <p:nvSpPr>
          <p:cNvPr id="8" name="Rectangle 7"/>
          <p:cNvSpPr/>
          <p:nvPr/>
        </p:nvSpPr>
        <p:spPr>
          <a:xfrm>
            <a:off x="914400" y="2819400"/>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nido dos">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lang="es-ES" smtClean="0"/>
              <a:t>Haga clic para modificar el estilo de título del patrón</a:t>
            </a:r>
            <a:endParaRPr lang="es-ES"/>
          </a:p>
        </p:txBody>
      </p:sp>
      <p:sp>
        <p:nvSpPr>
          <p:cNvPr id="5" name="Date Placeholder 4"/>
          <p:cNvSpPr>
            <a:spLocks noGrp="1"/>
          </p:cNvSpPr>
          <p:nvPr>
            <p:ph type="dt" sz="half" idx="10"/>
          </p:nvPr>
        </p:nvSpPr>
        <p:spPr/>
        <p:txBody>
          <a:bodyPr/>
          <a:lstStyle/>
          <a:p>
            <a:fld id="{A1D7F31A-E594-408B-8114-4F8438303DA3}" type="datetime1">
              <a:rPr/>
              <a:pPr/>
              <a:t>11/9/2006</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147C1B20-DEF4-46E3-B77F-0FB6B8193D90}" type="slidenum">
              <a:rPr/>
              <a:pPr/>
              <a:t>‹#›</a:t>
            </a:fld>
            <a:endParaRPr lang="es-ES"/>
          </a:p>
        </p:txBody>
      </p:sp>
      <p:sp>
        <p:nvSpPr>
          <p:cNvPr id="9" name="Content Placeholder 8"/>
          <p:cNvSpPr>
            <a:spLocks noGrp="1"/>
          </p:cNvSpPr>
          <p:nvPr>
            <p:ph sz="quarter" idx="1"/>
          </p:nvPr>
        </p:nvSpPr>
        <p:spPr>
          <a:xfrm>
            <a:off x="457200" y="1219200"/>
            <a:ext cx="4041648" cy="493776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11" name="Content Placeholder 10"/>
          <p:cNvSpPr>
            <a:spLocks noGrp="1"/>
          </p:cNvSpPr>
          <p:nvPr>
            <p:ph sz="quarter" idx="2"/>
          </p:nvPr>
        </p:nvSpPr>
        <p:spPr>
          <a:xfrm>
            <a:off x="4632198" y="1216152"/>
            <a:ext cx="4041648" cy="493776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nchor="ctr"/>
          <a:lstStyle>
            <a:lvl1pPr latinLnBrk="0">
              <a:defRPr lang="es-ES"/>
            </a:lvl1pPr>
          </a:lstStyle>
          <a:p>
            <a:r>
              <a:rPr lang="es-ES" smtClean="0"/>
              <a:t>Haga clic para modificar el estilo de título del patrón</a:t>
            </a:r>
            <a:endParaRPr lang="es-ES"/>
          </a:p>
        </p:txBody>
      </p:sp>
      <p:sp>
        <p:nvSpPr>
          <p:cNvPr id="3" name="Text Placeholder 2"/>
          <p:cNvSpPr>
            <a:spLocks noGrp="1"/>
          </p:cNvSpPr>
          <p:nvPr>
            <p:ph type="body" idx="1"/>
          </p:nvPr>
        </p:nvSpPr>
        <p:spPr>
          <a:xfrm>
            <a:off x="457200" y="1285875"/>
            <a:ext cx="4040188" cy="685800"/>
          </a:xfrm>
          <a:noFill/>
          <a:ln>
            <a:noFill/>
          </a:ln>
        </p:spPr>
        <p:txBody>
          <a:bodyPr lIns="91440" anchor="b" anchorCtr="0">
            <a:noAutofit/>
          </a:bodyPr>
          <a:lstStyle>
            <a:lvl1pPr marL="0" indent="0" latinLnBrk="0">
              <a:buNone/>
              <a:defRPr lang="es-ES" sz="2400" b="1">
                <a:solidFill>
                  <a:schemeClr val="accent2"/>
                </a:solidFill>
              </a:defRPr>
            </a:lvl1pPr>
            <a:lvl2pPr>
              <a:buNone/>
              <a:defRPr lang="es-ES" sz="2000" b="1"/>
            </a:lvl2pPr>
            <a:lvl3pPr>
              <a:buNone/>
              <a:defRPr lang="es-ES" sz="1800" b="1"/>
            </a:lvl3pPr>
            <a:lvl4pPr>
              <a:buNone/>
              <a:defRPr lang="es-ES" sz="1600" b="1"/>
            </a:lvl4pPr>
            <a:lvl5pPr>
              <a:buNone/>
              <a:defRPr lang="es-ES" sz="1600" b="1"/>
            </a:lvl5pPr>
          </a:lstStyle>
          <a:p>
            <a:pPr lvl="0"/>
            <a:r>
              <a:rPr lang="es-ES" smtClean="0"/>
              <a:t>Haga clic para modificar el estilo de texto del patrón</a:t>
            </a:r>
          </a:p>
        </p:txBody>
      </p:sp>
      <p:sp>
        <p:nvSpPr>
          <p:cNvPr id="4" name="Text Placeholder 3"/>
          <p:cNvSpPr>
            <a:spLocks noGrp="1"/>
          </p:cNvSpPr>
          <p:nvPr>
            <p:ph type="body" sz="half" idx="3"/>
          </p:nvPr>
        </p:nvSpPr>
        <p:spPr>
          <a:xfrm>
            <a:off x="4648200" y="1295400"/>
            <a:ext cx="4041775" cy="685800"/>
          </a:xfrm>
          <a:noFill/>
          <a:ln>
            <a:noFill/>
          </a:ln>
        </p:spPr>
        <p:txBody>
          <a:bodyPr lIns="91440" anchor="b" anchorCtr="0"/>
          <a:lstStyle>
            <a:lvl1pPr marL="0" indent="0" latinLnBrk="0">
              <a:buNone/>
              <a:defRPr lang="es-ES" sz="2400" b="1">
                <a:solidFill>
                  <a:schemeClr val="accent2"/>
                </a:solidFill>
              </a:defRPr>
            </a:lvl1pPr>
            <a:lvl2pPr>
              <a:buNone/>
              <a:defRPr lang="es-ES" sz="2000" b="1"/>
            </a:lvl2pPr>
            <a:lvl3pPr>
              <a:buNone/>
              <a:defRPr lang="es-ES" sz="1800" b="1"/>
            </a:lvl3pPr>
            <a:lvl4pPr>
              <a:buNone/>
              <a:defRPr lang="es-ES" sz="1600" b="1"/>
            </a:lvl4pPr>
            <a:lvl5pPr>
              <a:buNone/>
              <a:defRPr lang="es-ES" sz="1600" b="1"/>
            </a:lvl5pPr>
          </a:lstStyle>
          <a:p>
            <a:pPr lvl="0"/>
            <a:r>
              <a:rPr lang="es-ES" smtClean="0"/>
              <a:t>Haga clic para modificar el estilo de texto del patrón</a:t>
            </a:r>
          </a:p>
        </p:txBody>
      </p:sp>
      <p:sp>
        <p:nvSpPr>
          <p:cNvPr id="7" name="Date Placeholder 6"/>
          <p:cNvSpPr>
            <a:spLocks noGrp="1"/>
          </p:cNvSpPr>
          <p:nvPr>
            <p:ph type="dt" sz="half" idx="10"/>
          </p:nvPr>
        </p:nvSpPr>
        <p:spPr/>
        <p:txBody>
          <a:bodyPr/>
          <a:lstStyle/>
          <a:p>
            <a:fld id="{AD978398-2A5A-4309-94C2-82E465C1DCF8}" type="datetime1">
              <a:rPr/>
              <a:pPr/>
              <a:t>11/9/2006</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147C1B20-DEF4-46E3-B77F-0FB6B8193D90}" type="slidenum">
              <a:rPr/>
              <a:pPr/>
              <a:t>‹#›</a:t>
            </a:fld>
            <a:endParaRPr lang="es-ES"/>
          </a:p>
        </p:txBody>
      </p:sp>
      <p:sp>
        <p:nvSpPr>
          <p:cNvPr id="11" name="Content Placeholder 10"/>
          <p:cNvSpPr>
            <a:spLocks noGrp="1"/>
          </p:cNvSpPr>
          <p:nvPr>
            <p:ph sz="quarter" idx="2"/>
          </p:nvPr>
        </p:nvSpPr>
        <p:spPr>
          <a:xfrm>
            <a:off x="457200" y="2133600"/>
            <a:ext cx="4038600" cy="40386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13" name="Content Placeholder 12"/>
          <p:cNvSpPr>
            <a:spLocks noGrp="1"/>
          </p:cNvSpPr>
          <p:nvPr>
            <p:ph sz="quarter" idx="4"/>
          </p:nvPr>
        </p:nvSpPr>
        <p:spPr>
          <a:xfrm>
            <a:off x="4648200" y="2133600"/>
            <a:ext cx="4038600" cy="40386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título">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lang="es-ES" smtClean="0"/>
              <a:t>Haga clic para modificar el estilo de título del patrón</a:t>
            </a:r>
            <a:endParaRPr lang="es-ES"/>
          </a:p>
        </p:txBody>
      </p:sp>
      <p:sp>
        <p:nvSpPr>
          <p:cNvPr id="3" name="Date Placeholder 2"/>
          <p:cNvSpPr>
            <a:spLocks noGrp="1"/>
          </p:cNvSpPr>
          <p:nvPr>
            <p:ph type="dt" sz="half" idx="10"/>
          </p:nvPr>
        </p:nvSpPr>
        <p:spPr/>
        <p:txBody>
          <a:bodyPr/>
          <a:lstStyle/>
          <a:p>
            <a:fld id="{33938BEC-55E3-4F9D-B5C5-76D23951C04A}" type="datetime1">
              <a:rPr/>
              <a:pPr/>
              <a:t>11/9/2006</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D4B5ADC2-7248-4799-8E52-477E151C3EE9}" type="slidenum">
              <a:rPr lang="es-ES" sz="1400" b="1">
                <a:solidFill>
                  <a:srgbClr val="FFFFFF"/>
                </a:solidFill>
              </a:rPr>
              <a:pPr/>
              <a:t>‹#›</a:t>
            </a:fld>
            <a:endParaRPr lang="es-ES"/>
          </a:p>
        </p:txBody>
      </p:sp>
      <p:sp>
        <p:nvSpPr>
          <p:cNvPr id="6" name="Shap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48B58F6-778A-46C2-BFC0-8FD9B04A99E8}" type="datetime1">
              <a:rPr/>
              <a:pPr/>
              <a:t>11/9/2006</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147C1B20-DEF4-46E3-B77F-0FB6B8193D90}" type="slidenum">
              <a:rPr/>
              <a:pPr/>
              <a:t>‹#›</a:t>
            </a:fld>
            <a:endParaRPr lang="es-ES"/>
          </a:p>
        </p:txBody>
      </p:sp>
      <p:sp>
        <p:nvSpPr>
          <p:cNvPr id="5" name="Straight Connector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lang="es-ES"/>
          </a:p>
        </p:txBody>
      </p:sp>
      <p:sp>
        <p:nvSpPr>
          <p:cNvPr id="6" name="Shap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324600" y="304800"/>
            <a:ext cx="2514600" cy="838200"/>
          </a:xfrm>
        </p:spPr>
        <p:txBody>
          <a:bodyPr anchor="b" anchorCtr="0">
            <a:noAutofit/>
          </a:bodyPr>
          <a:lstStyle>
            <a:lvl1pPr algn="l" latinLnBrk="0">
              <a:buNone/>
              <a:defRPr lang="es-ES" sz="2000" b="1">
                <a:solidFill>
                  <a:schemeClr val="tx2"/>
                </a:solidFill>
                <a:latin typeface="+mn-lt"/>
                <a:ea typeface="+mn-lt"/>
                <a:cs typeface="+mn-lt"/>
              </a:defRPr>
            </a:lvl1pPr>
          </a:lstStyle>
          <a:p>
            <a:r>
              <a:rPr lang="es-ES" smtClean="0"/>
              <a:t>Haga clic para modificar el estilo de título del patrón</a:t>
            </a:r>
            <a:endParaRPr lang="es-ES"/>
          </a:p>
        </p:txBody>
      </p:sp>
      <p:sp>
        <p:nvSpPr>
          <p:cNvPr id="3" name="Text Placeholder 2"/>
          <p:cNvSpPr>
            <a:spLocks noGrp="1"/>
          </p:cNvSpPr>
          <p:nvPr>
            <p:ph type="body" idx="2"/>
          </p:nvPr>
        </p:nvSpPr>
        <p:spPr>
          <a:xfrm>
            <a:off x="6324600" y="1219200"/>
            <a:ext cx="2514600" cy="4843463"/>
          </a:xfrm>
        </p:spPr>
        <p:txBody>
          <a:bodyPr/>
          <a:lstStyle>
            <a:lvl1pPr marL="0" indent="0" latinLnBrk="0">
              <a:lnSpc>
                <a:spcPts val="2200"/>
              </a:lnSpc>
              <a:spcAft>
                <a:spcPts val="1000"/>
              </a:spcAft>
              <a:buNone/>
              <a:defRPr lang="es-ES" sz="1600">
                <a:solidFill>
                  <a:schemeClr val="tx2"/>
                </a:solidFill>
              </a:defRPr>
            </a:lvl1pPr>
            <a:lvl2pPr>
              <a:buNone/>
              <a:defRPr lang="es-ES" sz="1200"/>
            </a:lvl2pPr>
            <a:lvl3pPr>
              <a:buNone/>
              <a:defRPr lang="es-ES" sz="1000"/>
            </a:lvl3pPr>
            <a:lvl4pPr>
              <a:buNone/>
              <a:defRPr lang="es-ES" sz="900"/>
            </a:lvl4pPr>
            <a:lvl5pPr>
              <a:buNone/>
              <a:defRPr lang="es-ES" sz="900"/>
            </a:lvl5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33938BEC-55E3-4F9D-B5C5-76D23951C04A}" type="datetime1">
              <a:rPr/>
              <a:pPr/>
              <a:t>11/9/2006</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D4B5ADC2-7248-4799-8E52-477E151C3EE9}" type="slidenum">
              <a:rPr lang="es-ES" sz="1400" b="1">
                <a:solidFill>
                  <a:srgbClr val="FFFFFF"/>
                </a:solidFill>
              </a:rPr>
              <a:pPr/>
              <a:t>‹#›</a:t>
            </a:fld>
            <a:endParaRPr lang="es-ES"/>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lang="es-ES"/>
          </a:p>
        </p:txBody>
      </p:sp>
      <p:sp>
        <p:nvSpPr>
          <p:cNvPr id="10" name="Straight Connector 9"/>
          <p:cNvSpPr>
            <a:spLocks noChangeShapeType="1"/>
          </p:cNvSpPr>
          <p:nvPr/>
        </p:nvSpPr>
        <p:spPr bwMode="auto">
          <a:xfrm rot="5400000">
            <a:off x="3160645"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lang="es-ES"/>
          </a:p>
        </p:txBody>
      </p:sp>
      <p:sp>
        <p:nvSpPr>
          <p:cNvPr id="9" name="Shap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s-ES"/>
          </a:p>
        </p:txBody>
      </p:sp>
      <p:sp>
        <p:nvSpPr>
          <p:cNvPr id="12" name="Content Placeholder 11"/>
          <p:cNvSpPr>
            <a:spLocks noGrp="1"/>
          </p:cNvSpPr>
          <p:nvPr>
            <p:ph sz="quarter" idx="1"/>
          </p:nvPr>
        </p:nvSpPr>
        <p:spPr>
          <a:xfrm>
            <a:off x="304800" y="304800"/>
            <a:ext cx="5715000" cy="57150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457200" y="500856"/>
            <a:ext cx="8229600" cy="674688"/>
          </a:xfrm>
          <a:ln>
            <a:solidFill>
              <a:schemeClr val="accent1"/>
            </a:solidFill>
          </a:ln>
        </p:spPr>
        <p:txBody>
          <a:bodyPr lIns="274320" anchor="ctr"/>
          <a:lstStyle>
            <a:lvl1pPr algn="r" latinLnBrk="0">
              <a:buNone/>
              <a:defRPr lang="es-ES" sz="2000" b="0">
                <a:solidFill>
                  <a:schemeClr val="tx1"/>
                </a:solidFill>
              </a:defRPr>
            </a:lvl1pPr>
          </a:lstStyle>
          <a:p>
            <a:r>
              <a:rPr lang="es-ES" smtClean="0"/>
              <a:t>Haga clic para modificar el estilo de título del patrón</a:t>
            </a:r>
            <a:endParaRPr lang="es-ES"/>
          </a:p>
        </p:txBody>
      </p:sp>
      <p:sp>
        <p:nvSpPr>
          <p:cNvPr id="3" name="Picture Placeholder 2"/>
          <p:cNvSpPr>
            <a:spLocks noGrp="1"/>
          </p:cNvSpPr>
          <p:nvPr>
            <p:ph type="pic" idx="1"/>
          </p:nvPr>
        </p:nvSpPr>
        <p:spPr>
          <a:xfrm>
            <a:off x="457200" y="1905000"/>
            <a:ext cx="8229600" cy="4270248"/>
          </a:xfrm>
          <a:solidFill>
            <a:schemeClr val="tx1">
              <a:shade val="50000"/>
            </a:schemeClr>
          </a:solidFill>
          <a:ln>
            <a:noFill/>
          </a:ln>
          <a:effectLst/>
        </p:spPr>
        <p:txBody>
          <a:bodyPr/>
          <a:lstStyle>
            <a:lvl1pPr marL="0" indent="0" latinLnBrk="0">
              <a:spcBef>
                <a:spcPts val="600"/>
              </a:spcBef>
              <a:buNone/>
              <a:defRPr lang="es-ES" sz="3200"/>
            </a:lvl1pPr>
          </a:lstStyle>
          <a:p>
            <a:r>
              <a:rPr lang="es-ES" smtClean="0"/>
              <a:t>Haga clic en el icono para agregar una imagen</a:t>
            </a:r>
            <a:endParaRPr lang="es-ES"/>
          </a:p>
        </p:txBody>
      </p:sp>
      <p:sp>
        <p:nvSpPr>
          <p:cNvPr id="4" name="Text Placeholder 3"/>
          <p:cNvSpPr>
            <a:spLocks noGrp="1"/>
          </p:cNvSpPr>
          <p:nvPr>
            <p:ph type="body" sz="half" idx="2"/>
          </p:nvPr>
        </p:nvSpPr>
        <p:spPr>
          <a:xfrm>
            <a:off x="457200" y="1219200"/>
            <a:ext cx="8229600" cy="533400"/>
          </a:xfrm>
        </p:spPr>
        <p:txBody>
          <a:bodyPr anchor="ctr" anchorCtr="0"/>
          <a:lstStyle>
            <a:lvl1pPr marL="0" indent="0" algn="l" latinLnBrk="0">
              <a:buFontTx/>
              <a:buNone/>
              <a:defRPr lang="es-ES" sz="1400"/>
            </a:lvl1pPr>
            <a:lvl2pPr>
              <a:defRPr lang="es-ES" sz="1200"/>
            </a:lvl2pPr>
            <a:lvl3pPr>
              <a:defRPr lang="es-ES" sz="1000"/>
            </a:lvl3pPr>
            <a:lvl4pPr>
              <a:defRPr lang="es-ES" sz="900"/>
            </a:lvl4pPr>
            <a:lvl5pPr>
              <a:defRPr lang="es-ES" sz="900"/>
            </a:lvl5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33938BEC-55E3-4F9D-B5C5-76D23951C04A}" type="datetime1">
              <a:rPr/>
              <a:pPr/>
              <a:t>11/9/2006</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D4B5ADC2-7248-4799-8E52-477E151C3EE9}" type="slidenum">
              <a:rPr lang="es-ES" sz="1400" b="1">
                <a:solidFill>
                  <a:srgbClr val="FFFFFF"/>
                </a:solidFill>
              </a:rPr>
              <a:pPr/>
              <a:t>‹#›</a:t>
            </a:fld>
            <a:endParaRPr lang="es-ES"/>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lang="es-ES"/>
          </a:p>
        </p:txBody>
      </p:sp>
      <p:sp>
        <p:nvSpPr>
          <p:cNvPr id="9" name="Shap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s-ES"/>
          </a:p>
        </p:txBody>
      </p:sp>
      <p:sp>
        <p:nvSpPr>
          <p:cNvPr id="10" name="Rectangle 9"/>
          <p:cNvSpPr/>
          <p:nvPr/>
        </p:nvSpPr>
        <p:spPr>
          <a:xfrm>
            <a:off x="457200" y="500856"/>
            <a:ext cx="18288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152400"/>
            <a:ext cx="8229600" cy="990600"/>
          </a:xfrm>
          <a:prstGeom prst="rect">
            <a:avLst/>
          </a:prstGeom>
        </p:spPr>
        <p:txBody>
          <a:bodyPr vert="horz" anchor="b" anchorCtr="0">
            <a:normAutofit/>
          </a:bodyPr>
          <a:lstStyle/>
          <a:p>
            <a:r>
              <a:rPr lang="es-ES"/>
              <a:t>Haga clic para modificar el estilo de título del patrón</a:t>
            </a:r>
          </a:p>
        </p:txBody>
      </p:sp>
      <p:sp>
        <p:nvSpPr>
          <p:cNvPr id="13" name="Text Placeholder 12"/>
          <p:cNvSpPr>
            <a:spLocks noGrp="1"/>
          </p:cNvSpPr>
          <p:nvPr>
            <p:ph type="body" idx="1"/>
          </p:nvPr>
        </p:nvSpPr>
        <p:spPr>
          <a:xfrm>
            <a:off x="457200" y="1219200"/>
            <a:ext cx="8229600" cy="4910328"/>
          </a:xfrm>
          <a:prstGeom prst="rect">
            <a:avLst/>
          </a:prstGeom>
        </p:spPr>
        <p:txBody>
          <a:bodyPr vert="horz">
            <a:normAutofit/>
          </a:bodyPr>
          <a:lstStyle/>
          <a:p>
            <a:pPr lvl="0"/>
            <a:r>
              <a:rPr lang="es-ES"/>
              <a:t>Haga clic para modificar los estilos de título del patrón</a:t>
            </a:r>
          </a:p>
          <a:p>
            <a:pPr lvl="1"/>
            <a:r>
              <a:rPr lang="es-ES"/>
              <a:t>Segundo nivel</a:t>
            </a:r>
          </a:p>
          <a:p>
            <a:pPr lvl="2"/>
            <a:r>
              <a:rPr lang="es-ES"/>
              <a:t>Tercer nivel</a:t>
            </a:r>
          </a:p>
          <a:p>
            <a:pPr lvl="3"/>
            <a:r>
              <a:rPr lang="es-ES"/>
              <a:t>Cuarto nivel</a:t>
            </a:r>
          </a:p>
          <a:p>
            <a:pPr lvl="4"/>
            <a:r>
              <a:rPr lang="es-ES"/>
              <a:t>Quinto nivel</a:t>
            </a:r>
          </a:p>
          <a:p>
            <a:pPr lvl="5"/>
            <a:r>
              <a:rPr lang="es-ES"/>
              <a:t>Sexto nivel</a:t>
            </a:r>
          </a:p>
          <a:p>
            <a:pPr lvl="6"/>
            <a:r>
              <a:rPr lang="es-ES"/>
              <a:t>Séptimo nivel</a:t>
            </a:r>
          </a:p>
          <a:p>
            <a:pPr lvl="7"/>
            <a:r>
              <a:rPr lang="es-ES"/>
              <a:t>Octavo nivel</a:t>
            </a:r>
          </a:p>
          <a:p>
            <a:pPr lvl="8"/>
            <a:r>
              <a:rPr lang="es-ES"/>
              <a:t>Noveno nivel</a:t>
            </a:r>
          </a:p>
        </p:txBody>
      </p:sp>
      <p:sp>
        <p:nvSpPr>
          <p:cNvPr id="14" name="Date Placeholder 13"/>
          <p:cNvSpPr>
            <a:spLocks noGrp="1"/>
          </p:cNvSpPr>
          <p:nvPr>
            <p:ph type="dt" sz="half" idx="2"/>
          </p:nvPr>
        </p:nvSpPr>
        <p:spPr>
          <a:xfrm>
            <a:off x="6400800" y="6356350"/>
            <a:ext cx="2289048" cy="365760"/>
          </a:xfrm>
          <a:prstGeom prst="rect">
            <a:avLst/>
          </a:prstGeom>
        </p:spPr>
        <p:txBody>
          <a:bodyPr vert="horz"/>
          <a:lstStyle>
            <a:lvl1pPr algn="l" latinLnBrk="0">
              <a:defRPr lang="es-ES" sz="1400">
                <a:solidFill>
                  <a:schemeClr val="tx2"/>
                </a:solidFill>
              </a:defRPr>
            </a:lvl1pPr>
          </a:lstStyle>
          <a:p>
            <a:fld id="{33938BEC-55E3-4F9D-B5C5-76D23951C04A}" type="datetime1">
              <a:rPr/>
              <a:pPr/>
              <a:t>11/9/2006</a:t>
            </a:fld>
            <a:endParaRPr lang="es-ES" sz="1400">
              <a:solidFill>
                <a:schemeClr val="tx2"/>
              </a:solidFill>
            </a:endParaRPr>
          </a:p>
        </p:txBody>
      </p:sp>
      <p:sp>
        <p:nvSpPr>
          <p:cNvPr id="3" name="Footer Placeholder 2"/>
          <p:cNvSpPr>
            <a:spLocks noGrp="1"/>
          </p:cNvSpPr>
          <p:nvPr>
            <p:ph type="ftr" sz="quarter" idx="3"/>
          </p:nvPr>
        </p:nvSpPr>
        <p:spPr>
          <a:xfrm>
            <a:off x="2898648" y="6356350"/>
            <a:ext cx="3505200" cy="365760"/>
          </a:xfrm>
          <a:prstGeom prst="rect">
            <a:avLst/>
          </a:prstGeom>
        </p:spPr>
        <p:txBody>
          <a:bodyPr vert="horz"/>
          <a:lstStyle>
            <a:lvl1pPr algn="r" latinLnBrk="0">
              <a:defRPr lang="es-ES" sz="1400">
                <a:solidFill>
                  <a:schemeClr val="tx2"/>
                </a:solidFill>
              </a:defRPr>
            </a:lvl1pPr>
          </a:lstStyle>
          <a:p>
            <a:pPr algn="r"/>
            <a:endParaRPr lang="es-ES" sz="1400">
              <a:solidFill>
                <a:schemeClr val="tx2"/>
              </a:solidFill>
            </a:endParaRPr>
          </a:p>
        </p:txBody>
      </p:sp>
      <p:sp>
        <p:nvSpPr>
          <p:cNvPr id="23" name="Slide Number Placeholder 22"/>
          <p:cNvSpPr>
            <a:spLocks noGrp="1"/>
          </p:cNvSpPr>
          <p:nvPr>
            <p:ph type="sldNum" sz="quarter" idx="4"/>
          </p:nvPr>
        </p:nvSpPr>
        <p:spPr>
          <a:xfrm>
            <a:off x="612648" y="6356350"/>
            <a:ext cx="1981200" cy="365760"/>
          </a:xfrm>
          <a:prstGeom prst="rect">
            <a:avLst/>
          </a:prstGeom>
        </p:spPr>
        <p:txBody>
          <a:bodyPr vert="horz"/>
          <a:lstStyle>
            <a:lvl1pPr algn="l" latinLnBrk="0">
              <a:defRPr lang="es-ES" sz="1400">
                <a:solidFill>
                  <a:schemeClr val="tx2"/>
                </a:solidFill>
              </a:defRPr>
            </a:lvl1pPr>
          </a:lstStyle>
          <a:p>
            <a:pPr algn="l"/>
            <a:fld id="{D4B5ADC2-7248-4799-8E52-477E151C3EE9}" type="slidenum">
              <a:rPr lang="es-ES" sz="1400" b="1">
                <a:solidFill>
                  <a:srgbClr val="FFFFFF"/>
                </a:solidFill>
              </a:rPr>
              <a:pPr algn="l"/>
              <a:t>‹#›</a:t>
            </a:fld>
            <a:endParaRPr lang="es-ES" sz="1600">
              <a:solidFill>
                <a:schemeClr val="tx2"/>
              </a:solidFill>
            </a:endParaRPr>
          </a:p>
        </p:txBody>
      </p:sp>
      <p:sp>
        <p:nvSpPr>
          <p:cNvPr id="28" name="Straight Connector 2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lang="es-ES"/>
          </a:p>
        </p:txBody>
      </p:sp>
      <p:sp>
        <p:nvSpPr>
          <p:cNvPr id="29" name="Straight Connector 28"/>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lang="es-ES"/>
          </a:p>
        </p:txBody>
      </p:sp>
      <p:sp>
        <p:nvSpPr>
          <p:cNvPr id="10" name="Shape 9"/>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s-ES"/>
          </a:p>
        </p:txBody>
      </p:sp>
    </p:spTree>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Lst>
  <p:txStyles>
    <p:titleStyle>
      <a:lvl1pPr algn="l" rtl="0" eaLnBrk="1" latinLnBrk="0" hangingPunct="1">
        <a:spcBef>
          <a:spcPct val="0"/>
        </a:spcBef>
        <a:buNone/>
        <a:defRPr lang="es-ES"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lang="es-ES"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lang="es-ES"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lang="es-ES"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lang="es-ES"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lang="es-ES"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lang="es-ES" sz="1600" kern="120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lang="es-ES" sz="1400" kern="120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lang="es-ES" sz="1400" kern="120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lang="es-ES" sz="1200" kern="1200">
          <a:solidFill>
            <a:schemeClr val="tx1"/>
          </a:solidFill>
          <a:latin typeface="+mn-lt"/>
          <a:ea typeface="+mn-ea"/>
          <a:cs typeface="+mn-cs"/>
        </a:defRPr>
      </a:lvl9pPr>
    </p:bodyStyle>
    <p:otherStyle>
      <a:lvl1pPr marL="0" algn="l" rtl="0" eaLnBrk="1" latinLnBrk="0" hangingPunct="1">
        <a:defRPr lang="es-ES" kern="1200">
          <a:solidFill>
            <a:schemeClr val="tx1"/>
          </a:solidFill>
          <a:latin typeface="+mn-lt"/>
          <a:ea typeface="+mn-ea"/>
          <a:cs typeface="+mn-cs"/>
        </a:defRPr>
      </a:lvl1pPr>
      <a:lvl2pPr marL="457200" algn="l" rtl="0" eaLnBrk="1" hangingPunct="1">
        <a:defRPr lang="es-ES" kern="1200">
          <a:solidFill>
            <a:schemeClr val="tx1"/>
          </a:solidFill>
          <a:latin typeface="+mn-lt"/>
          <a:ea typeface="+mn-ea"/>
          <a:cs typeface="+mn-cs"/>
        </a:defRPr>
      </a:lvl2pPr>
      <a:lvl3pPr marL="914400" algn="l" rtl="0" eaLnBrk="1" hangingPunct="1">
        <a:defRPr lang="es-ES" kern="1200">
          <a:solidFill>
            <a:schemeClr val="tx1"/>
          </a:solidFill>
          <a:latin typeface="+mn-lt"/>
          <a:ea typeface="+mn-ea"/>
          <a:cs typeface="+mn-cs"/>
        </a:defRPr>
      </a:lvl3pPr>
      <a:lvl4pPr marL="1371600" algn="l" rtl="0" eaLnBrk="1" hangingPunct="1">
        <a:defRPr lang="es-ES" kern="1200">
          <a:solidFill>
            <a:schemeClr val="tx1"/>
          </a:solidFill>
          <a:latin typeface="+mn-lt"/>
          <a:ea typeface="+mn-ea"/>
          <a:cs typeface="+mn-cs"/>
        </a:defRPr>
      </a:lvl4pPr>
      <a:lvl5pPr marL="1828800" algn="l" rtl="0" eaLnBrk="1" hangingPunct="1">
        <a:defRPr lang="es-ES" kern="1200">
          <a:solidFill>
            <a:schemeClr val="tx1"/>
          </a:solidFill>
          <a:latin typeface="+mn-lt"/>
          <a:ea typeface="+mn-ea"/>
          <a:cs typeface="+mn-cs"/>
        </a:defRPr>
      </a:lvl5pPr>
      <a:lvl6pPr marL="2286000" algn="l" rtl="0" eaLnBrk="1" hangingPunct="1">
        <a:defRPr lang="es-ES" kern="1200">
          <a:solidFill>
            <a:schemeClr val="tx1"/>
          </a:solidFill>
          <a:latin typeface="+mn-lt"/>
          <a:ea typeface="+mn-ea"/>
          <a:cs typeface="+mn-cs"/>
        </a:defRPr>
      </a:lvl6pPr>
      <a:lvl7pPr marL="2743200" algn="l" rtl="0" eaLnBrk="1" hangingPunct="1">
        <a:defRPr lang="es-ES" kern="1200">
          <a:solidFill>
            <a:schemeClr val="tx1"/>
          </a:solidFill>
          <a:latin typeface="+mn-lt"/>
          <a:ea typeface="+mn-ea"/>
          <a:cs typeface="+mn-cs"/>
        </a:defRPr>
      </a:lvl7pPr>
      <a:lvl8pPr marL="3200400" algn="l" rtl="0" eaLnBrk="1" hangingPunct="1">
        <a:defRPr lang="es-ES" kern="1200">
          <a:solidFill>
            <a:schemeClr val="tx1"/>
          </a:solidFill>
          <a:latin typeface="+mn-lt"/>
          <a:ea typeface="+mn-ea"/>
          <a:cs typeface="+mn-cs"/>
        </a:defRPr>
      </a:lvl8pPr>
      <a:lvl9pPr marL="3657600" algn="l" rtl="0" eaLnBrk="1" hangingPunct="1">
        <a:defRPr lang="es-ES"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4.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p>
            <a:r>
              <a:rPr lang="en-US" b="1" dirty="0" err="1" smtClean="0"/>
              <a:t>Unidad</a:t>
            </a:r>
            <a:r>
              <a:rPr lang="en-US" b="1" dirty="0" smtClean="0"/>
              <a:t> IV</a:t>
            </a:r>
            <a:endParaRPr lang="es-ES" dirty="0">
              <a:ln/>
              <a:gradFill flip="none">
                <a:gsLst>
                  <a:gs pos="0">
                    <a:schemeClr val="accent6">
                      <a:tint val="70000"/>
                      <a:shade val="100000"/>
                      <a:hueMod val="100000"/>
                      <a:satMod val="195000"/>
                    </a:schemeClr>
                  </a:gs>
                  <a:gs pos="46000">
                    <a:schemeClr val="accent6">
                      <a:tint val="70000"/>
                      <a:shade val="100000"/>
                      <a:hueMod val="100000"/>
                      <a:satMod val="195000"/>
                    </a:schemeClr>
                  </a:gs>
                  <a:gs pos="100000">
                    <a:schemeClr val="accent6">
                      <a:tint val="100000"/>
                      <a:shade val="60000"/>
                      <a:hueMod val="100000"/>
                      <a:satMod val="195000"/>
                    </a:schemeClr>
                  </a:gs>
                </a:gsLst>
                <a:lin ang="5400000"/>
              </a:gradFill>
            </a:endParaRPr>
          </a:p>
        </p:txBody>
      </p:sp>
      <p:sp>
        <p:nvSpPr>
          <p:cNvPr id="3" name="Rectangle 2"/>
          <p:cNvSpPr>
            <a:spLocks noGrp="1"/>
          </p:cNvSpPr>
          <p:nvPr>
            <p:ph sz="quarter" idx="1"/>
          </p:nvPr>
        </p:nvSpPr>
        <p:spPr/>
        <p:txBody>
          <a:bodyPr>
            <a:normAutofit/>
          </a:bodyPr>
          <a:lstStyle/>
          <a:p>
            <a:r>
              <a:rPr lang="en-US" dirty="0" err="1" smtClean="0"/>
              <a:t>Interfaz</a:t>
            </a:r>
            <a:r>
              <a:rPr lang="en-US" dirty="0" smtClean="0"/>
              <a:t> </a:t>
            </a:r>
            <a:r>
              <a:rPr lang="en-US" dirty="0" err="1" smtClean="0"/>
              <a:t>Gráfica</a:t>
            </a:r>
            <a:r>
              <a:rPr lang="en-US" dirty="0" smtClean="0"/>
              <a:t> de </a:t>
            </a:r>
            <a:r>
              <a:rPr lang="en-US" dirty="0" err="1" smtClean="0"/>
              <a:t>Usuario</a:t>
            </a:r>
            <a:r>
              <a:rPr lang="en-US" dirty="0" smtClean="0"/>
              <a:t> (GUI)</a:t>
            </a:r>
          </a:p>
          <a:p>
            <a:pPr lvl="1"/>
            <a:r>
              <a:rPr lang="es-ES" sz="1800" dirty="0" smtClean="0"/>
              <a:t>4.1 Creación de interfaz gráfica para </a:t>
            </a:r>
            <a:r>
              <a:rPr lang="en-US" sz="1800" dirty="0" err="1" smtClean="0"/>
              <a:t>usuarios</a:t>
            </a:r>
            <a:r>
              <a:rPr lang="en-US" sz="1800" dirty="0" smtClean="0"/>
              <a:t>.</a:t>
            </a:r>
          </a:p>
          <a:p>
            <a:pPr lvl="2"/>
            <a:r>
              <a:rPr lang="es-ES" sz="1800" dirty="0" smtClean="0"/>
              <a:t>4.1.1 Librería de interfaz gráfica </a:t>
            </a:r>
            <a:r>
              <a:rPr lang="en-US" sz="1800" dirty="0" smtClean="0"/>
              <a:t>(API’s).</a:t>
            </a:r>
          </a:p>
          <a:p>
            <a:pPr lvl="2"/>
            <a:r>
              <a:rPr lang="en-US" sz="1800" dirty="0" smtClean="0"/>
              <a:t>4.1.2 </a:t>
            </a:r>
            <a:r>
              <a:rPr lang="en-US" sz="1800" dirty="0" err="1" smtClean="0"/>
              <a:t>Aplicaciones</a:t>
            </a:r>
            <a:r>
              <a:rPr lang="en-US" sz="1800" dirty="0" smtClean="0"/>
              <a:t> GUI.</a:t>
            </a:r>
          </a:p>
          <a:p>
            <a:pPr lvl="1"/>
            <a:r>
              <a:rPr lang="en-US" sz="1800" dirty="0" smtClean="0"/>
              <a:t>4.2 </a:t>
            </a:r>
            <a:r>
              <a:rPr lang="en-US" sz="1800" dirty="0" err="1" smtClean="0"/>
              <a:t>Computación</a:t>
            </a:r>
            <a:r>
              <a:rPr lang="en-US" sz="1800" dirty="0" smtClean="0"/>
              <a:t> </a:t>
            </a:r>
            <a:r>
              <a:rPr lang="en-US" sz="1800" dirty="0" err="1" smtClean="0"/>
              <a:t>gráfica</a:t>
            </a:r>
            <a:r>
              <a:rPr lang="en-US" sz="1800" dirty="0" smtClean="0"/>
              <a:t>.</a:t>
            </a:r>
          </a:p>
          <a:p>
            <a:pPr lvl="2"/>
            <a:r>
              <a:rPr lang="en-US" sz="1800" dirty="0" smtClean="0"/>
              <a:t>4.2.1 </a:t>
            </a:r>
            <a:r>
              <a:rPr lang="en-US" sz="1800" dirty="0" err="1" smtClean="0"/>
              <a:t>Área</a:t>
            </a:r>
            <a:r>
              <a:rPr lang="en-US" sz="1800" dirty="0" smtClean="0"/>
              <a:t> de </a:t>
            </a:r>
            <a:r>
              <a:rPr lang="en-US" sz="1800" dirty="0" err="1" smtClean="0"/>
              <a:t>dibujo</a:t>
            </a:r>
            <a:r>
              <a:rPr lang="en-US" sz="1800" dirty="0" smtClean="0"/>
              <a:t>.</a:t>
            </a:r>
          </a:p>
          <a:p>
            <a:pPr lvl="2"/>
            <a:r>
              <a:rPr lang="es-ES" sz="1800" dirty="0" smtClean="0"/>
              <a:t>4.2.2 Primitivas de dibujo (línea, arco,</a:t>
            </a:r>
          </a:p>
          <a:p>
            <a:pPr lvl="2"/>
            <a:r>
              <a:rPr lang="en-US" sz="1800" dirty="0" err="1" smtClean="0"/>
              <a:t>circulo</a:t>
            </a:r>
            <a:r>
              <a:rPr lang="en-US" sz="1800" dirty="0" smtClean="0"/>
              <a:t>, </a:t>
            </a:r>
            <a:r>
              <a:rPr lang="en-US" sz="1800" dirty="0" err="1" smtClean="0"/>
              <a:t>colores</a:t>
            </a:r>
            <a:r>
              <a:rPr lang="en-US" sz="1800" dirty="0" smtClean="0"/>
              <a:t>, </a:t>
            </a:r>
            <a:r>
              <a:rPr lang="en-US" sz="1800" dirty="0" err="1" smtClean="0"/>
              <a:t>rellenos</a:t>
            </a:r>
            <a:r>
              <a:rPr lang="en-US" sz="1800" dirty="0" smtClean="0"/>
              <a:t>,</a:t>
            </a:r>
          </a:p>
          <a:p>
            <a:pPr lvl="2"/>
            <a:r>
              <a:rPr lang="en-US" sz="1800" dirty="0" err="1" smtClean="0"/>
              <a:t>imágenes</a:t>
            </a:r>
            <a:r>
              <a:rPr lang="en-US" sz="1800" dirty="0" smtClean="0"/>
              <a:t>).</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p:txBody>
          <a:bodyPr>
            <a:normAutofit/>
          </a:bodyPr>
          <a:lstStyle/>
          <a:p>
            <a:r>
              <a:rPr lang="en-US" dirty="0" smtClean="0"/>
              <a:t>The </a:t>
            </a:r>
            <a:r>
              <a:rPr lang="en-US" dirty="0" err="1" smtClean="0"/>
              <a:t>RichTextBox</a:t>
            </a:r>
            <a:r>
              <a:rPr lang="en-US" dirty="0" smtClean="0"/>
              <a:t> Control</a:t>
            </a:r>
            <a:endParaRPr lang="es-ES" dirty="0">
              <a:ln/>
              <a:gradFill flip="none">
                <a:gsLst>
                  <a:gs pos="0">
                    <a:schemeClr val="accent6">
                      <a:tint val="70000"/>
                      <a:shade val="100000"/>
                      <a:hueMod val="100000"/>
                      <a:satMod val="195000"/>
                    </a:schemeClr>
                  </a:gs>
                  <a:gs pos="46000">
                    <a:schemeClr val="accent6">
                      <a:tint val="70000"/>
                      <a:shade val="100000"/>
                      <a:hueMod val="100000"/>
                      <a:satMod val="195000"/>
                    </a:schemeClr>
                  </a:gs>
                  <a:gs pos="100000">
                    <a:schemeClr val="accent6">
                      <a:tint val="100000"/>
                      <a:shade val="60000"/>
                      <a:hueMod val="100000"/>
                      <a:satMod val="195000"/>
                    </a:schemeClr>
                  </a:gs>
                </a:gsLst>
                <a:lin ang="5400000"/>
              </a:gradFill>
            </a:endParaRPr>
          </a:p>
        </p:txBody>
      </p:sp>
      <p:sp>
        <p:nvSpPr>
          <p:cNvPr id="3" name="Rectangle 2"/>
          <p:cNvSpPr>
            <a:spLocks noGrp="1"/>
          </p:cNvSpPr>
          <p:nvPr>
            <p:ph sz="quarter" idx="1"/>
          </p:nvPr>
        </p:nvSpPr>
        <p:spPr>
          <a:xfrm>
            <a:off x="457200" y="1219200"/>
            <a:ext cx="8229600" cy="4953000"/>
          </a:xfrm>
        </p:spPr>
        <p:txBody>
          <a:bodyPr>
            <a:normAutofit/>
          </a:bodyPr>
          <a:lstStyle/>
          <a:p>
            <a:r>
              <a:rPr lang="en-US" sz="1600" dirty="0" smtClean="0"/>
              <a:t>Like the normal </a:t>
            </a:r>
            <a:r>
              <a:rPr lang="en-US" sz="1600" dirty="0" err="1" smtClean="0"/>
              <a:t>TextBox</a:t>
            </a:r>
            <a:r>
              <a:rPr lang="en-US" sz="1600" dirty="0" smtClean="0"/>
              <a:t> , the </a:t>
            </a:r>
            <a:r>
              <a:rPr lang="en-US" sz="1600" dirty="0" err="1" smtClean="0"/>
              <a:t>RichTextBox</a:t>
            </a:r>
            <a:r>
              <a:rPr lang="en-US" sz="1600" dirty="0" smtClean="0"/>
              <a:t> control is derived from </a:t>
            </a:r>
            <a:r>
              <a:rPr lang="en-US" sz="1600" dirty="0" err="1" smtClean="0"/>
              <a:t>TextBoxBase</a:t>
            </a:r>
            <a:r>
              <a:rPr lang="en-US" sz="1600" dirty="0" smtClean="0"/>
              <a:t> . </a:t>
            </a:r>
          </a:p>
          <a:p>
            <a:r>
              <a:rPr lang="en-US" sz="1600" dirty="0" smtClean="0"/>
              <a:t>Because of this, it shares a number of features with the </a:t>
            </a:r>
            <a:r>
              <a:rPr lang="en-US" sz="1600" dirty="0" err="1" smtClean="0"/>
              <a:t>TextBox</a:t>
            </a:r>
            <a:r>
              <a:rPr lang="en-US" sz="1600" dirty="0" smtClean="0"/>
              <a:t> , but is much more diverse. </a:t>
            </a:r>
          </a:p>
          <a:p>
            <a:r>
              <a:rPr lang="en-US" sz="1600" dirty="0" smtClean="0"/>
              <a:t>Whereas a </a:t>
            </a:r>
            <a:r>
              <a:rPr lang="en-US" sz="1600" dirty="0" err="1" smtClean="0"/>
              <a:t>TextBox</a:t>
            </a:r>
            <a:r>
              <a:rPr lang="en-US" sz="1600" dirty="0" smtClean="0"/>
              <a:t> is commonly used for the purpose of obtaining short text strings from the user, the </a:t>
            </a:r>
            <a:r>
              <a:rPr lang="en-US" sz="1600" dirty="0" err="1" smtClean="0"/>
              <a:t>RichTextBox</a:t>
            </a:r>
            <a:r>
              <a:rPr lang="en-US" sz="1600" dirty="0" smtClean="0"/>
              <a:t> is used to display and enter formatted text (e.g., </a:t>
            </a:r>
            <a:r>
              <a:rPr lang="en-US" sz="1600" b="1" dirty="0" smtClean="0"/>
              <a:t>bold , underline , and </a:t>
            </a:r>
            <a:r>
              <a:rPr lang="en-US" sz="1600" b="1" i="1" dirty="0" smtClean="0"/>
              <a:t>italic ). It does so using a standard for </a:t>
            </a:r>
            <a:r>
              <a:rPr lang="en-US" sz="1600" dirty="0" smtClean="0"/>
              <a:t>formatted text called Rich Text Format, or RTF.</a:t>
            </a:r>
            <a:endParaRPr lang="en-US" sz="2500" dirty="0"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p:txBody>
          <a:bodyPr>
            <a:normAutofit fontScale="90000"/>
          </a:bodyPr>
          <a:lstStyle/>
          <a:p>
            <a:r>
              <a:rPr lang="en-US" dirty="0" smtClean="0"/>
              <a:t>The </a:t>
            </a:r>
            <a:r>
              <a:rPr lang="en-US" dirty="0" err="1" smtClean="0"/>
              <a:t>ListBox</a:t>
            </a:r>
            <a:r>
              <a:rPr lang="en-US" dirty="0" smtClean="0"/>
              <a:t> and </a:t>
            </a:r>
            <a:r>
              <a:rPr lang="en-US" dirty="0" err="1" smtClean="0"/>
              <a:t>CheckedListBox</a:t>
            </a:r>
            <a:r>
              <a:rPr lang="en-US" dirty="0" smtClean="0"/>
              <a:t> Controls</a:t>
            </a:r>
            <a:endParaRPr lang="es-ES" dirty="0">
              <a:ln/>
              <a:gradFill flip="none">
                <a:gsLst>
                  <a:gs pos="0">
                    <a:schemeClr val="accent6">
                      <a:tint val="70000"/>
                      <a:shade val="100000"/>
                      <a:hueMod val="100000"/>
                      <a:satMod val="195000"/>
                    </a:schemeClr>
                  </a:gs>
                  <a:gs pos="46000">
                    <a:schemeClr val="accent6">
                      <a:tint val="70000"/>
                      <a:shade val="100000"/>
                      <a:hueMod val="100000"/>
                      <a:satMod val="195000"/>
                    </a:schemeClr>
                  </a:gs>
                  <a:gs pos="100000">
                    <a:schemeClr val="accent6">
                      <a:tint val="100000"/>
                      <a:shade val="60000"/>
                      <a:hueMod val="100000"/>
                      <a:satMod val="195000"/>
                    </a:schemeClr>
                  </a:gs>
                </a:gsLst>
                <a:lin ang="5400000"/>
              </a:gradFill>
            </a:endParaRPr>
          </a:p>
        </p:txBody>
      </p:sp>
      <p:sp>
        <p:nvSpPr>
          <p:cNvPr id="3" name="Rectangle 2"/>
          <p:cNvSpPr>
            <a:spLocks noGrp="1"/>
          </p:cNvSpPr>
          <p:nvPr>
            <p:ph sz="quarter" idx="1"/>
          </p:nvPr>
        </p:nvSpPr>
        <p:spPr>
          <a:xfrm>
            <a:off x="457200" y="1219200"/>
            <a:ext cx="8229600" cy="4953000"/>
          </a:xfrm>
        </p:spPr>
        <p:txBody>
          <a:bodyPr>
            <a:normAutofit/>
          </a:bodyPr>
          <a:lstStyle/>
          <a:p>
            <a:r>
              <a:rPr lang="en-US" sz="1600" dirty="0" smtClean="0"/>
              <a:t>List boxes are used to show a list of strings from which one or more can be selected at a time. Just like check boxes and radio buttons, the list box provides a way to ask users to make one or more selections.</a:t>
            </a:r>
          </a:p>
          <a:p>
            <a:r>
              <a:rPr lang="en-US" sz="1600" dirty="0" smtClean="0"/>
              <a:t>You should use a list box when at design time you don ’ t know the actual number of values the user can choose from (e.g., a list of co - workers). </a:t>
            </a:r>
          </a:p>
          <a:p>
            <a:r>
              <a:rPr lang="en-US" sz="1600" dirty="0" smtClean="0"/>
              <a:t>Even if you know all the possible values at design time, you should consider using a list box if there are a large number of values.</a:t>
            </a:r>
          </a:p>
          <a:p>
            <a:r>
              <a:rPr lang="en-US" sz="1600" dirty="0" smtClean="0"/>
              <a:t>The </a:t>
            </a:r>
            <a:r>
              <a:rPr lang="en-US" sz="1600" dirty="0" err="1" smtClean="0"/>
              <a:t>ListBox</a:t>
            </a:r>
            <a:r>
              <a:rPr lang="en-US" sz="1600" dirty="0" smtClean="0"/>
              <a:t> class is derived from the </a:t>
            </a:r>
            <a:r>
              <a:rPr lang="en-US" sz="1600" dirty="0" err="1" smtClean="0"/>
              <a:t>ListControl</a:t>
            </a:r>
            <a:r>
              <a:rPr lang="en-US" sz="1600" dirty="0" smtClean="0"/>
              <a:t> class, which provides the basic functionality for list - type controls that ship with the .NET Framework.</a:t>
            </a:r>
          </a:p>
          <a:p>
            <a:r>
              <a:rPr lang="en-US" sz="1600" dirty="0" smtClean="0"/>
              <a:t>Another kind of list box available is called </a:t>
            </a:r>
            <a:r>
              <a:rPr lang="en-US" sz="1600" dirty="0" err="1" smtClean="0"/>
              <a:t>CheckedListBox</a:t>
            </a:r>
            <a:r>
              <a:rPr lang="en-US" sz="1600" dirty="0" smtClean="0"/>
              <a:t> . Derived from the </a:t>
            </a:r>
            <a:r>
              <a:rPr lang="en-US" sz="1600" dirty="0" err="1" smtClean="0"/>
              <a:t>ListBox</a:t>
            </a:r>
            <a:r>
              <a:rPr lang="en-US" sz="1600" dirty="0" smtClean="0"/>
              <a:t> class, it provides a list just like the </a:t>
            </a:r>
            <a:r>
              <a:rPr lang="en-US" sz="1600" dirty="0" err="1" smtClean="0"/>
              <a:t>ListBox</a:t>
            </a:r>
            <a:r>
              <a:rPr lang="en-US" sz="1600" dirty="0" smtClean="0"/>
              <a:t> does, but in addition to the text strings it provides a check for each item in the list.</a:t>
            </a:r>
            <a:endParaRPr lang="en-US" sz="2500" dirty="0"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p:txBody>
          <a:bodyPr>
            <a:normAutofit/>
          </a:bodyPr>
          <a:lstStyle/>
          <a:p>
            <a:r>
              <a:rPr lang="en-US" dirty="0" smtClean="0"/>
              <a:t>The </a:t>
            </a:r>
            <a:r>
              <a:rPr lang="en-US" dirty="0" err="1" smtClean="0"/>
              <a:t>ListView</a:t>
            </a:r>
            <a:r>
              <a:rPr lang="en-US" dirty="0" smtClean="0"/>
              <a:t> Control</a:t>
            </a:r>
            <a:endParaRPr lang="es-ES" dirty="0">
              <a:ln/>
              <a:gradFill flip="none">
                <a:gsLst>
                  <a:gs pos="0">
                    <a:schemeClr val="accent6">
                      <a:tint val="70000"/>
                      <a:shade val="100000"/>
                      <a:hueMod val="100000"/>
                      <a:satMod val="195000"/>
                    </a:schemeClr>
                  </a:gs>
                  <a:gs pos="46000">
                    <a:schemeClr val="accent6">
                      <a:tint val="70000"/>
                      <a:shade val="100000"/>
                      <a:hueMod val="100000"/>
                      <a:satMod val="195000"/>
                    </a:schemeClr>
                  </a:gs>
                  <a:gs pos="100000">
                    <a:schemeClr val="accent6">
                      <a:tint val="100000"/>
                      <a:shade val="60000"/>
                      <a:hueMod val="100000"/>
                      <a:satMod val="195000"/>
                    </a:schemeClr>
                  </a:gs>
                </a:gsLst>
                <a:lin ang="5400000"/>
              </a:gradFill>
            </a:endParaRPr>
          </a:p>
        </p:txBody>
      </p:sp>
      <p:sp>
        <p:nvSpPr>
          <p:cNvPr id="3" name="Rectangle 2"/>
          <p:cNvSpPr>
            <a:spLocks noGrp="1"/>
          </p:cNvSpPr>
          <p:nvPr>
            <p:ph sz="quarter" idx="1"/>
          </p:nvPr>
        </p:nvSpPr>
        <p:spPr>
          <a:xfrm>
            <a:off x="457200" y="1219200"/>
            <a:ext cx="8229600" cy="4953000"/>
          </a:xfrm>
        </p:spPr>
        <p:txBody>
          <a:bodyPr>
            <a:normAutofit/>
          </a:bodyPr>
          <a:lstStyle/>
          <a:p>
            <a:r>
              <a:rPr lang="en-US" sz="2000" dirty="0" smtClean="0"/>
              <a:t>The list view is usually used to present data for which the user is allowed some control over the detail and style of its presentation. </a:t>
            </a:r>
          </a:p>
          <a:p>
            <a:r>
              <a:rPr lang="en-US" sz="2000" dirty="0" smtClean="0"/>
              <a:t>It is possible to display the data contained in the control as columns and rows much like in a grid, as a single column, or with varying icon representations. </a:t>
            </a:r>
          </a:p>
          <a:p>
            <a:r>
              <a:rPr lang="en-US" sz="2000" dirty="0" smtClean="0"/>
              <a:t>The most commonly used list view is like the one shown earlier, which is used to navigate the folders on a computer.</a:t>
            </a:r>
          </a:p>
          <a:p>
            <a:r>
              <a:rPr lang="en-US" sz="2000" dirty="0" smtClean="0"/>
              <a:t>The </a:t>
            </a:r>
            <a:r>
              <a:rPr lang="en-US" sz="2000" dirty="0" err="1" smtClean="0"/>
              <a:t>ListView</a:t>
            </a:r>
            <a:r>
              <a:rPr lang="en-US" sz="2000" dirty="0" smtClean="0"/>
              <a:t> control is easily the most complex control you encounter in this chapter, and covering all of its aspects is beyond the scope of this book</a:t>
            </a:r>
            <a:r>
              <a:rPr lang="en-US" sz="2400" dirty="0" smtClean="0"/>
              <a:t>. </a:t>
            </a:r>
          </a:p>
        </p:txBody>
      </p:sp>
      <p:pic>
        <p:nvPicPr>
          <p:cNvPr id="17410" name="Picture 2"/>
          <p:cNvPicPr>
            <a:picLocks noChangeAspect="1" noChangeArrowheads="1"/>
          </p:cNvPicPr>
          <p:nvPr/>
        </p:nvPicPr>
        <p:blipFill>
          <a:blip r:embed="rId3" cstate="print"/>
          <a:srcRect/>
          <a:stretch>
            <a:fillRect/>
          </a:stretch>
        </p:blipFill>
        <p:spPr bwMode="auto">
          <a:xfrm>
            <a:off x="1828800" y="4800600"/>
            <a:ext cx="4981575" cy="14668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p:txBody>
          <a:bodyPr>
            <a:normAutofit/>
          </a:bodyPr>
          <a:lstStyle/>
          <a:p>
            <a:r>
              <a:rPr lang="en-US" dirty="0" smtClean="0"/>
              <a:t>The </a:t>
            </a:r>
            <a:r>
              <a:rPr lang="en-US" dirty="0" err="1" smtClean="0"/>
              <a:t>ListView</a:t>
            </a:r>
            <a:r>
              <a:rPr lang="en-US" dirty="0" smtClean="0"/>
              <a:t> Control</a:t>
            </a:r>
            <a:endParaRPr lang="es-ES" dirty="0">
              <a:ln/>
              <a:gradFill flip="none">
                <a:gsLst>
                  <a:gs pos="0">
                    <a:schemeClr val="accent6">
                      <a:tint val="70000"/>
                      <a:shade val="100000"/>
                      <a:hueMod val="100000"/>
                      <a:satMod val="195000"/>
                    </a:schemeClr>
                  </a:gs>
                  <a:gs pos="46000">
                    <a:schemeClr val="accent6">
                      <a:tint val="70000"/>
                      <a:shade val="100000"/>
                      <a:hueMod val="100000"/>
                      <a:satMod val="195000"/>
                    </a:schemeClr>
                  </a:gs>
                  <a:gs pos="100000">
                    <a:schemeClr val="accent6">
                      <a:tint val="100000"/>
                      <a:shade val="60000"/>
                      <a:hueMod val="100000"/>
                      <a:satMod val="195000"/>
                    </a:schemeClr>
                  </a:gs>
                </a:gsLst>
                <a:lin ang="5400000"/>
              </a:gradFill>
            </a:endParaRPr>
          </a:p>
        </p:txBody>
      </p:sp>
      <p:sp>
        <p:nvSpPr>
          <p:cNvPr id="3" name="Rectangle 2"/>
          <p:cNvSpPr>
            <a:spLocks noGrp="1"/>
          </p:cNvSpPr>
          <p:nvPr>
            <p:ph sz="quarter" idx="1"/>
          </p:nvPr>
        </p:nvSpPr>
        <p:spPr>
          <a:xfrm>
            <a:off x="457200" y="1219200"/>
            <a:ext cx="8229600" cy="4953000"/>
          </a:xfrm>
        </p:spPr>
        <p:txBody>
          <a:bodyPr>
            <a:normAutofit/>
          </a:bodyPr>
          <a:lstStyle/>
          <a:p>
            <a:r>
              <a:rPr lang="en-US" sz="2000" dirty="0" smtClean="0"/>
              <a:t>The list view is usually used to present data for which the user is allowed some control over the detail and style of its presentation. </a:t>
            </a:r>
          </a:p>
          <a:p>
            <a:r>
              <a:rPr lang="en-US" sz="2000" dirty="0" smtClean="0"/>
              <a:t>It is possible to display the data contained in the control as columns and rows much like in a grid, as a single column, or with varying icon representations. </a:t>
            </a:r>
          </a:p>
          <a:p>
            <a:r>
              <a:rPr lang="en-US" sz="2000" dirty="0" smtClean="0"/>
              <a:t>The most commonly used list view is like the one shown earlier, which is used to navigate the folders on a computer.</a:t>
            </a:r>
          </a:p>
          <a:p>
            <a:r>
              <a:rPr lang="en-US" sz="2000" dirty="0" smtClean="0"/>
              <a:t>The </a:t>
            </a:r>
            <a:r>
              <a:rPr lang="en-US" sz="2000" dirty="0" err="1" smtClean="0"/>
              <a:t>ListView</a:t>
            </a:r>
            <a:r>
              <a:rPr lang="en-US" sz="2000" dirty="0" smtClean="0"/>
              <a:t> control is easily the most complex control you encounter in this chapter, and covering all of its aspects is beyond the scope of this book</a:t>
            </a:r>
            <a:r>
              <a:rPr lang="en-US" sz="2400" dirty="0" smtClean="0"/>
              <a:t>. </a:t>
            </a:r>
          </a:p>
        </p:txBody>
      </p:sp>
      <p:pic>
        <p:nvPicPr>
          <p:cNvPr id="17410" name="Picture 2"/>
          <p:cNvPicPr>
            <a:picLocks noChangeAspect="1" noChangeArrowheads="1"/>
          </p:cNvPicPr>
          <p:nvPr/>
        </p:nvPicPr>
        <p:blipFill>
          <a:blip r:embed="rId3" cstate="print"/>
          <a:srcRect/>
          <a:stretch>
            <a:fillRect/>
          </a:stretch>
        </p:blipFill>
        <p:spPr bwMode="auto">
          <a:xfrm>
            <a:off x="1828800" y="4800600"/>
            <a:ext cx="4981575" cy="14668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p:txBody>
          <a:bodyPr>
            <a:normAutofit/>
          </a:bodyPr>
          <a:lstStyle/>
          <a:p>
            <a:r>
              <a:rPr lang="en-US" b="1" i="1" dirty="0" smtClean="0"/>
              <a:t>The </a:t>
            </a:r>
            <a:r>
              <a:rPr lang="en-US" b="1" i="1" dirty="0" err="1" smtClean="0"/>
              <a:t>ImageList</a:t>
            </a:r>
            <a:r>
              <a:rPr lang="en-US" b="1" i="1" dirty="0" smtClean="0"/>
              <a:t> Control</a:t>
            </a:r>
            <a:endParaRPr lang="es-ES" dirty="0">
              <a:ln/>
              <a:gradFill flip="none">
                <a:gsLst>
                  <a:gs pos="0">
                    <a:schemeClr val="accent6">
                      <a:tint val="70000"/>
                      <a:shade val="100000"/>
                      <a:hueMod val="100000"/>
                      <a:satMod val="195000"/>
                    </a:schemeClr>
                  </a:gs>
                  <a:gs pos="46000">
                    <a:schemeClr val="accent6">
                      <a:tint val="70000"/>
                      <a:shade val="100000"/>
                      <a:hueMod val="100000"/>
                      <a:satMod val="195000"/>
                    </a:schemeClr>
                  </a:gs>
                  <a:gs pos="100000">
                    <a:schemeClr val="accent6">
                      <a:tint val="100000"/>
                      <a:shade val="60000"/>
                      <a:hueMod val="100000"/>
                      <a:satMod val="195000"/>
                    </a:schemeClr>
                  </a:gs>
                </a:gsLst>
                <a:lin ang="5400000"/>
              </a:gradFill>
            </a:endParaRPr>
          </a:p>
        </p:txBody>
      </p:sp>
      <p:sp>
        <p:nvSpPr>
          <p:cNvPr id="3" name="Rectangle 2"/>
          <p:cNvSpPr>
            <a:spLocks noGrp="1"/>
          </p:cNvSpPr>
          <p:nvPr>
            <p:ph sz="quarter" idx="1"/>
          </p:nvPr>
        </p:nvSpPr>
        <p:spPr>
          <a:xfrm>
            <a:off x="457200" y="1219200"/>
            <a:ext cx="8229600" cy="4953000"/>
          </a:xfrm>
        </p:spPr>
        <p:txBody>
          <a:bodyPr>
            <a:normAutofit fontScale="85000" lnSpcReduction="20000"/>
          </a:bodyPr>
          <a:lstStyle/>
          <a:p>
            <a:r>
              <a:rPr lang="en-US" sz="2000" dirty="0" smtClean="0"/>
              <a:t>The </a:t>
            </a:r>
            <a:r>
              <a:rPr lang="en-US" sz="2000" dirty="0" err="1" smtClean="0"/>
              <a:t>ImageList</a:t>
            </a:r>
            <a:r>
              <a:rPr lang="en-US" sz="2000" dirty="0" smtClean="0"/>
              <a:t> control provides a collection that can be used to store images used in other controls on your form. </a:t>
            </a:r>
          </a:p>
          <a:p>
            <a:r>
              <a:rPr lang="en-US" sz="2000" dirty="0" smtClean="0"/>
              <a:t>You can store images of any size in an image list, but within each control every image must be of the same size. In the case of the </a:t>
            </a:r>
            <a:r>
              <a:rPr lang="en-US" sz="2000" dirty="0" err="1" smtClean="0"/>
              <a:t>ListView</a:t>
            </a:r>
            <a:r>
              <a:rPr lang="en-US" sz="2000" dirty="0" smtClean="0"/>
              <a:t> , this means that you need two </a:t>
            </a:r>
            <a:r>
              <a:rPr lang="en-US" sz="2000" dirty="0" err="1" smtClean="0"/>
              <a:t>ImageList</a:t>
            </a:r>
            <a:r>
              <a:rPr lang="en-US" sz="2000" dirty="0" smtClean="0"/>
              <a:t> controls to be able to display both large and small images.</a:t>
            </a:r>
          </a:p>
          <a:p>
            <a:r>
              <a:rPr lang="en-US" sz="2000" dirty="0" smtClean="0"/>
              <a:t>The </a:t>
            </a:r>
            <a:r>
              <a:rPr lang="en-US" sz="2000" dirty="0" err="1" smtClean="0"/>
              <a:t>ImageList</a:t>
            </a:r>
            <a:r>
              <a:rPr lang="en-US" sz="2000" dirty="0" smtClean="0"/>
              <a:t> is the first control you visit in this chapter that does not display itself at runtime. </a:t>
            </a:r>
          </a:p>
          <a:p>
            <a:r>
              <a:rPr lang="en-US" sz="2000" dirty="0" smtClean="0"/>
              <a:t>When you drag it to a form you are developing, it is not placed on the form itself, but below it in a tray, which contains all such components. </a:t>
            </a:r>
          </a:p>
          <a:p>
            <a:r>
              <a:rPr lang="en-US" sz="2000" dirty="0" smtClean="0"/>
              <a:t>This nice feature is provided to prevent controls that are not part of the user interface from cluttering up the Forms Designer. </a:t>
            </a:r>
          </a:p>
          <a:p>
            <a:r>
              <a:rPr lang="en-US" sz="2000" dirty="0" smtClean="0"/>
              <a:t>The control is manipulated in exactly the same way as any other control, except that you cannot move it onto the form.</a:t>
            </a:r>
          </a:p>
          <a:p>
            <a:r>
              <a:rPr lang="en-US" sz="2000" dirty="0" smtClean="0"/>
              <a:t>You can add images to the </a:t>
            </a:r>
            <a:r>
              <a:rPr lang="en-US" sz="2000" dirty="0" err="1" smtClean="0"/>
              <a:t>ImageList</a:t>
            </a:r>
            <a:r>
              <a:rPr lang="en-US" sz="2000" dirty="0" smtClean="0"/>
              <a:t> at both design time and runtime. </a:t>
            </a:r>
          </a:p>
          <a:p>
            <a:r>
              <a:rPr lang="en-US" sz="2000" dirty="0" smtClean="0"/>
              <a:t>If you know at design time what images you want to display, then you can add the images by clicking the button at the right side of the Images property. </a:t>
            </a:r>
          </a:p>
          <a:p>
            <a:r>
              <a:rPr lang="en-US" sz="2000" dirty="0" smtClean="0"/>
              <a:t>This will bring up a dialog in which you can browse to the images you want to insert.</a:t>
            </a:r>
          </a:p>
          <a:p>
            <a:r>
              <a:rPr lang="en-US" sz="2000" dirty="0" smtClean="0"/>
              <a:t>If you choose to add the images at runtime, you add them through the Images collection.</a:t>
            </a:r>
            <a:endParaRPr lang="en-US" sz="2400" dirty="0"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p:txBody>
          <a:bodyPr>
            <a:normAutofit/>
          </a:bodyPr>
          <a:lstStyle/>
          <a:p>
            <a:r>
              <a:rPr lang="en-US" dirty="0" smtClean="0"/>
              <a:t>The </a:t>
            </a:r>
            <a:r>
              <a:rPr lang="en-US" dirty="0" err="1" smtClean="0"/>
              <a:t>TabControl</a:t>
            </a:r>
            <a:r>
              <a:rPr lang="en-US" dirty="0" smtClean="0"/>
              <a:t> Control</a:t>
            </a:r>
            <a:endParaRPr lang="es-ES" dirty="0">
              <a:ln/>
              <a:gradFill flip="none">
                <a:gsLst>
                  <a:gs pos="0">
                    <a:schemeClr val="accent6">
                      <a:tint val="70000"/>
                      <a:shade val="100000"/>
                      <a:hueMod val="100000"/>
                      <a:satMod val="195000"/>
                    </a:schemeClr>
                  </a:gs>
                  <a:gs pos="46000">
                    <a:schemeClr val="accent6">
                      <a:tint val="70000"/>
                      <a:shade val="100000"/>
                      <a:hueMod val="100000"/>
                      <a:satMod val="195000"/>
                    </a:schemeClr>
                  </a:gs>
                  <a:gs pos="100000">
                    <a:schemeClr val="accent6">
                      <a:tint val="100000"/>
                      <a:shade val="60000"/>
                      <a:hueMod val="100000"/>
                      <a:satMod val="195000"/>
                    </a:schemeClr>
                  </a:gs>
                </a:gsLst>
                <a:lin ang="5400000"/>
              </a:gradFill>
            </a:endParaRPr>
          </a:p>
        </p:txBody>
      </p:sp>
      <p:sp>
        <p:nvSpPr>
          <p:cNvPr id="3" name="Rectangle 2"/>
          <p:cNvSpPr>
            <a:spLocks noGrp="1"/>
          </p:cNvSpPr>
          <p:nvPr>
            <p:ph sz="quarter" idx="1"/>
          </p:nvPr>
        </p:nvSpPr>
        <p:spPr>
          <a:xfrm>
            <a:off x="457200" y="1219200"/>
            <a:ext cx="8229600" cy="2514600"/>
          </a:xfrm>
        </p:spPr>
        <p:txBody>
          <a:bodyPr>
            <a:normAutofit/>
          </a:bodyPr>
          <a:lstStyle/>
          <a:p>
            <a:r>
              <a:rPr lang="en-US" sz="1800" dirty="0" smtClean="0"/>
              <a:t>The </a:t>
            </a:r>
            <a:r>
              <a:rPr lang="en-US" sz="1800" dirty="0" err="1" smtClean="0"/>
              <a:t>TabControl</a:t>
            </a:r>
            <a:r>
              <a:rPr lang="en-US" sz="1800" dirty="0" smtClean="0"/>
              <a:t> control provides an easy way to organize a dialog into logical parts that can be accessed through tabs located at the top of the control. A </a:t>
            </a:r>
            <a:r>
              <a:rPr lang="en-US" sz="1800" dirty="0" err="1" smtClean="0"/>
              <a:t>TabControl</a:t>
            </a:r>
            <a:r>
              <a:rPr lang="en-US" sz="1800" dirty="0" smtClean="0"/>
              <a:t> contains </a:t>
            </a:r>
            <a:r>
              <a:rPr lang="en-US" sz="1800" dirty="0" err="1" smtClean="0"/>
              <a:t>TabPages</a:t>
            </a:r>
            <a:r>
              <a:rPr lang="en-US" sz="1800" dirty="0" smtClean="0"/>
              <a:t> that essentially work like a </a:t>
            </a:r>
            <a:r>
              <a:rPr lang="en-US" sz="1800" dirty="0" err="1" smtClean="0"/>
              <a:t>GroupBox</a:t>
            </a:r>
            <a:r>
              <a:rPr lang="en-US" sz="1800" dirty="0" smtClean="0"/>
              <a:t> control, in that they group controls together, although they are somewhat more complex.</a:t>
            </a:r>
            <a:endParaRPr lang="en-US" sz="2400" dirty="0" smtClean="0"/>
          </a:p>
        </p:txBody>
      </p:sp>
      <p:pic>
        <p:nvPicPr>
          <p:cNvPr id="18434" name="Picture 2"/>
          <p:cNvPicPr>
            <a:picLocks noChangeAspect="1" noChangeArrowheads="1"/>
          </p:cNvPicPr>
          <p:nvPr/>
        </p:nvPicPr>
        <p:blipFill>
          <a:blip r:embed="rId3" cstate="print"/>
          <a:srcRect/>
          <a:stretch>
            <a:fillRect/>
          </a:stretch>
        </p:blipFill>
        <p:spPr bwMode="auto">
          <a:xfrm>
            <a:off x="2590800" y="2438400"/>
            <a:ext cx="3657600" cy="424386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p:txBody>
          <a:bodyPr>
            <a:normAutofit/>
          </a:bodyPr>
          <a:lstStyle/>
          <a:p>
            <a:r>
              <a:rPr lang="en-US" b="1" i="1" dirty="0" smtClean="0"/>
              <a:t>Using the </a:t>
            </a:r>
            <a:r>
              <a:rPr lang="en-US" b="1" i="1" dirty="0" err="1" smtClean="0"/>
              <a:t>MenuStrip</a:t>
            </a:r>
            <a:r>
              <a:rPr lang="en-US" b="1" i="1" dirty="0" smtClean="0"/>
              <a:t> Control</a:t>
            </a:r>
            <a:endParaRPr lang="es-ES" dirty="0">
              <a:ln/>
              <a:gradFill flip="none">
                <a:gsLst>
                  <a:gs pos="0">
                    <a:schemeClr val="accent6">
                      <a:tint val="70000"/>
                      <a:shade val="100000"/>
                      <a:hueMod val="100000"/>
                      <a:satMod val="195000"/>
                    </a:schemeClr>
                  </a:gs>
                  <a:gs pos="46000">
                    <a:schemeClr val="accent6">
                      <a:tint val="70000"/>
                      <a:shade val="100000"/>
                      <a:hueMod val="100000"/>
                      <a:satMod val="195000"/>
                    </a:schemeClr>
                  </a:gs>
                  <a:gs pos="100000">
                    <a:schemeClr val="accent6">
                      <a:tint val="100000"/>
                      <a:shade val="60000"/>
                      <a:hueMod val="100000"/>
                      <a:satMod val="195000"/>
                    </a:schemeClr>
                  </a:gs>
                </a:gsLst>
                <a:lin ang="5400000"/>
              </a:gradFill>
            </a:endParaRPr>
          </a:p>
        </p:txBody>
      </p:sp>
      <p:sp>
        <p:nvSpPr>
          <p:cNvPr id="3" name="Rectangle 2"/>
          <p:cNvSpPr>
            <a:spLocks noGrp="1"/>
          </p:cNvSpPr>
          <p:nvPr>
            <p:ph sz="quarter" idx="1"/>
          </p:nvPr>
        </p:nvSpPr>
        <p:spPr>
          <a:xfrm>
            <a:off x="457200" y="1219200"/>
            <a:ext cx="8229600" cy="4572000"/>
          </a:xfrm>
        </p:spPr>
        <p:txBody>
          <a:bodyPr>
            <a:normAutofit/>
          </a:bodyPr>
          <a:lstStyle/>
          <a:p>
            <a:r>
              <a:rPr lang="en-US" sz="1800" dirty="0" smtClean="0"/>
              <a:t>In addition to the </a:t>
            </a:r>
            <a:r>
              <a:rPr lang="en-US" sz="1800" dirty="0" err="1" smtClean="0"/>
              <a:t>MenuStrip</a:t>
            </a:r>
            <a:r>
              <a:rPr lang="en-US" sz="1800" dirty="0" smtClean="0"/>
              <a:t> control, several additional controls are used to populate a menu.</a:t>
            </a:r>
          </a:p>
          <a:p>
            <a:r>
              <a:rPr lang="en-US" sz="1800" dirty="0" smtClean="0"/>
              <a:t>The three most common of these are the </a:t>
            </a:r>
            <a:r>
              <a:rPr lang="en-US" sz="1800" dirty="0" err="1" smtClean="0"/>
              <a:t>ToolStripMenuItem</a:t>
            </a:r>
            <a:r>
              <a:rPr lang="en-US" sz="1800" dirty="0" smtClean="0"/>
              <a:t> , </a:t>
            </a:r>
            <a:r>
              <a:rPr lang="en-US" sz="1800" dirty="0" err="1" smtClean="0"/>
              <a:t>ToolStripDropDown</a:t>
            </a:r>
            <a:r>
              <a:rPr lang="en-US" sz="1800" dirty="0" smtClean="0"/>
              <a:t> , and the </a:t>
            </a:r>
            <a:r>
              <a:rPr lang="en-US" sz="1800" dirty="0" err="1" smtClean="0"/>
              <a:t>ToolStripSeparator</a:t>
            </a:r>
            <a:r>
              <a:rPr lang="en-US" sz="1800" dirty="0" smtClean="0"/>
              <a:t> . </a:t>
            </a:r>
          </a:p>
          <a:p>
            <a:r>
              <a:rPr lang="en-US" sz="1800" dirty="0" smtClean="0"/>
              <a:t>All of these controls represent a particular way to view an item in a menu or toolbar. </a:t>
            </a:r>
          </a:p>
          <a:p>
            <a:r>
              <a:rPr lang="en-US" sz="1800" dirty="0" smtClean="0"/>
              <a:t>The </a:t>
            </a:r>
            <a:r>
              <a:rPr lang="en-US" sz="1800" dirty="0" err="1" smtClean="0"/>
              <a:t>ToolStripMenuItem</a:t>
            </a:r>
            <a:r>
              <a:rPr lang="en-US" sz="1800" dirty="0" smtClean="0"/>
              <a:t> represents a single entry in a menu, the </a:t>
            </a:r>
            <a:r>
              <a:rPr lang="en-US" sz="1800" dirty="0" err="1" smtClean="0"/>
              <a:t>ToolStripDropDown</a:t>
            </a:r>
            <a:r>
              <a:rPr lang="en-US" sz="1800" dirty="0" smtClean="0"/>
              <a:t> represents an item that when clicked displays a list of other items, and the </a:t>
            </a:r>
            <a:r>
              <a:rPr lang="en-US" sz="1800" dirty="0" err="1" smtClean="0"/>
              <a:t>ToolStripSeparator</a:t>
            </a:r>
            <a:r>
              <a:rPr lang="en-US" sz="1800" dirty="0" smtClean="0"/>
              <a:t> represents a horizontal or vertical dividing line in a menu or toolbar.</a:t>
            </a:r>
          </a:p>
          <a:p>
            <a:r>
              <a:rPr lang="en-US" sz="1800" dirty="0" smtClean="0"/>
              <a:t>There is another kind of menu that is discussed briefly after the discussion of the </a:t>
            </a:r>
            <a:r>
              <a:rPr lang="en-US" sz="1800" dirty="0" err="1" smtClean="0"/>
              <a:t>MenuStrip</a:t>
            </a:r>
            <a:r>
              <a:rPr lang="en-US" sz="1800" dirty="0" smtClean="0"/>
              <a:t> — the </a:t>
            </a:r>
            <a:r>
              <a:rPr lang="en-US" sz="1800" dirty="0" err="1" smtClean="0"/>
              <a:t>ContextMenuStrip</a:t>
            </a:r>
            <a:r>
              <a:rPr lang="en-US" sz="1800" dirty="0" smtClean="0"/>
              <a:t> . </a:t>
            </a:r>
          </a:p>
          <a:p>
            <a:r>
              <a:rPr lang="en-US" sz="1800" dirty="0" smtClean="0"/>
              <a:t>A context menu appears when a user right - clicks on an item, and typically displays information relevant to that item.</a:t>
            </a:r>
            <a:endParaRPr lang="en-US" sz="2400" dirty="0"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p:txBody>
          <a:bodyPr>
            <a:normAutofit/>
          </a:bodyPr>
          <a:lstStyle/>
          <a:p>
            <a:r>
              <a:rPr lang="en-US" dirty="0" smtClean="0"/>
              <a:t>Toolbars</a:t>
            </a:r>
            <a:endParaRPr lang="es-ES" dirty="0">
              <a:ln/>
              <a:gradFill flip="none">
                <a:gsLst>
                  <a:gs pos="0">
                    <a:schemeClr val="accent6">
                      <a:tint val="70000"/>
                      <a:shade val="100000"/>
                      <a:hueMod val="100000"/>
                      <a:satMod val="195000"/>
                    </a:schemeClr>
                  </a:gs>
                  <a:gs pos="46000">
                    <a:schemeClr val="accent6">
                      <a:tint val="70000"/>
                      <a:shade val="100000"/>
                      <a:hueMod val="100000"/>
                      <a:satMod val="195000"/>
                    </a:schemeClr>
                  </a:gs>
                  <a:gs pos="100000">
                    <a:schemeClr val="accent6">
                      <a:tint val="100000"/>
                      <a:shade val="60000"/>
                      <a:hueMod val="100000"/>
                      <a:satMod val="195000"/>
                    </a:schemeClr>
                  </a:gs>
                </a:gsLst>
                <a:lin ang="5400000"/>
              </a:gradFill>
            </a:endParaRPr>
          </a:p>
        </p:txBody>
      </p:sp>
      <p:sp>
        <p:nvSpPr>
          <p:cNvPr id="3" name="Rectangle 2"/>
          <p:cNvSpPr>
            <a:spLocks noGrp="1"/>
          </p:cNvSpPr>
          <p:nvPr>
            <p:ph sz="quarter" idx="1"/>
          </p:nvPr>
        </p:nvSpPr>
        <p:spPr>
          <a:xfrm>
            <a:off x="457200" y="1219200"/>
            <a:ext cx="8229600" cy="4572000"/>
          </a:xfrm>
        </p:spPr>
        <p:txBody>
          <a:bodyPr>
            <a:noAutofit/>
          </a:bodyPr>
          <a:lstStyle/>
          <a:p>
            <a:r>
              <a:rPr lang="en-US" sz="1600" dirty="0" smtClean="0"/>
              <a:t>While menus are great for providing access to a multitude of functionality in your application, some items benefit from being placed in a toolbar as well as on the menu. </a:t>
            </a:r>
          </a:p>
          <a:p>
            <a:r>
              <a:rPr lang="en-US" sz="1600" dirty="0" smtClean="0"/>
              <a:t>A toolbar provides one - click access to such frequently used functionality as Open, Save, and so on.</a:t>
            </a:r>
          </a:p>
          <a:p>
            <a:r>
              <a:rPr lang="en-US" sz="1600" dirty="0" smtClean="0"/>
              <a:t>A button on a toolbar usually displays a picture and no text, though it is possible to have buttons with both. </a:t>
            </a:r>
          </a:p>
          <a:p>
            <a:r>
              <a:rPr lang="en-US" sz="1600" dirty="0" smtClean="0"/>
              <a:t>In addition to buttons, you will occasionally see combo boxes and text boxes in the toolbars too. </a:t>
            </a:r>
          </a:p>
          <a:p>
            <a:r>
              <a:rPr lang="en-US" sz="1600" dirty="0" smtClean="0"/>
              <a:t>If you let the mouse pointer hover above a button in a toolbar, it will often display a tooltip, which provides information about the purpose of the button, especially when only an icon is displayed.</a:t>
            </a:r>
          </a:p>
          <a:p>
            <a:r>
              <a:rPr lang="en-US" sz="1600" dirty="0" smtClean="0"/>
              <a:t>The </a:t>
            </a:r>
            <a:r>
              <a:rPr lang="en-US" sz="1600" dirty="0" err="1" smtClean="0"/>
              <a:t>ToolStrip</a:t>
            </a:r>
            <a:r>
              <a:rPr lang="en-US" sz="1600" dirty="0" smtClean="0"/>
              <a:t> , like the </a:t>
            </a:r>
            <a:r>
              <a:rPr lang="en-US" sz="1600" dirty="0" err="1" smtClean="0"/>
              <a:t>MenuStrip</a:t>
            </a:r>
            <a:r>
              <a:rPr lang="en-US" sz="1600" dirty="0" smtClean="0"/>
              <a:t> , has been made with a professional look and feel in mind. </a:t>
            </a:r>
          </a:p>
          <a:p>
            <a:r>
              <a:rPr lang="en-US" sz="1600" dirty="0" smtClean="0"/>
              <a:t>When users see a toolbar, they expect to be able to move it around and position it wherever they want it. </a:t>
            </a:r>
          </a:p>
          <a:p>
            <a:r>
              <a:rPr lang="en-US" sz="1600" dirty="0" smtClean="0"/>
              <a:t>The </a:t>
            </a:r>
            <a:r>
              <a:rPr lang="en-US" sz="1600" dirty="0" err="1" smtClean="0"/>
              <a:t>ToolStrip</a:t>
            </a:r>
            <a:r>
              <a:rPr lang="en-US" sz="1600" dirty="0" smtClean="0"/>
              <a:t> enables users to do just that — that is, if you allow them to.</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p:txBody>
          <a:bodyPr>
            <a:normAutofit fontScale="90000"/>
          </a:bodyPr>
          <a:lstStyle/>
          <a:p>
            <a:r>
              <a:rPr lang="en-US" dirty="0" smtClean="0"/>
              <a:t/>
            </a:r>
            <a:br>
              <a:rPr lang="en-US" dirty="0" smtClean="0"/>
            </a:br>
            <a:r>
              <a:rPr lang="en-US" b="1" i="1" dirty="0" err="1" smtClean="0"/>
              <a:t>StatusStrip</a:t>
            </a:r>
            <a:endParaRPr lang="es-ES" dirty="0">
              <a:ln/>
              <a:gradFill flip="none">
                <a:gsLst>
                  <a:gs pos="0">
                    <a:schemeClr val="accent6">
                      <a:tint val="70000"/>
                      <a:shade val="100000"/>
                      <a:hueMod val="100000"/>
                      <a:satMod val="195000"/>
                    </a:schemeClr>
                  </a:gs>
                  <a:gs pos="46000">
                    <a:schemeClr val="accent6">
                      <a:tint val="70000"/>
                      <a:shade val="100000"/>
                      <a:hueMod val="100000"/>
                      <a:satMod val="195000"/>
                    </a:schemeClr>
                  </a:gs>
                  <a:gs pos="100000">
                    <a:schemeClr val="accent6">
                      <a:tint val="100000"/>
                      <a:shade val="60000"/>
                      <a:hueMod val="100000"/>
                      <a:satMod val="195000"/>
                    </a:schemeClr>
                  </a:gs>
                </a:gsLst>
                <a:lin ang="5400000"/>
              </a:gradFill>
            </a:endParaRPr>
          </a:p>
        </p:txBody>
      </p:sp>
      <p:sp>
        <p:nvSpPr>
          <p:cNvPr id="3" name="Rectangle 2"/>
          <p:cNvSpPr>
            <a:spLocks noGrp="1"/>
          </p:cNvSpPr>
          <p:nvPr>
            <p:ph sz="quarter" idx="1"/>
          </p:nvPr>
        </p:nvSpPr>
        <p:spPr>
          <a:xfrm>
            <a:off x="457200" y="1219200"/>
            <a:ext cx="8229600" cy="4572000"/>
          </a:xfrm>
        </p:spPr>
        <p:txBody>
          <a:bodyPr>
            <a:noAutofit/>
          </a:bodyPr>
          <a:lstStyle/>
          <a:p>
            <a:r>
              <a:rPr lang="en-US" sz="1800" dirty="0" smtClean="0"/>
              <a:t>The last of the small family of strip controls is the </a:t>
            </a:r>
            <a:r>
              <a:rPr lang="en-US" sz="1800" dirty="0" err="1" smtClean="0"/>
              <a:t>StatusStrip</a:t>
            </a:r>
            <a:r>
              <a:rPr lang="en-US" sz="1800" dirty="0" smtClean="0"/>
              <a:t> . </a:t>
            </a:r>
          </a:p>
          <a:p>
            <a:r>
              <a:rPr lang="en-US" sz="1800" dirty="0" smtClean="0"/>
              <a:t>This control represents the bar that you find at the bottom of the dialog in many applications. </a:t>
            </a:r>
          </a:p>
          <a:p>
            <a:r>
              <a:rPr lang="en-US" sz="1800" dirty="0" smtClean="0"/>
              <a:t>The bar is typically used to display brief information about the current state of the application — a good example is Word ’ s display of the current page, column, line, and so on in the status bar as you are typing.</a:t>
            </a:r>
          </a:p>
          <a:p>
            <a:r>
              <a:rPr lang="en-US" sz="1800" dirty="0" smtClean="0"/>
              <a:t>The </a:t>
            </a:r>
            <a:r>
              <a:rPr lang="en-US" sz="1800" dirty="0" err="1" smtClean="0"/>
              <a:t>StatusStrip</a:t>
            </a:r>
            <a:r>
              <a:rPr lang="en-US" sz="1800" dirty="0" smtClean="0"/>
              <a:t> is derived from the </a:t>
            </a:r>
            <a:r>
              <a:rPr lang="en-US" sz="1800" dirty="0" err="1" smtClean="0"/>
              <a:t>ToolStrip</a:t>
            </a:r>
            <a:r>
              <a:rPr lang="en-US" sz="1800" dirty="0" smtClean="0"/>
              <a:t> , and you should be quite familiar with the view that is presented as you drag the control onto your form. </a:t>
            </a:r>
          </a:p>
          <a:p>
            <a:r>
              <a:rPr lang="en-US" sz="1800" dirty="0" smtClean="0"/>
              <a:t>Three of the four possible controls that can be used in the </a:t>
            </a:r>
            <a:r>
              <a:rPr lang="en-US" sz="1800" dirty="0" err="1" smtClean="0"/>
              <a:t>StatusStrip</a:t>
            </a:r>
            <a:r>
              <a:rPr lang="en-US" sz="1800" dirty="0" smtClean="0"/>
              <a:t> — </a:t>
            </a:r>
            <a:r>
              <a:rPr lang="en-US" sz="1800" dirty="0" err="1" smtClean="0"/>
              <a:t>ToolStripDropDownButton</a:t>
            </a:r>
            <a:r>
              <a:rPr lang="en-US" sz="1800" dirty="0" smtClean="0"/>
              <a:t> , </a:t>
            </a:r>
            <a:r>
              <a:rPr lang="en-US" sz="1800" dirty="0" err="1" smtClean="0"/>
              <a:t>ToolStripProgressBar</a:t>
            </a:r>
            <a:r>
              <a:rPr lang="en-US" sz="1800" dirty="0" smtClean="0"/>
              <a:t> , and </a:t>
            </a:r>
            <a:r>
              <a:rPr lang="en-US" sz="1800" dirty="0" err="1" smtClean="0"/>
              <a:t>ToolStripSplitButton</a:t>
            </a:r>
            <a:r>
              <a:rPr lang="en-US" sz="1800" dirty="0" smtClean="0"/>
              <a:t> — were presented earlier. </a:t>
            </a:r>
          </a:p>
          <a:p>
            <a:r>
              <a:rPr lang="en-US" sz="1800" dirty="0" smtClean="0"/>
              <a:t>That leaves just one control that is specific to the </a:t>
            </a:r>
            <a:r>
              <a:rPr lang="en-US" sz="1800" dirty="0" err="1" smtClean="0"/>
              <a:t>StatusStrip</a:t>
            </a:r>
            <a:r>
              <a:rPr lang="en-US" sz="1800" dirty="0" smtClean="0"/>
              <a:t> : the </a:t>
            </a:r>
            <a:r>
              <a:rPr lang="en-US" sz="1800" dirty="0" err="1" smtClean="0"/>
              <a:t>StatusStripStatusLabel</a:t>
            </a:r>
            <a:r>
              <a:rPr lang="en-US" sz="1800" dirty="0" smtClean="0"/>
              <a:t> , which is also the default item you get.</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p:txBody>
          <a:bodyPr>
            <a:normAutofit/>
          </a:bodyPr>
          <a:lstStyle/>
          <a:p>
            <a:r>
              <a:rPr lang="en-US" dirty="0" smtClean="0"/>
              <a:t>SDI and MDI Applications</a:t>
            </a:r>
            <a:endParaRPr lang="es-ES" dirty="0">
              <a:ln/>
              <a:gradFill flip="none">
                <a:gsLst>
                  <a:gs pos="0">
                    <a:schemeClr val="accent6">
                      <a:tint val="70000"/>
                      <a:shade val="100000"/>
                      <a:hueMod val="100000"/>
                      <a:satMod val="195000"/>
                    </a:schemeClr>
                  </a:gs>
                  <a:gs pos="46000">
                    <a:schemeClr val="accent6">
                      <a:tint val="70000"/>
                      <a:shade val="100000"/>
                      <a:hueMod val="100000"/>
                      <a:satMod val="195000"/>
                    </a:schemeClr>
                  </a:gs>
                  <a:gs pos="100000">
                    <a:schemeClr val="accent6">
                      <a:tint val="100000"/>
                      <a:shade val="60000"/>
                      <a:hueMod val="100000"/>
                      <a:satMod val="195000"/>
                    </a:schemeClr>
                  </a:gs>
                </a:gsLst>
                <a:lin ang="5400000"/>
              </a:gradFill>
            </a:endParaRPr>
          </a:p>
        </p:txBody>
      </p:sp>
      <p:sp>
        <p:nvSpPr>
          <p:cNvPr id="3" name="Rectangle 2"/>
          <p:cNvSpPr>
            <a:spLocks noGrp="1"/>
          </p:cNvSpPr>
          <p:nvPr>
            <p:ph sz="quarter" idx="1"/>
          </p:nvPr>
        </p:nvSpPr>
        <p:spPr>
          <a:xfrm>
            <a:off x="457200" y="1219200"/>
            <a:ext cx="8229600" cy="4572000"/>
          </a:xfrm>
        </p:spPr>
        <p:txBody>
          <a:bodyPr>
            <a:noAutofit/>
          </a:bodyPr>
          <a:lstStyle/>
          <a:p>
            <a:r>
              <a:rPr lang="en-US" sz="1800" dirty="0" smtClean="0"/>
              <a:t>Traditionally, three kinds of applications can be programmed for Windows:</a:t>
            </a:r>
          </a:p>
          <a:p>
            <a:r>
              <a:rPr lang="en-US" sz="1800" b="1" dirty="0" smtClean="0"/>
              <a:t>Dialog - based applications : </a:t>
            </a:r>
            <a:r>
              <a:rPr lang="en-US" sz="1800" dirty="0" smtClean="0"/>
              <a:t>These present themselves to the user as a single dialog from which all functionality can be reached.</a:t>
            </a:r>
          </a:p>
          <a:p>
            <a:r>
              <a:rPr lang="en-US" sz="1800" b="1" dirty="0" smtClean="0"/>
              <a:t>Single - document interfaces (SDI) : </a:t>
            </a:r>
            <a:r>
              <a:rPr lang="en-US" sz="1800" dirty="0" smtClean="0"/>
              <a:t>These present themselves to the user with a menu, one or more toolbars, and one window in which the user can perform some task.</a:t>
            </a:r>
          </a:p>
          <a:p>
            <a:r>
              <a:rPr lang="en-US" sz="1800" b="1" dirty="0" smtClean="0"/>
              <a:t>Multiple - document interfaces (MDI) : </a:t>
            </a:r>
            <a:r>
              <a:rPr lang="en-US" sz="1800" dirty="0" smtClean="0"/>
              <a:t>These present themselves to the user in the same manner as an SDI, but are capable of holding multiple open windows at one time.</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p>
            <a:r>
              <a:rPr lang="en-US" dirty="0" smtClean="0"/>
              <a:t>Controls</a:t>
            </a:r>
            <a:endParaRPr lang="es-ES" dirty="0">
              <a:ln/>
              <a:gradFill flip="none">
                <a:gsLst>
                  <a:gs pos="0">
                    <a:schemeClr val="accent6">
                      <a:tint val="70000"/>
                      <a:shade val="100000"/>
                      <a:hueMod val="100000"/>
                      <a:satMod val="195000"/>
                    </a:schemeClr>
                  </a:gs>
                  <a:gs pos="46000">
                    <a:schemeClr val="accent6">
                      <a:tint val="70000"/>
                      <a:shade val="100000"/>
                      <a:hueMod val="100000"/>
                      <a:satMod val="195000"/>
                    </a:schemeClr>
                  </a:gs>
                  <a:gs pos="100000">
                    <a:schemeClr val="accent6">
                      <a:tint val="100000"/>
                      <a:shade val="60000"/>
                      <a:hueMod val="100000"/>
                      <a:satMod val="195000"/>
                    </a:schemeClr>
                  </a:gs>
                </a:gsLst>
                <a:lin ang="5400000"/>
              </a:gradFill>
            </a:endParaRPr>
          </a:p>
        </p:txBody>
      </p:sp>
      <p:sp>
        <p:nvSpPr>
          <p:cNvPr id="3" name="Rectangle 2"/>
          <p:cNvSpPr>
            <a:spLocks noGrp="1"/>
          </p:cNvSpPr>
          <p:nvPr>
            <p:ph sz="quarter" idx="1"/>
          </p:nvPr>
        </p:nvSpPr>
        <p:spPr>
          <a:xfrm>
            <a:off x="457200" y="1219200"/>
            <a:ext cx="8229600" cy="1981200"/>
          </a:xfrm>
        </p:spPr>
        <p:txBody>
          <a:bodyPr>
            <a:normAutofit fontScale="92500" lnSpcReduction="20000"/>
          </a:bodyPr>
          <a:lstStyle/>
          <a:p>
            <a:r>
              <a:rPr lang="en-US" sz="1600" dirty="0" smtClean="0"/>
              <a:t>You may not notice it, but when you work with Windows Forms, you are working with the System .</a:t>
            </a:r>
            <a:r>
              <a:rPr lang="en-US" sz="1600" dirty="0" err="1" smtClean="0"/>
              <a:t>Windows.Forms</a:t>
            </a:r>
            <a:r>
              <a:rPr lang="en-US" sz="1600" dirty="0" smtClean="0"/>
              <a:t> namespace. </a:t>
            </a:r>
          </a:p>
          <a:p>
            <a:r>
              <a:rPr lang="en-US" sz="1600" dirty="0" smtClean="0"/>
              <a:t>This namespace is included in the using directives in one of the files that holds the Form class. </a:t>
            </a:r>
          </a:p>
          <a:p>
            <a:r>
              <a:rPr lang="en-US" sz="1600" dirty="0" smtClean="0"/>
              <a:t>Most controls in .NET derive from the </a:t>
            </a:r>
            <a:r>
              <a:rPr lang="en-US" sz="1600" dirty="0" err="1" smtClean="0"/>
              <a:t>System.Windows.Forms.Control</a:t>
            </a:r>
            <a:r>
              <a:rPr lang="en-US" sz="1600" dirty="0" smtClean="0"/>
              <a:t> class.</a:t>
            </a:r>
          </a:p>
          <a:p>
            <a:r>
              <a:rPr lang="en-US" sz="1600" dirty="0" smtClean="0"/>
              <a:t>This class defines the basic functionality of the controls, which is why many properties and events in the controls you ’ </a:t>
            </a:r>
            <a:r>
              <a:rPr lang="en-US" sz="1600" dirty="0" err="1" smtClean="0"/>
              <a:t>ll</a:t>
            </a:r>
            <a:r>
              <a:rPr lang="en-US" sz="1600" dirty="0" smtClean="0"/>
              <a:t> see are identical. </a:t>
            </a:r>
          </a:p>
          <a:p>
            <a:r>
              <a:rPr lang="en-US" sz="1600" dirty="0" smtClean="0"/>
              <a:t>Many of these classes are themselves base classes for other controls, as is the case with the Label and </a:t>
            </a:r>
            <a:r>
              <a:rPr lang="en-US" sz="1600" dirty="0" err="1" smtClean="0"/>
              <a:t>TextBoxBase</a:t>
            </a:r>
            <a:r>
              <a:rPr lang="en-US" sz="1600" dirty="0" smtClean="0"/>
              <a:t> classes .</a:t>
            </a:r>
          </a:p>
        </p:txBody>
      </p:sp>
      <p:pic>
        <p:nvPicPr>
          <p:cNvPr id="1028" name="Picture 4"/>
          <p:cNvPicPr>
            <a:picLocks noChangeAspect="1" noChangeArrowheads="1"/>
          </p:cNvPicPr>
          <p:nvPr/>
        </p:nvPicPr>
        <p:blipFill>
          <a:blip r:embed="rId3" cstate="print"/>
          <a:srcRect/>
          <a:stretch>
            <a:fillRect/>
          </a:stretch>
        </p:blipFill>
        <p:spPr bwMode="auto">
          <a:xfrm>
            <a:off x="2362200" y="3124200"/>
            <a:ext cx="4648200" cy="27336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p:txBody>
          <a:bodyPr>
            <a:normAutofit/>
          </a:bodyPr>
          <a:lstStyle/>
          <a:p>
            <a:r>
              <a:rPr lang="en-US" dirty="0" smtClean="0"/>
              <a:t>SDI and MDI Applications</a:t>
            </a:r>
            <a:endParaRPr lang="es-ES" dirty="0">
              <a:ln/>
              <a:gradFill flip="none">
                <a:gsLst>
                  <a:gs pos="0">
                    <a:schemeClr val="accent6">
                      <a:tint val="70000"/>
                      <a:shade val="100000"/>
                      <a:hueMod val="100000"/>
                      <a:satMod val="195000"/>
                    </a:schemeClr>
                  </a:gs>
                  <a:gs pos="46000">
                    <a:schemeClr val="accent6">
                      <a:tint val="70000"/>
                      <a:shade val="100000"/>
                      <a:hueMod val="100000"/>
                      <a:satMod val="195000"/>
                    </a:schemeClr>
                  </a:gs>
                  <a:gs pos="100000">
                    <a:schemeClr val="accent6">
                      <a:tint val="100000"/>
                      <a:shade val="60000"/>
                      <a:hueMod val="100000"/>
                      <a:satMod val="195000"/>
                    </a:schemeClr>
                  </a:gs>
                </a:gsLst>
                <a:lin ang="5400000"/>
              </a:gradFill>
            </a:endParaRPr>
          </a:p>
        </p:txBody>
      </p:sp>
      <p:sp>
        <p:nvSpPr>
          <p:cNvPr id="3" name="Rectangle 2"/>
          <p:cNvSpPr>
            <a:spLocks noGrp="1"/>
          </p:cNvSpPr>
          <p:nvPr>
            <p:ph sz="quarter" idx="1"/>
          </p:nvPr>
        </p:nvSpPr>
        <p:spPr>
          <a:xfrm>
            <a:off x="457200" y="1219200"/>
            <a:ext cx="8229600" cy="4572000"/>
          </a:xfrm>
        </p:spPr>
        <p:txBody>
          <a:bodyPr>
            <a:noAutofit/>
          </a:bodyPr>
          <a:lstStyle/>
          <a:p>
            <a:r>
              <a:rPr lang="en-US" sz="1600" dirty="0" smtClean="0"/>
              <a:t>Dialog - based applications are usually small, single - purpose applications aimed at a specific task that needs a minimum of data to be entered by the user or that target a very specific type of data. </a:t>
            </a:r>
          </a:p>
          <a:p>
            <a:r>
              <a:rPr lang="en-US" sz="1600" dirty="0" smtClean="0"/>
              <a:t>Single - document interfaces are each usually aimed at solving one specific task because they enable users to load a single document into the application to be worked on. This task, however, usually involves a lot of user interaction, and users often want the capability to save or load the result of their work. Good examples of SDI applications are WordPad) and Paint, both of which come with Windows.</a:t>
            </a:r>
          </a:p>
          <a:p>
            <a:r>
              <a:rPr lang="en-US" sz="1600" dirty="0" smtClean="0"/>
              <a:t>However, only one document can be open at any one time, so if a user wants to open a second document, then a fresh instance of the SDI application must be opened, and it will have no reference to the first instance. Any configuration you do to one instance is not carried over into the other. For example, in one instance of Paint you might set the drawing color to red, and when you open a second instance of Paint, the drawing color is the default, which is black.</a:t>
            </a:r>
          </a:p>
          <a:p>
            <a:r>
              <a:rPr lang="en-US" sz="1600" dirty="0" smtClean="0"/>
              <a:t>Multiple - document interfaces are much the same as SDI applications, except that they are able to hold more than one document open in different windows at any given time. </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p:txBody>
          <a:bodyPr>
            <a:normAutofit/>
          </a:bodyPr>
          <a:lstStyle/>
          <a:p>
            <a:r>
              <a:rPr lang="en-US" dirty="0" smtClean="0"/>
              <a:t>Common Dialogs</a:t>
            </a:r>
            <a:endParaRPr lang="es-ES" dirty="0">
              <a:ln/>
              <a:gradFill flip="none">
                <a:gsLst>
                  <a:gs pos="0">
                    <a:schemeClr val="accent6">
                      <a:tint val="70000"/>
                      <a:shade val="100000"/>
                      <a:hueMod val="100000"/>
                      <a:satMod val="195000"/>
                    </a:schemeClr>
                  </a:gs>
                  <a:gs pos="46000">
                    <a:schemeClr val="accent6">
                      <a:tint val="70000"/>
                      <a:shade val="100000"/>
                      <a:hueMod val="100000"/>
                      <a:satMod val="195000"/>
                    </a:schemeClr>
                  </a:gs>
                  <a:gs pos="100000">
                    <a:schemeClr val="accent6">
                      <a:tint val="100000"/>
                      <a:shade val="60000"/>
                      <a:hueMod val="100000"/>
                      <a:satMod val="195000"/>
                    </a:schemeClr>
                  </a:gs>
                </a:gsLst>
                <a:lin ang="5400000"/>
              </a:gradFill>
            </a:endParaRPr>
          </a:p>
        </p:txBody>
      </p:sp>
      <p:sp>
        <p:nvSpPr>
          <p:cNvPr id="3" name="Rectangle 2"/>
          <p:cNvSpPr>
            <a:spLocks noGrp="1"/>
          </p:cNvSpPr>
          <p:nvPr>
            <p:ph sz="quarter" idx="1"/>
          </p:nvPr>
        </p:nvSpPr>
        <p:spPr>
          <a:xfrm>
            <a:off x="457200" y="1219200"/>
            <a:ext cx="8229600" cy="1524000"/>
          </a:xfrm>
        </p:spPr>
        <p:txBody>
          <a:bodyPr>
            <a:noAutofit/>
          </a:bodyPr>
          <a:lstStyle/>
          <a:p>
            <a:r>
              <a:rPr lang="en-US" sz="1600" dirty="0" smtClean="0"/>
              <a:t>A dialog is a window that is displayed within the context of another window. </a:t>
            </a:r>
          </a:p>
          <a:p>
            <a:r>
              <a:rPr lang="en-US" sz="1600" dirty="0" smtClean="0"/>
              <a:t>With a dialog, you can ask the user to enter some data before the flow of the program continues. </a:t>
            </a:r>
          </a:p>
          <a:p>
            <a:r>
              <a:rPr lang="en-US" sz="1600" dirty="0" smtClean="0"/>
              <a:t>A common dialog is one that is used to get information from the user that most applications typically require, such as the name of a file, and is a part of the Windows operating system.</a:t>
            </a:r>
          </a:p>
        </p:txBody>
      </p:sp>
      <p:pic>
        <p:nvPicPr>
          <p:cNvPr id="19458" name="Picture 2"/>
          <p:cNvPicPr>
            <a:picLocks noChangeAspect="1" noChangeArrowheads="1"/>
          </p:cNvPicPr>
          <p:nvPr/>
        </p:nvPicPr>
        <p:blipFill>
          <a:blip r:embed="rId3" cstate="print"/>
          <a:srcRect/>
          <a:stretch>
            <a:fillRect/>
          </a:stretch>
        </p:blipFill>
        <p:spPr bwMode="auto">
          <a:xfrm>
            <a:off x="1295400" y="3200400"/>
            <a:ext cx="6858000" cy="278394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p:txBody>
          <a:bodyPr>
            <a:normAutofit/>
          </a:bodyPr>
          <a:lstStyle/>
          <a:p>
            <a:r>
              <a:rPr lang="en-US" dirty="0" smtClean="0"/>
              <a:t>File Dialogs</a:t>
            </a:r>
            <a:endParaRPr lang="es-ES" dirty="0">
              <a:ln/>
              <a:gradFill flip="none">
                <a:gsLst>
                  <a:gs pos="0">
                    <a:schemeClr val="accent6">
                      <a:tint val="70000"/>
                      <a:shade val="100000"/>
                      <a:hueMod val="100000"/>
                      <a:satMod val="195000"/>
                    </a:schemeClr>
                  </a:gs>
                  <a:gs pos="46000">
                    <a:schemeClr val="accent6">
                      <a:tint val="70000"/>
                      <a:shade val="100000"/>
                      <a:hueMod val="100000"/>
                      <a:satMod val="195000"/>
                    </a:schemeClr>
                  </a:gs>
                  <a:gs pos="100000">
                    <a:schemeClr val="accent6">
                      <a:tint val="100000"/>
                      <a:shade val="60000"/>
                      <a:hueMod val="100000"/>
                      <a:satMod val="195000"/>
                    </a:schemeClr>
                  </a:gs>
                </a:gsLst>
                <a:lin ang="5400000"/>
              </a:gradFill>
            </a:endParaRPr>
          </a:p>
        </p:txBody>
      </p:sp>
      <p:sp>
        <p:nvSpPr>
          <p:cNvPr id="3" name="Rectangle 2"/>
          <p:cNvSpPr>
            <a:spLocks noGrp="1"/>
          </p:cNvSpPr>
          <p:nvPr>
            <p:ph sz="quarter" idx="1"/>
          </p:nvPr>
        </p:nvSpPr>
        <p:spPr>
          <a:xfrm>
            <a:off x="457200" y="1219200"/>
            <a:ext cx="8229600" cy="5105400"/>
          </a:xfrm>
        </p:spPr>
        <p:txBody>
          <a:bodyPr>
            <a:noAutofit/>
          </a:bodyPr>
          <a:lstStyle/>
          <a:p>
            <a:r>
              <a:rPr lang="en-US" sz="2000" dirty="0" smtClean="0"/>
              <a:t>With a file dialog, the user can select a drive and browse through the file system to select a file. From the file dialog, all you want returned is a filename from the user.</a:t>
            </a:r>
          </a:p>
          <a:p>
            <a:r>
              <a:rPr lang="en-US" sz="2000" dirty="0" smtClean="0"/>
              <a:t>The </a:t>
            </a:r>
            <a:r>
              <a:rPr lang="en-US" sz="2000" dirty="0" err="1" smtClean="0"/>
              <a:t>OpenFileDialog</a:t>
            </a:r>
            <a:r>
              <a:rPr lang="en-US" sz="2000" dirty="0" smtClean="0"/>
              <a:t> enables users to select by name the file they want to open. The </a:t>
            </a:r>
            <a:r>
              <a:rPr lang="en-US" sz="2000" dirty="0" err="1" smtClean="0"/>
              <a:t>SaveFileDialog</a:t>
            </a:r>
            <a:r>
              <a:rPr lang="en-US" sz="2000" dirty="0" smtClean="0"/>
              <a:t> , in contrast, enables users to specify a name for a file they want to save. </a:t>
            </a:r>
          </a:p>
          <a:p>
            <a:r>
              <a:rPr lang="en-US" sz="2000" dirty="0" smtClean="0"/>
              <a:t>These dialog classes are similar because they derive from the same abstract base class, though there are some properties unique to each class. </a:t>
            </a:r>
          </a:p>
          <a:p>
            <a:r>
              <a:rPr lang="en-US" sz="2000" dirty="0" smtClean="0"/>
              <a:t>In this section, you look first at the features of the </a:t>
            </a:r>
            <a:r>
              <a:rPr lang="en-US" sz="2000" dirty="0" err="1" smtClean="0"/>
              <a:t>OpenFileDialog</a:t>
            </a:r>
            <a:r>
              <a:rPr lang="en-US" sz="2000" dirty="0" smtClean="0"/>
              <a:t> , then at how the </a:t>
            </a:r>
            <a:r>
              <a:rPr lang="en-US" sz="2000" dirty="0" err="1" smtClean="0"/>
              <a:t>SaveFileDialog</a:t>
            </a:r>
            <a:r>
              <a:rPr lang="en-US" sz="2000" dirty="0" smtClean="0"/>
              <a:t> differs, and you develop a sample application that uses both of them.</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p:txBody>
          <a:bodyPr>
            <a:normAutofit/>
          </a:bodyPr>
          <a:lstStyle/>
          <a:p>
            <a:r>
              <a:rPr lang="en-US" b="1" i="1" dirty="0" err="1" smtClean="0"/>
              <a:t>OpenFileDialog</a:t>
            </a:r>
            <a:endParaRPr lang="es-ES" dirty="0">
              <a:ln/>
              <a:gradFill flip="none">
                <a:gsLst>
                  <a:gs pos="0">
                    <a:schemeClr val="accent6">
                      <a:tint val="70000"/>
                      <a:shade val="100000"/>
                      <a:hueMod val="100000"/>
                      <a:satMod val="195000"/>
                    </a:schemeClr>
                  </a:gs>
                  <a:gs pos="46000">
                    <a:schemeClr val="accent6">
                      <a:tint val="70000"/>
                      <a:shade val="100000"/>
                      <a:hueMod val="100000"/>
                      <a:satMod val="195000"/>
                    </a:schemeClr>
                  </a:gs>
                  <a:gs pos="100000">
                    <a:schemeClr val="accent6">
                      <a:tint val="100000"/>
                      <a:shade val="60000"/>
                      <a:hueMod val="100000"/>
                      <a:satMod val="195000"/>
                    </a:schemeClr>
                  </a:gs>
                </a:gsLst>
                <a:lin ang="5400000"/>
              </a:gradFill>
            </a:endParaRPr>
          </a:p>
        </p:txBody>
      </p:sp>
      <p:sp>
        <p:nvSpPr>
          <p:cNvPr id="3" name="Rectangle 2"/>
          <p:cNvSpPr>
            <a:spLocks noGrp="1"/>
          </p:cNvSpPr>
          <p:nvPr>
            <p:ph sz="quarter" idx="1"/>
          </p:nvPr>
        </p:nvSpPr>
        <p:spPr>
          <a:xfrm>
            <a:off x="457200" y="1219200"/>
            <a:ext cx="8229600" cy="2057400"/>
          </a:xfrm>
        </p:spPr>
        <p:txBody>
          <a:bodyPr>
            <a:noAutofit/>
          </a:bodyPr>
          <a:lstStyle/>
          <a:p>
            <a:r>
              <a:rPr lang="en-US" sz="2000" dirty="0" smtClean="0"/>
              <a:t>The </a:t>
            </a:r>
            <a:r>
              <a:rPr lang="en-US" sz="2000" dirty="0" err="1" smtClean="0"/>
              <a:t>OpenFileDialog</a:t>
            </a:r>
            <a:r>
              <a:rPr lang="en-US" sz="2000" dirty="0" smtClean="0"/>
              <a:t> class enables users to select a file to open. As shown in the preceding example, a new instance of the </a:t>
            </a:r>
            <a:r>
              <a:rPr lang="en-US" sz="2000" dirty="0" err="1" smtClean="0"/>
              <a:t>OpenFileDialog</a:t>
            </a:r>
            <a:r>
              <a:rPr lang="en-US" sz="2000" dirty="0" smtClean="0"/>
              <a:t> class is created before the </a:t>
            </a:r>
            <a:r>
              <a:rPr lang="en-US" sz="2000" dirty="0" err="1" smtClean="0"/>
              <a:t>ShowDialog</a:t>
            </a:r>
            <a:r>
              <a:rPr lang="en-US" sz="2000" dirty="0" smtClean="0"/>
              <a:t>() method is called:</a:t>
            </a:r>
          </a:p>
          <a:p>
            <a:pPr lvl="1">
              <a:buNone/>
            </a:pPr>
            <a:r>
              <a:rPr lang="en-US" sz="1700" dirty="0" err="1" smtClean="0"/>
              <a:t>OpenFileDialog</a:t>
            </a:r>
            <a:r>
              <a:rPr lang="en-US" sz="1700" dirty="0" smtClean="0"/>
              <a:t> </a:t>
            </a:r>
            <a:r>
              <a:rPr lang="en-US" sz="1700" dirty="0" err="1" smtClean="0"/>
              <a:t>dlg</a:t>
            </a:r>
            <a:r>
              <a:rPr lang="en-US" sz="1700" dirty="0" smtClean="0"/>
              <a:t> = new </a:t>
            </a:r>
            <a:r>
              <a:rPr lang="en-US" sz="1700" dirty="0" err="1" smtClean="0"/>
              <a:t>OpenFileDialog</a:t>
            </a:r>
            <a:r>
              <a:rPr lang="en-US" sz="1700" dirty="0" smtClean="0"/>
              <a:t>();</a:t>
            </a:r>
          </a:p>
          <a:p>
            <a:pPr lvl="1">
              <a:buNone/>
            </a:pPr>
            <a:r>
              <a:rPr lang="en-US" sz="1700" dirty="0" err="1" smtClean="0"/>
              <a:t>dlg.ShowDialog</a:t>
            </a:r>
            <a:r>
              <a:rPr lang="en-US" sz="1700" dirty="0" smtClean="0"/>
              <a:t>();</a:t>
            </a:r>
          </a:p>
        </p:txBody>
      </p:sp>
      <p:pic>
        <p:nvPicPr>
          <p:cNvPr id="20482" name="Picture 2"/>
          <p:cNvPicPr>
            <a:picLocks noChangeAspect="1" noChangeArrowheads="1"/>
          </p:cNvPicPr>
          <p:nvPr/>
        </p:nvPicPr>
        <p:blipFill>
          <a:blip r:embed="rId3" cstate="print"/>
          <a:srcRect/>
          <a:stretch>
            <a:fillRect/>
          </a:stretch>
        </p:blipFill>
        <p:spPr bwMode="auto">
          <a:xfrm>
            <a:off x="2133600" y="2925330"/>
            <a:ext cx="5029200" cy="393267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p:txBody>
          <a:bodyPr>
            <a:normAutofit/>
          </a:bodyPr>
          <a:lstStyle/>
          <a:p>
            <a:r>
              <a:rPr lang="en-US" b="1" i="1" dirty="0" err="1" smtClean="0"/>
              <a:t>SaveFileDialog</a:t>
            </a:r>
            <a:endParaRPr lang="es-ES" dirty="0">
              <a:ln/>
              <a:gradFill flip="none">
                <a:gsLst>
                  <a:gs pos="0">
                    <a:schemeClr val="accent6">
                      <a:tint val="70000"/>
                      <a:shade val="100000"/>
                      <a:hueMod val="100000"/>
                      <a:satMod val="195000"/>
                    </a:schemeClr>
                  </a:gs>
                  <a:gs pos="46000">
                    <a:schemeClr val="accent6">
                      <a:tint val="70000"/>
                      <a:shade val="100000"/>
                      <a:hueMod val="100000"/>
                      <a:satMod val="195000"/>
                    </a:schemeClr>
                  </a:gs>
                  <a:gs pos="100000">
                    <a:schemeClr val="accent6">
                      <a:tint val="100000"/>
                      <a:shade val="60000"/>
                      <a:hueMod val="100000"/>
                      <a:satMod val="195000"/>
                    </a:schemeClr>
                  </a:gs>
                </a:gsLst>
                <a:lin ang="5400000"/>
              </a:gradFill>
            </a:endParaRPr>
          </a:p>
        </p:txBody>
      </p:sp>
      <p:sp>
        <p:nvSpPr>
          <p:cNvPr id="3" name="Rectangle 2"/>
          <p:cNvSpPr>
            <a:spLocks noGrp="1"/>
          </p:cNvSpPr>
          <p:nvPr>
            <p:ph sz="quarter" idx="1"/>
          </p:nvPr>
        </p:nvSpPr>
        <p:spPr>
          <a:xfrm>
            <a:off x="457200" y="1219200"/>
            <a:ext cx="8229600" cy="2057400"/>
          </a:xfrm>
        </p:spPr>
        <p:txBody>
          <a:bodyPr>
            <a:noAutofit/>
          </a:bodyPr>
          <a:lstStyle/>
          <a:p>
            <a:r>
              <a:rPr lang="en-US" sz="2000" dirty="0" smtClean="0"/>
              <a:t>The </a:t>
            </a:r>
            <a:r>
              <a:rPr lang="en-US" sz="2000" dirty="0" err="1" smtClean="0"/>
              <a:t>SaveFileDialog</a:t>
            </a:r>
            <a:r>
              <a:rPr lang="en-US" sz="2000" dirty="0" smtClean="0"/>
              <a:t> class is very similar to the </a:t>
            </a:r>
            <a:r>
              <a:rPr lang="en-US" sz="2000" dirty="0" err="1" smtClean="0"/>
              <a:t>OpenFileDialog</a:t>
            </a:r>
            <a:r>
              <a:rPr lang="en-US" sz="2000" dirty="0" smtClean="0"/>
              <a:t> , and they have a set of common properties. This section focuses on the properties specific to the Save dialog, and explains how the application of the common properties differs.</a:t>
            </a:r>
            <a:endParaRPr lang="en-US" sz="1700" dirty="0" smtClean="0"/>
          </a:p>
        </p:txBody>
      </p:sp>
      <p:pic>
        <p:nvPicPr>
          <p:cNvPr id="21506" name="Picture 2"/>
          <p:cNvPicPr>
            <a:picLocks noChangeAspect="1" noChangeArrowheads="1"/>
          </p:cNvPicPr>
          <p:nvPr/>
        </p:nvPicPr>
        <p:blipFill>
          <a:blip r:embed="rId3" cstate="print"/>
          <a:srcRect/>
          <a:stretch>
            <a:fillRect/>
          </a:stretch>
        </p:blipFill>
        <p:spPr bwMode="auto">
          <a:xfrm>
            <a:off x="1905000" y="2514600"/>
            <a:ext cx="5257800" cy="414590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p:txBody>
          <a:bodyPr>
            <a:normAutofit/>
          </a:bodyPr>
          <a:lstStyle/>
          <a:p>
            <a:r>
              <a:rPr lang="en-US" dirty="0" smtClean="0"/>
              <a:t>Printing</a:t>
            </a:r>
            <a:endParaRPr lang="es-ES" dirty="0">
              <a:ln/>
              <a:gradFill flip="none">
                <a:gsLst>
                  <a:gs pos="0">
                    <a:schemeClr val="accent6">
                      <a:tint val="70000"/>
                      <a:shade val="100000"/>
                      <a:hueMod val="100000"/>
                      <a:satMod val="195000"/>
                    </a:schemeClr>
                  </a:gs>
                  <a:gs pos="46000">
                    <a:schemeClr val="accent6">
                      <a:tint val="70000"/>
                      <a:shade val="100000"/>
                      <a:hueMod val="100000"/>
                      <a:satMod val="195000"/>
                    </a:schemeClr>
                  </a:gs>
                  <a:gs pos="100000">
                    <a:schemeClr val="accent6">
                      <a:tint val="100000"/>
                      <a:shade val="60000"/>
                      <a:hueMod val="100000"/>
                      <a:satMod val="195000"/>
                    </a:schemeClr>
                  </a:gs>
                </a:gsLst>
                <a:lin ang="5400000"/>
              </a:gradFill>
            </a:endParaRPr>
          </a:p>
        </p:txBody>
      </p:sp>
      <p:sp>
        <p:nvSpPr>
          <p:cNvPr id="3" name="Rectangle 2"/>
          <p:cNvSpPr>
            <a:spLocks noGrp="1"/>
          </p:cNvSpPr>
          <p:nvPr>
            <p:ph sz="quarter" idx="1"/>
          </p:nvPr>
        </p:nvSpPr>
        <p:spPr>
          <a:xfrm>
            <a:off x="457200" y="1219200"/>
            <a:ext cx="8229600" cy="4953000"/>
          </a:xfrm>
        </p:spPr>
        <p:txBody>
          <a:bodyPr>
            <a:noAutofit/>
          </a:bodyPr>
          <a:lstStyle/>
          <a:p>
            <a:r>
              <a:rPr lang="en-US" sz="2000" dirty="0" smtClean="0"/>
              <a:t>With printing there are many things to worry about, such as the selection of a printer, page settings, and how to print multiple pages. </a:t>
            </a:r>
          </a:p>
          <a:p>
            <a:r>
              <a:rPr lang="en-US" sz="2000" dirty="0" smtClean="0"/>
              <a:t>By using classes from the </a:t>
            </a:r>
            <a:r>
              <a:rPr lang="en-US" sz="2000" dirty="0" err="1" smtClean="0"/>
              <a:t>System.Drawing.Printing</a:t>
            </a:r>
            <a:r>
              <a:rPr lang="en-US" sz="2000" dirty="0" smtClean="0"/>
              <a:t> namespace, you can get a lot of help with these challenges, and print documents from your own applications with ease.</a:t>
            </a:r>
          </a:p>
          <a:p>
            <a:r>
              <a:rPr lang="en-US" sz="2000" dirty="0" smtClean="0"/>
              <a:t>Before looking at the </a:t>
            </a:r>
            <a:r>
              <a:rPr lang="en-US" sz="2000" dirty="0" err="1" smtClean="0"/>
              <a:t>PrintDialog</a:t>
            </a:r>
            <a:r>
              <a:rPr lang="en-US" sz="2000" dirty="0" smtClean="0"/>
              <a:t> class that makes it possible to select a printer, take a quick look at how .NET handles printing. </a:t>
            </a:r>
          </a:p>
          <a:p>
            <a:r>
              <a:rPr lang="en-US" sz="2000" dirty="0" smtClean="0"/>
              <a:t>The foundation of printing is the </a:t>
            </a:r>
            <a:r>
              <a:rPr lang="en-US" sz="2000" dirty="0" err="1" smtClean="0"/>
              <a:t>PrintDocument</a:t>
            </a:r>
            <a:r>
              <a:rPr lang="en-US" sz="2000" dirty="0" smtClean="0"/>
              <a:t> class, which has a Print() method that starts a chain of calls culminating in a call to </a:t>
            </a:r>
            <a:r>
              <a:rPr lang="en-US" sz="2000" dirty="0" err="1" smtClean="0"/>
              <a:t>OnPrintPage</a:t>
            </a:r>
            <a:r>
              <a:rPr lang="en-US" sz="2000" dirty="0" smtClean="0"/>
              <a:t>() , which is responsible for passing the output to the printer. </a:t>
            </a:r>
          </a:p>
          <a:p>
            <a:r>
              <a:rPr lang="en-US" sz="2000" dirty="0" smtClean="0"/>
              <a:t>However, before learning how to implement printing code, first consider the .NET printing classes.</a:t>
            </a:r>
            <a:endParaRPr lang="en-US" sz="1700" dirty="0" smtClean="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p:txBody>
          <a:bodyPr>
            <a:normAutofit/>
          </a:bodyPr>
          <a:lstStyle/>
          <a:p>
            <a:r>
              <a:rPr lang="en-US" b="1" i="1" dirty="0" smtClean="0"/>
              <a:t>Printing Architecture</a:t>
            </a:r>
            <a:endParaRPr lang="es-ES" dirty="0">
              <a:ln/>
              <a:gradFill flip="none">
                <a:gsLst>
                  <a:gs pos="0">
                    <a:schemeClr val="accent6">
                      <a:tint val="70000"/>
                      <a:shade val="100000"/>
                      <a:hueMod val="100000"/>
                      <a:satMod val="195000"/>
                    </a:schemeClr>
                  </a:gs>
                  <a:gs pos="46000">
                    <a:schemeClr val="accent6">
                      <a:tint val="70000"/>
                      <a:shade val="100000"/>
                      <a:hueMod val="100000"/>
                      <a:satMod val="195000"/>
                    </a:schemeClr>
                  </a:gs>
                  <a:gs pos="100000">
                    <a:schemeClr val="accent6">
                      <a:tint val="100000"/>
                      <a:shade val="60000"/>
                      <a:hueMod val="100000"/>
                      <a:satMod val="195000"/>
                    </a:schemeClr>
                  </a:gs>
                </a:gsLst>
                <a:lin ang="5400000"/>
              </a:gradFill>
            </a:endParaRPr>
          </a:p>
        </p:txBody>
      </p:sp>
      <p:pic>
        <p:nvPicPr>
          <p:cNvPr id="22530" name="Picture 2"/>
          <p:cNvPicPr>
            <a:picLocks noChangeAspect="1" noChangeArrowheads="1"/>
          </p:cNvPicPr>
          <p:nvPr/>
        </p:nvPicPr>
        <p:blipFill>
          <a:blip r:embed="rId3" cstate="print"/>
          <a:srcRect/>
          <a:stretch>
            <a:fillRect/>
          </a:stretch>
        </p:blipFill>
        <p:spPr bwMode="auto">
          <a:xfrm>
            <a:off x="1143000" y="1371600"/>
            <a:ext cx="5966281" cy="47482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p:txBody>
          <a:bodyPr>
            <a:normAutofit/>
          </a:bodyPr>
          <a:lstStyle/>
          <a:p>
            <a:r>
              <a:rPr lang="en-US" b="1" i="1" dirty="0" smtClean="0"/>
              <a:t>Printing Architecture</a:t>
            </a:r>
            <a:endParaRPr lang="es-ES" dirty="0">
              <a:ln/>
              <a:gradFill flip="none">
                <a:gsLst>
                  <a:gs pos="0">
                    <a:schemeClr val="accent6">
                      <a:tint val="70000"/>
                      <a:shade val="100000"/>
                      <a:hueMod val="100000"/>
                      <a:satMod val="195000"/>
                    </a:schemeClr>
                  </a:gs>
                  <a:gs pos="46000">
                    <a:schemeClr val="accent6">
                      <a:tint val="70000"/>
                      <a:shade val="100000"/>
                      <a:hueMod val="100000"/>
                      <a:satMod val="195000"/>
                    </a:schemeClr>
                  </a:gs>
                  <a:gs pos="100000">
                    <a:schemeClr val="accent6">
                      <a:tint val="100000"/>
                      <a:shade val="60000"/>
                      <a:hueMod val="100000"/>
                      <a:satMod val="195000"/>
                    </a:schemeClr>
                  </a:gs>
                </a:gsLst>
                <a:lin ang="5400000"/>
              </a:gradFill>
            </a:endParaRPr>
          </a:p>
        </p:txBody>
      </p:sp>
      <p:sp>
        <p:nvSpPr>
          <p:cNvPr id="3" name="Rectangle 2"/>
          <p:cNvSpPr>
            <a:spLocks noGrp="1"/>
          </p:cNvSpPr>
          <p:nvPr>
            <p:ph sz="quarter" idx="1"/>
          </p:nvPr>
        </p:nvSpPr>
        <p:spPr>
          <a:xfrm>
            <a:off x="457200" y="1219200"/>
            <a:ext cx="8229600" cy="4953000"/>
          </a:xfrm>
        </p:spPr>
        <p:txBody>
          <a:bodyPr>
            <a:noAutofit/>
          </a:bodyPr>
          <a:lstStyle/>
          <a:p>
            <a:r>
              <a:rPr lang="en-US" sz="2000" dirty="0" smtClean="0"/>
              <a:t>Let ’ s look at the functionality of these classes:</a:t>
            </a:r>
          </a:p>
          <a:p>
            <a:pPr lvl="1"/>
            <a:r>
              <a:rPr lang="en-US" sz="1700" dirty="0" smtClean="0"/>
              <a:t>The </a:t>
            </a:r>
            <a:r>
              <a:rPr lang="en-US" sz="1700" dirty="0" err="1" smtClean="0"/>
              <a:t>PrintDocument</a:t>
            </a:r>
            <a:r>
              <a:rPr lang="en-US" sz="1700" dirty="0" smtClean="0"/>
              <a:t> class is the most important class. In Figure 17 - 18 , you can see that nearly all other classes are related to this class. To print a document, an instance of </a:t>
            </a:r>
            <a:r>
              <a:rPr lang="en-US" sz="1700" dirty="0" err="1" smtClean="0"/>
              <a:t>PrintDocument</a:t>
            </a:r>
            <a:r>
              <a:rPr lang="en-US" sz="1700" dirty="0" smtClean="0"/>
              <a:t> is required. The following section looks at the printing sequence initiated by this class.</a:t>
            </a:r>
          </a:p>
          <a:p>
            <a:pPr lvl="1"/>
            <a:r>
              <a:rPr lang="en-US" sz="1700" dirty="0" smtClean="0"/>
              <a:t>The </a:t>
            </a:r>
            <a:r>
              <a:rPr lang="en-US" sz="1700" dirty="0" err="1" smtClean="0"/>
              <a:t>PrintController</a:t>
            </a:r>
            <a:r>
              <a:rPr lang="en-US" sz="1700" dirty="0" smtClean="0"/>
              <a:t> class controls the flow of a print job. The print controller has events for the start of the printing, for each page, and for the end of the printing. The class is abstract because the implementation of normal printing is different from that of print preview. Concrete classes that derive from </a:t>
            </a:r>
            <a:r>
              <a:rPr lang="en-US" sz="1700" dirty="0" err="1" smtClean="0"/>
              <a:t>PrintController</a:t>
            </a:r>
            <a:r>
              <a:rPr lang="en-US" sz="1700" dirty="0" smtClean="0"/>
              <a:t> are </a:t>
            </a:r>
            <a:r>
              <a:rPr lang="en-US" sz="1700" dirty="0" err="1" smtClean="0"/>
              <a:t>StandardPrintController</a:t>
            </a:r>
            <a:r>
              <a:rPr lang="en-US" sz="1700" dirty="0" smtClean="0"/>
              <a:t> and </a:t>
            </a:r>
            <a:r>
              <a:rPr lang="en-US" sz="1700" dirty="0" err="1" smtClean="0"/>
              <a:t>PreviewPrintController</a:t>
            </a:r>
            <a:r>
              <a:rPr lang="en-US" sz="1700" dirty="0" smtClean="0"/>
              <a:t> .</a:t>
            </a:r>
          </a:p>
          <a:p>
            <a:pPr lvl="1"/>
            <a:r>
              <a:rPr lang="en-US" sz="1700" dirty="0" smtClean="0"/>
              <a:t>You will not find the methods Print() and </a:t>
            </a:r>
            <a:r>
              <a:rPr lang="en-US" sz="1700" dirty="0" err="1" smtClean="0"/>
              <a:t>PrintLoop</a:t>
            </a:r>
            <a:r>
              <a:rPr lang="en-US" sz="1700" dirty="0" smtClean="0"/>
              <a:t>() in the documentation because these methods are internal to the assembly and can be invoked only by other classes in the same assembly, such as the </a:t>
            </a:r>
            <a:r>
              <a:rPr lang="en-US" sz="1700" dirty="0" err="1" smtClean="0"/>
              <a:t>PrintDocument</a:t>
            </a:r>
            <a:r>
              <a:rPr lang="en-US" sz="1700" dirty="0" smtClean="0"/>
              <a:t> class. However, these methods help you understand the printing process, which is why they are shown here.</a:t>
            </a:r>
          </a:p>
          <a:p>
            <a:pPr lvl="1"/>
            <a:r>
              <a:rPr lang="en-US" sz="1700" dirty="0" smtClean="0"/>
              <a:t>The </a:t>
            </a:r>
            <a:r>
              <a:rPr lang="en-US" sz="1700" dirty="0" err="1" smtClean="0"/>
              <a:t>PrinterSettings</a:t>
            </a:r>
            <a:r>
              <a:rPr lang="en-US" sz="1700" dirty="0" smtClean="0"/>
              <a:t> class can get and set the printer configurations, such as duplex printing, landscape or portrait, and number of copies.</a:t>
            </a:r>
            <a:endParaRPr lang="en-US" sz="1400" dirty="0" smtClean="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p:txBody>
          <a:bodyPr>
            <a:normAutofit/>
          </a:bodyPr>
          <a:lstStyle/>
          <a:p>
            <a:r>
              <a:rPr lang="en-US" b="1" i="1" dirty="0" smtClean="0"/>
              <a:t>Printing Architecture</a:t>
            </a:r>
            <a:endParaRPr lang="es-ES" dirty="0">
              <a:ln/>
              <a:gradFill flip="none">
                <a:gsLst>
                  <a:gs pos="0">
                    <a:schemeClr val="accent6">
                      <a:tint val="70000"/>
                      <a:shade val="100000"/>
                      <a:hueMod val="100000"/>
                      <a:satMod val="195000"/>
                    </a:schemeClr>
                  </a:gs>
                  <a:gs pos="46000">
                    <a:schemeClr val="accent6">
                      <a:tint val="70000"/>
                      <a:shade val="100000"/>
                      <a:hueMod val="100000"/>
                      <a:satMod val="195000"/>
                    </a:schemeClr>
                  </a:gs>
                  <a:gs pos="100000">
                    <a:schemeClr val="accent6">
                      <a:tint val="100000"/>
                      <a:shade val="60000"/>
                      <a:hueMod val="100000"/>
                      <a:satMod val="195000"/>
                    </a:schemeClr>
                  </a:gs>
                </a:gsLst>
                <a:lin ang="5400000"/>
              </a:gradFill>
            </a:endParaRPr>
          </a:p>
        </p:txBody>
      </p:sp>
      <p:sp>
        <p:nvSpPr>
          <p:cNvPr id="3" name="Rectangle 2"/>
          <p:cNvSpPr>
            <a:spLocks noGrp="1"/>
          </p:cNvSpPr>
          <p:nvPr>
            <p:ph sz="quarter" idx="1"/>
          </p:nvPr>
        </p:nvSpPr>
        <p:spPr>
          <a:xfrm>
            <a:off x="457200" y="1219200"/>
            <a:ext cx="8229600" cy="4953000"/>
          </a:xfrm>
        </p:spPr>
        <p:txBody>
          <a:bodyPr>
            <a:noAutofit/>
          </a:bodyPr>
          <a:lstStyle/>
          <a:p>
            <a:r>
              <a:rPr lang="en-US" sz="2000" dirty="0" smtClean="0"/>
              <a:t>Let ’ s look at the functionality of these classes:</a:t>
            </a:r>
          </a:p>
          <a:p>
            <a:pPr lvl="1"/>
            <a:r>
              <a:rPr lang="en-US" sz="1400" dirty="0" smtClean="0"/>
              <a:t>The </a:t>
            </a:r>
            <a:r>
              <a:rPr lang="en-US" sz="1400" dirty="0" err="1" smtClean="0"/>
              <a:t>PrintDocument</a:t>
            </a:r>
            <a:r>
              <a:rPr lang="en-US" sz="1400" dirty="0" smtClean="0"/>
              <a:t> class is the most important class. In Figure 17 - 18 , you can see that nearly all other classes are related to this class. To print a document, an instance of </a:t>
            </a:r>
            <a:r>
              <a:rPr lang="en-US" sz="1400" dirty="0" err="1" smtClean="0"/>
              <a:t>PrintDocument</a:t>
            </a:r>
            <a:r>
              <a:rPr lang="en-US" sz="1400" dirty="0" smtClean="0"/>
              <a:t> is required. The following section looks at the printing sequence initiated by this class.</a:t>
            </a:r>
          </a:p>
          <a:p>
            <a:pPr lvl="1"/>
            <a:r>
              <a:rPr lang="en-US" sz="1400" dirty="0" smtClean="0"/>
              <a:t>The </a:t>
            </a:r>
            <a:r>
              <a:rPr lang="en-US" sz="1400" dirty="0" err="1" smtClean="0"/>
              <a:t>PrintController</a:t>
            </a:r>
            <a:r>
              <a:rPr lang="en-US" sz="1400" dirty="0" smtClean="0"/>
              <a:t> class controls the flow of a print job. The print controller has events for the start of the printing, for each page, and for the end of the printing. The class is abstract because the implementation of normal printing is different from that of print preview. Concrete classes that derive from </a:t>
            </a:r>
            <a:r>
              <a:rPr lang="en-US" sz="1400" dirty="0" err="1" smtClean="0"/>
              <a:t>PrintController</a:t>
            </a:r>
            <a:r>
              <a:rPr lang="en-US" sz="1400" dirty="0" smtClean="0"/>
              <a:t> are </a:t>
            </a:r>
            <a:r>
              <a:rPr lang="en-US" sz="1400" dirty="0" err="1" smtClean="0"/>
              <a:t>StandardPrintController</a:t>
            </a:r>
            <a:r>
              <a:rPr lang="en-US" sz="1400" dirty="0" smtClean="0"/>
              <a:t> and </a:t>
            </a:r>
            <a:r>
              <a:rPr lang="en-US" sz="1400" dirty="0" err="1" smtClean="0"/>
              <a:t>PreviewPrintController</a:t>
            </a:r>
            <a:r>
              <a:rPr lang="en-US" sz="1400" dirty="0" smtClean="0"/>
              <a:t> .</a:t>
            </a:r>
          </a:p>
          <a:p>
            <a:pPr lvl="1"/>
            <a:r>
              <a:rPr lang="en-US" sz="1400" dirty="0" smtClean="0"/>
              <a:t>You will not find the methods Print() and </a:t>
            </a:r>
            <a:r>
              <a:rPr lang="en-US" sz="1400" dirty="0" err="1" smtClean="0"/>
              <a:t>PrintLoop</a:t>
            </a:r>
            <a:r>
              <a:rPr lang="en-US" sz="1400" dirty="0" smtClean="0"/>
              <a:t>() in the documentation because these methods are internal to the assembly and can be invoked only by other classes in the same assembly, such as the </a:t>
            </a:r>
            <a:r>
              <a:rPr lang="en-US" sz="1400" dirty="0" err="1" smtClean="0"/>
              <a:t>PrintDocument</a:t>
            </a:r>
            <a:r>
              <a:rPr lang="en-US" sz="1400" dirty="0" smtClean="0"/>
              <a:t> class. However, these methods help you understand the printing process, which is why they are shown here.</a:t>
            </a:r>
          </a:p>
          <a:p>
            <a:pPr lvl="1"/>
            <a:r>
              <a:rPr lang="en-US" sz="1400" dirty="0" smtClean="0"/>
              <a:t>The </a:t>
            </a:r>
            <a:r>
              <a:rPr lang="en-US" sz="1400" dirty="0" err="1" smtClean="0"/>
              <a:t>PrinterSettings</a:t>
            </a:r>
            <a:r>
              <a:rPr lang="en-US" sz="1400" dirty="0" smtClean="0"/>
              <a:t> class can get and set the printer configurations, such as duplex printing, landscape or portrait, and number of copies.</a:t>
            </a:r>
          </a:p>
          <a:p>
            <a:pPr lvl="1"/>
            <a:r>
              <a:rPr lang="en-US" sz="1400" dirty="0" smtClean="0"/>
              <a:t>The </a:t>
            </a:r>
            <a:r>
              <a:rPr lang="en-US" sz="1400" dirty="0" err="1" smtClean="0"/>
              <a:t>PrintDialog</a:t>
            </a:r>
            <a:r>
              <a:rPr lang="en-US" sz="1400" dirty="0" smtClean="0"/>
              <a:t> class contains options for selecting which printer to print to and how the </a:t>
            </a:r>
            <a:r>
              <a:rPr lang="en-US" sz="1400" dirty="0" err="1" smtClean="0"/>
              <a:t>PrinterSettings</a:t>
            </a:r>
            <a:r>
              <a:rPr lang="en-US" sz="1400" dirty="0" smtClean="0"/>
              <a:t> should be  </a:t>
            </a:r>
            <a:r>
              <a:rPr lang="en-US" sz="1400" dirty="0" err="1" smtClean="0"/>
              <a:t>onfigured</a:t>
            </a:r>
            <a:r>
              <a:rPr lang="en-US" sz="1400" dirty="0" smtClean="0"/>
              <a:t>. This class is derived from </a:t>
            </a:r>
            <a:r>
              <a:rPr lang="en-US" sz="1400" dirty="0" err="1" smtClean="0"/>
              <a:t>CommonDialog</a:t>
            </a:r>
            <a:r>
              <a:rPr lang="en-US" sz="1400" dirty="0" smtClean="0"/>
              <a:t> like the other dialog classes already described.</a:t>
            </a:r>
          </a:p>
          <a:p>
            <a:pPr lvl="1"/>
            <a:r>
              <a:rPr lang="en-US" sz="1400" dirty="0" smtClean="0"/>
              <a:t>The </a:t>
            </a:r>
            <a:r>
              <a:rPr lang="en-US" sz="1400" dirty="0" err="1" smtClean="0"/>
              <a:t>PageSettings</a:t>
            </a:r>
            <a:r>
              <a:rPr lang="en-US" sz="1400" dirty="0" smtClean="0"/>
              <a:t> class specifies the sizes and boundaries of a page, and whether the page is in black and white or color. You can configure this class with the </a:t>
            </a:r>
            <a:r>
              <a:rPr lang="en-US" sz="1400" dirty="0" err="1" smtClean="0"/>
              <a:t>PageSetupDialog</a:t>
            </a:r>
            <a:r>
              <a:rPr lang="en-US" sz="1400" dirty="0" smtClean="0"/>
              <a:t> class, which is a </a:t>
            </a:r>
            <a:r>
              <a:rPr lang="en-US" sz="1400" dirty="0" err="1" smtClean="0"/>
              <a:t>CommonDialog</a:t>
            </a:r>
            <a:r>
              <a:rPr lang="en-US" sz="1400" dirty="0" smtClean="0"/>
              <a:t> .</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p:txBody>
          <a:bodyPr>
            <a:normAutofit/>
          </a:bodyPr>
          <a:lstStyle/>
          <a:p>
            <a:r>
              <a:rPr lang="en-US" b="1" i="1" dirty="0" smtClean="0"/>
              <a:t>Printing Sequence</a:t>
            </a:r>
            <a:endParaRPr lang="es-ES" dirty="0">
              <a:ln/>
              <a:gradFill flip="none">
                <a:gsLst>
                  <a:gs pos="0">
                    <a:schemeClr val="accent6">
                      <a:tint val="70000"/>
                      <a:shade val="100000"/>
                      <a:hueMod val="100000"/>
                      <a:satMod val="195000"/>
                    </a:schemeClr>
                  </a:gs>
                  <a:gs pos="46000">
                    <a:schemeClr val="accent6">
                      <a:tint val="70000"/>
                      <a:shade val="100000"/>
                      <a:hueMod val="100000"/>
                      <a:satMod val="195000"/>
                    </a:schemeClr>
                  </a:gs>
                  <a:gs pos="100000">
                    <a:schemeClr val="accent6">
                      <a:tint val="100000"/>
                      <a:shade val="60000"/>
                      <a:hueMod val="100000"/>
                      <a:satMod val="195000"/>
                    </a:schemeClr>
                  </a:gs>
                </a:gsLst>
                <a:lin ang="5400000"/>
              </a:gradFill>
            </a:endParaRPr>
          </a:p>
        </p:txBody>
      </p:sp>
      <p:sp>
        <p:nvSpPr>
          <p:cNvPr id="3" name="Rectangle 2"/>
          <p:cNvSpPr>
            <a:spLocks noGrp="1"/>
          </p:cNvSpPr>
          <p:nvPr>
            <p:ph sz="quarter" idx="1"/>
          </p:nvPr>
        </p:nvSpPr>
        <p:spPr>
          <a:xfrm>
            <a:off x="457200" y="1219200"/>
            <a:ext cx="8229600" cy="1371600"/>
          </a:xfrm>
        </p:spPr>
        <p:txBody>
          <a:bodyPr>
            <a:noAutofit/>
          </a:bodyPr>
          <a:lstStyle/>
          <a:p>
            <a:r>
              <a:rPr lang="en-US" sz="2000" dirty="0" smtClean="0"/>
              <a:t>Now that you know about the roles of the classes in the printing architecture, let ’ s look at the main printing sequence. Figure shows the major players — your application, an instance of the </a:t>
            </a:r>
            <a:r>
              <a:rPr lang="en-US" sz="2000" dirty="0" err="1" smtClean="0"/>
              <a:t>PrintDocument</a:t>
            </a:r>
            <a:r>
              <a:rPr lang="en-US" sz="2000" dirty="0" smtClean="0"/>
              <a:t> class, and a </a:t>
            </a:r>
            <a:r>
              <a:rPr lang="en-US" sz="2000" dirty="0" err="1" smtClean="0"/>
              <a:t>PrintController</a:t>
            </a:r>
            <a:r>
              <a:rPr lang="en-US" sz="2000" dirty="0" smtClean="0"/>
              <a:t> , in a timely sequence.</a:t>
            </a:r>
            <a:endParaRPr lang="en-US" sz="1400" dirty="0" smtClean="0"/>
          </a:p>
        </p:txBody>
      </p:sp>
      <p:pic>
        <p:nvPicPr>
          <p:cNvPr id="23554" name="Picture 2"/>
          <p:cNvPicPr>
            <a:picLocks noChangeAspect="1" noChangeArrowheads="1"/>
          </p:cNvPicPr>
          <p:nvPr/>
        </p:nvPicPr>
        <p:blipFill>
          <a:blip r:embed="rId3" cstate="print"/>
          <a:srcRect/>
          <a:stretch>
            <a:fillRect/>
          </a:stretch>
        </p:blipFill>
        <p:spPr bwMode="auto">
          <a:xfrm>
            <a:off x="2362201" y="2625685"/>
            <a:ext cx="4267200" cy="407039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p>
            <a:r>
              <a:rPr lang="en-US" b="1" i="1" dirty="0" smtClean="0"/>
              <a:t>Properties</a:t>
            </a:r>
            <a:endParaRPr lang="es-ES" dirty="0">
              <a:ln/>
              <a:gradFill flip="none">
                <a:gsLst>
                  <a:gs pos="0">
                    <a:schemeClr val="accent6">
                      <a:tint val="70000"/>
                      <a:shade val="100000"/>
                      <a:hueMod val="100000"/>
                      <a:satMod val="195000"/>
                    </a:schemeClr>
                  </a:gs>
                  <a:gs pos="46000">
                    <a:schemeClr val="accent6">
                      <a:tint val="70000"/>
                      <a:shade val="100000"/>
                      <a:hueMod val="100000"/>
                      <a:satMod val="195000"/>
                    </a:schemeClr>
                  </a:gs>
                  <a:gs pos="100000">
                    <a:schemeClr val="accent6">
                      <a:tint val="100000"/>
                      <a:shade val="60000"/>
                      <a:hueMod val="100000"/>
                      <a:satMod val="195000"/>
                    </a:schemeClr>
                  </a:gs>
                </a:gsLst>
                <a:lin ang="5400000"/>
              </a:gradFill>
            </a:endParaRPr>
          </a:p>
        </p:txBody>
      </p:sp>
      <p:sp>
        <p:nvSpPr>
          <p:cNvPr id="3" name="Rectangle 2"/>
          <p:cNvSpPr>
            <a:spLocks noGrp="1"/>
          </p:cNvSpPr>
          <p:nvPr>
            <p:ph sz="quarter" idx="1"/>
          </p:nvPr>
        </p:nvSpPr>
        <p:spPr>
          <a:xfrm>
            <a:off x="457200" y="1219200"/>
            <a:ext cx="8229600" cy="990600"/>
          </a:xfrm>
        </p:spPr>
        <p:txBody>
          <a:bodyPr>
            <a:normAutofit/>
          </a:bodyPr>
          <a:lstStyle/>
          <a:p>
            <a:r>
              <a:rPr lang="en-US" sz="1400" dirty="0" smtClean="0"/>
              <a:t>All controls have a number of properties that are used to manipulate the behavior of the control. </a:t>
            </a:r>
          </a:p>
          <a:p>
            <a:r>
              <a:rPr lang="en-US" sz="1400" dirty="0" smtClean="0"/>
              <a:t>The base class of most controls, </a:t>
            </a:r>
            <a:r>
              <a:rPr lang="en-US" sz="1400" dirty="0" err="1" smtClean="0"/>
              <a:t>System.Windows.Forms.Control</a:t>
            </a:r>
            <a:r>
              <a:rPr lang="en-US" sz="1400" dirty="0" smtClean="0"/>
              <a:t> , has several properties that other controls either inherit directly or override to provide some kind of custom behavior.</a:t>
            </a:r>
            <a:endParaRPr lang="en-US" sz="1600" dirty="0" smtClean="0"/>
          </a:p>
        </p:txBody>
      </p:sp>
      <p:pic>
        <p:nvPicPr>
          <p:cNvPr id="15362" name="Picture 2"/>
          <p:cNvPicPr>
            <a:picLocks noChangeAspect="1" noChangeArrowheads="1"/>
          </p:cNvPicPr>
          <p:nvPr/>
        </p:nvPicPr>
        <p:blipFill>
          <a:blip r:embed="rId3" cstate="print"/>
          <a:srcRect/>
          <a:stretch>
            <a:fillRect/>
          </a:stretch>
        </p:blipFill>
        <p:spPr bwMode="auto">
          <a:xfrm>
            <a:off x="2362200" y="1981200"/>
            <a:ext cx="4676775" cy="47434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p>
            <a:r>
              <a:rPr lang="en-US" b="1" i="1" dirty="0" smtClean="0"/>
              <a:t>GDI+ Namespaces</a:t>
            </a:r>
            <a:endParaRPr lang="es-ES" dirty="0">
              <a:ln/>
              <a:gradFill flip="none">
                <a:gsLst>
                  <a:gs pos="0">
                    <a:schemeClr val="accent6">
                      <a:tint val="70000"/>
                      <a:shade val="100000"/>
                      <a:hueMod val="100000"/>
                      <a:satMod val="195000"/>
                    </a:schemeClr>
                  </a:gs>
                  <a:gs pos="46000">
                    <a:schemeClr val="accent6">
                      <a:tint val="70000"/>
                      <a:shade val="100000"/>
                      <a:hueMod val="100000"/>
                      <a:satMod val="195000"/>
                    </a:schemeClr>
                  </a:gs>
                  <a:gs pos="100000">
                    <a:schemeClr val="accent6">
                      <a:tint val="100000"/>
                      <a:shade val="60000"/>
                      <a:hueMod val="100000"/>
                      <a:satMod val="195000"/>
                    </a:schemeClr>
                  </a:gs>
                </a:gsLst>
                <a:lin ang="5400000"/>
              </a:gradFill>
            </a:endParaRPr>
          </a:p>
        </p:txBody>
      </p:sp>
      <p:sp>
        <p:nvSpPr>
          <p:cNvPr id="3" name="Rectangle 2"/>
          <p:cNvSpPr>
            <a:spLocks noGrp="1"/>
          </p:cNvSpPr>
          <p:nvPr>
            <p:ph sz="quarter" idx="1"/>
          </p:nvPr>
        </p:nvSpPr>
        <p:spPr>
          <a:xfrm>
            <a:off x="457200" y="1219200"/>
            <a:ext cx="8229600" cy="685800"/>
          </a:xfrm>
        </p:spPr>
        <p:txBody>
          <a:bodyPr>
            <a:normAutofit/>
          </a:bodyPr>
          <a:lstStyle/>
          <a:p>
            <a:r>
              <a:rPr lang="en-US" sz="1600" dirty="0" smtClean="0"/>
              <a:t>The following table provides an overview of the main namespaces you will need to explore to find the GDI+ base classes.</a:t>
            </a:r>
          </a:p>
        </p:txBody>
      </p:sp>
      <p:pic>
        <p:nvPicPr>
          <p:cNvPr id="1027" name="Picture 3"/>
          <p:cNvPicPr>
            <a:picLocks noChangeAspect="1" noChangeArrowheads="1"/>
          </p:cNvPicPr>
          <p:nvPr/>
        </p:nvPicPr>
        <p:blipFill>
          <a:blip r:embed="rId3" cstate="print"/>
          <a:srcRect/>
          <a:stretch>
            <a:fillRect/>
          </a:stretch>
        </p:blipFill>
        <p:spPr bwMode="auto">
          <a:xfrm>
            <a:off x="1371600" y="2590800"/>
            <a:ext cx="6191250" cy="3238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p>
            <a:r>
              <a:rPr lang="en-US" b="1" i="1" dirty="0" smtClean="0"/>
              <a:t>GDI+ Namespaces</a:t>
            </a:r>
            <a:endParaRPr lang="es-ES" dirty="0">
              <a:ln/>
              <a:gradFill flip="none">
                <a:gsLst>
                  <a:gs pos="0">
                    <a:schemeClr val="accent6">
                      <a:tint val="70000"/>
                      <a:shade val="100000"/>
                      <a:hueMod val="100000"/>
                      <a:satMod val="195000"/>
                    </a:schemeClr>
                  </a:gs>
                  <a:gs pos="46000">
                    <a:schemeClr val="accent6">
                      <a:tint val="70000"/>
                      <a:shade val="100000"/>
                      <a:hueMod val="100000"/>
                      <a:satMod val="195000"/>
                    </a:schemeClr>
                  </a:gs>
                  <a:gs pos="100000">
                    <a:schemeClr val="accent6">
                      <a:tint val="100000"/>
                      <a:shade val="60000"/>
                      <a:hueMod val="100000"/>
                      <a:satMod val="195000"/>
                    </a:schemeClr>
                  </a:gs>
                </a:gsLst>
                <a:lin ang="5400000"/>
              </a:gradFill>
            </a:endParaRPr>
          </a:p>
        </p:txBody>
      </p:sp>
      <p:sp>
        <p:nvSpPr>
          <p:cNvPr id="3" name="Rectangle 2"/>
          <p:cNvSpPr>
            <a:spLocks noGrp="1"/>
          </p:cNvSpPr>
          <p:nvPr>
            <p:ph sz="quarter" idx="1"/>
          </p:nvPr>
        </p:nvSpPr>
        <p:spPr>
          <a:xfrm>
            <a:off x="457200" y="1219200"/>
            <a:ext cx="8229600" cy="685800"/>
          </a:xfrm>
        </p:spPr>
        <p:txBody>
          <a:bodyPr>
            <a:normAutofit/>
          </a:bodyPr>
          <a:lstStyle/>
          <a:p>
            <a:r>
              <a:rPr lang="en-US" sz="1600" dirty="0" smtClean="0"/>
              <a:t>The following table provides an overview of the main namespaces you will need to explore to find the GDI+ base classes.</a:t>
            </a:r>
          </a:p>
        </p:txBody>
      </p:sp>
      <p:pic>
        <p:nvPicPr>
          <p:cNvPr id="1027" name="Picture 3"/>
          <p:cNvPicPr>
            <a:picLocks noChangeAspect="1" noChangeArrowheads="1"/>
          </p:cNvPicPr>
          <p:nvPr/>
        </p:nvPicPr>
        <p:blipFill>
          <a:blip r:embed="rId3" cstate="print"/>
          <a:srcRect/>
          <a:stretch>
            <a:fillRect/>
          </a:stretch>
        </p:blipFill>
        <p:spPr bwMode="auto">
          <a:xfrm>
            <a:off x="1371600" y="2590800"/>
            <a:ext cx="6191250" cy="3238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p>
            <a:r>
              <a:rPr lang="en-US" b="1" i="1" dirty="0" smtClean="0"/>
              <a:t>Coordinate Systems</a:t>
            </a:r>
            <a:endParaRPr lang="es-ES" dirty="0">
              <a:ln/>
              <a:gradFill flip="none">
                <a:gsLst>
                  <a:gs pos="0">
                    <a:schemeClr val="accent6">
                      <a:tint val="70000"/>
                      <a:shade val="100000"/>
                      <a:hueMod val="100000"/>
                      <a:satMod val="195000"/>
                    </a:schemeClr>
                  </a:gs>
                  <a:gs pos="46000">
                    <a:schemeClr val="accent6">
                      <a:tint val="70000"/>
                      <a:shade val="100000"/>
                      <a:hueMod val="100000"/>
                      <a:satMod val="195000"/>
                    </a:schemeClr>
                  </a:gs>
                  <a:gs pos="100000">
                    <a:schemeClr val="accent6">
                      <a:tint val="100000"/>
                      <a:shade val="60000"/>
                      <a:hueMod val="100000"/>
                      <a:satMod val="195000"/>
                    </a:schemeClr>
                  </a:gs>
                </a:gsLst>
                <a:lin ang="5400000"/>
              </a:gradFill>
            </a:endParaRPr>
          </a:p>
        </p:txBody>
      </p:sp>
      <p:sp>
        <p:nvSpPr>
          <p:cNvPr id="3" name="Rectangle 2"/>
          <p:cNvSpPr>
            <a:spLocks noGrp="1"/>
          </p:cNvSpPr>
          <p:nvPr>
            <p:ph sz="quarter" idx="1"/>
          </p:nvPr>
        </p:nvSpPr>
        <p:spPr>
          <a:xfrm>
            <a:off x="457200" y="1219200"/>
            <a:ext cx="8229600" cy="2667000"/>
          </a:xfrm>
        </p:spPr>
        <p:txBody>
          <a:bodyPr>
            <a:normAutofit/>
          </a:bodyPr>
          <a:lstStyle/>
          <a:p>
            <a:r>
              <a:rPr lang="en-US" sz="1600" dirty="0" smtClean="0"/>
              <a:t>By default, the origin of all three coordinate systems is at point (0, 0), which is located at the upper left corner of the drawing area. </a:t>
            </a:r>
          </a:p>
          <a:p>
            <a:r>
              <a:rPr lang="en-US" sz="1600" dirty="0" smtClean="0"/>
              <a:t>The X coordinate represents the distance from the left edge of the drawing area to the point, and the Y coordinate represents the distance from the top edge of the drawing area to the point. </a:t>
            </a:r>
          </a:p>
          <a:p>
            <a:r>
              <a:rPr lang="en-US" sz="1600" dirty="0" smtClean="0"/>
              <a:t>Figure  shows how the X and Y coordinates of a point relate to the drawing area.</a:t>
            </a:r>
          </a:p>
          <a:p>
            <a:r>
              <a:rPr lang="en-US" sz="1600" dirty="0" smtClean="0"/>
              <a:t>The default unit for all three of these coordinate systems is pixels. The coordinate system can be customized by shifting the origin to another location in the client area, and by setting a different unit of measure. </a:t>
            </a:r>
          </a:p>
        </p:txBody>
      </p:sp>
      <p:pic>
        <p:nvPicPr>
          <p:cNvPr id="1026" name="Picture 2"/>
          <p:cNvPicPr>
            <a:picLocks noChangeAspect="1" noChangeArrowheads="1"/>
          </p:cNvPicPr>
          <p:nvPr/>
        </p:nvPicPr>
        <p:blipFill>
          <a:blip r:embed="rId3" cstate="print"/>
          <a:srcRect/>
          <a:stretch>
            <a:fillRect/>
          </a:stretch>
        </p:blipFill>
        <p:spPr bwMode="auto">
          <a:xfrm>
            <a:off x="2286000" y="3914775"/>
            <a:ext cx="4067175" cy="29432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p>
            <a:r>
              <a:rPr lang="en-US" b="1" i="1" dirty="0" smtClean="0"/>
              <a:t>Coordinate Systems</a:t>
            </a:r>
            <a:endParaRPr lang="es-ES" dirty="0">
              <a:ln/>
              <a:gradFill flip="none">
                <a:gsLst>
                  <a:gs pos="0">
                    <a:schemeClr val="accent6">
                      <a:tint val="70000"/>
                      <a:shade val="100000"/>
                      <a:hueMod val="100000"/>
                      <a:satMod val="195000"/>
                    </a:schemeClr>
                  </a:gs>
                  <a:gs pos="46000">
                    <a:schemeClr val="accent6">
                      <a:tint val="70000"/>
                      <a:shade val="100000"/>
                      <a:hueMod val="100000"/>
                      <a:satMod val="195000"/>
                    </a:schemeClr>
                  </a:gs>
                  <a:gs pos="100000">
                    <a:schemeClr val="accent6">
                      <a:tint val="100000"/>
                      <a:shade val="60000"/>
                      <a:hueMod val="100000"/>
                      <a:satMod val="195000"/>
                    </a:schemeClr>
                  </a:gs>
                </a:gsLst>
                <a:lin ang="5400000"/>
              </a:gradFill>
            </a:endParaRPr>
          </a:p>
        </p:txBody>
      </p:sp>
      <p:sp>
        <p:nvSpPr>
          <p:cNvPr id="3" name="Rectangle 2"/>
          <p:cNvSpPr>
            <a:spLocks noGrp="1"/>
          </p:cNvSpPr>
          <p:nvPr>
            <p:ph sz="quarter" idx="1"/>
          </p:nvPr>
        </p:nvSpPr>
        <p:spPr>
          <a:xfrm>
            <a:off x="457200" y="1219200"/>
            <a:ext cx="4876800" cy="5105400"/>
          </a:xfrm>
        </p:spPr>
        <p:txBody>
          <a:bodyPr>
            <a:noAutofit/>
          </a:bodyPr>
          <a:lstStyle/>
          <a:p>
            <a:pPr>
              <a:buNone/>
            </a:pPr>
            <a:r>
              <a:rPr lang="en-US" sz="1100" dirty="0" smtClean="0"/>
              <a:t>using System;</a:t>
            </a:r>
          </a:p>
          <a:p>
            <a:pPr>
              <a:buNone/>
            </a:pPr>
            <a:r>
              <a:rPr lang="en-US" sz="1100" dirty="0" smtClean="0"/>
              <a:t>using </a:t>
            </a:r>
            <a:r>
              <a:rPr lang="en-US" sz="1100" dirty="0" err="1" smtClean="0"/>
              <a:t>System.Drawing</a:t>
            </a:r>
            <a:r>
              <a:rPr lang="en-US" sz="1100" dirty="0" smtClean="0"/>
              <a:t>;</a:t>
            </a:r>
          </a:p>
          <a:p>
            <a:pPr>
              <a:buNone/>
            </a:pPr>
            <a:r>
              <a:rPr lang="en-US" sz="1100" dirty="0" smtClean="0"/>
              <a:t>using </a:t>
            </a:r>
            <a:r>
              <a:rPr lang="en-US" sz="1100" dirty="0" err="1" smtClean="0"/>
              <a:t>System.Windows.Forms</a:t>
            </a:r>
            <a:r>
              <a:rPr lang="en-US" sz="1100" dirty="0" smtClean="0"/>
              <a:t>;</a:t>
            </a:r>
          </a:p>
          <a:p>
            <a:pPr>
              <a:buNone/>
            </a:pPr>
            <a:r>
              <a:rPr lang="en-US" sz="1100" dirty="0" smtClean="0"/>
              <a:t>namespace Example1_1</a:t>
            </a:r>
          </a:p>
          <a:p>
            <a:pPr>
              <a:buNone/>
            </a:pPr>
            <a:r>
              <a:rPr lang="en-US" sz="1100" dirty="0" smtClean="0"/>
              <a:t>{</a:t>
            </a:r>
          </a:p>
          <a:p>
            <a:pPr lvl="1">
              <a:buNone/>
            </a:pPr>
            <a:r>
              <a:rPr lang="en-US" sz="1100" dirty="0" smtClean="0"/>
              <a:t>public partial class Form1 : Form</a:t>
            </a:r>
          </a:p>
          <a:p>
            <a:pPr lvl="1">
              <a:buNone/>
            </a:pPr>
            <a:r>
              <a:rPr lang="en-US" sz="1100" dirty="0" smtClean="0"/>
              <a:t>{</a:t>
            </a:r>
          </a:p>
          <a:p>
            <a:pPr lvl="2">
              <a:buNone/>
            </a:pPr>
            <a:r>
              <a:rPr lang="en-US" sz="1100" dirty="0" smtClean="0"/>
              <a:t>public Form1()</a:t>
            </a:r>
          </a:p>
          <a:p>
            <a:pPr lvl="2">
              <a:buNone/>
            </a:pPr>
            <a:r>
              <a:rPr lang="en-US" sz="1100" dirty="0" smtClean="0"/>
              <a:t>{</a:t>
            </a:r>
          </a:p>
          <a:p>
            <a:pPr lvl="3">
              <a:buNone/>
            </a:pPr>
            <a:r>
              <a:rPr lang="en-US" sz="1100" dirty="0" err="1" smtClean="0"/>
              <a:t>InitializeComponent</a:t>
            </a:r>
            <a:r>
              <a:rPr lang="en-US" sz="1100" dirty="0" smtClean="0"/>
              <a:t>();</a:t>
            </a:r>
          </a:p>
          <a:p>
            <a:pPr lvl="3">
              <a:buNone/>
            </a:pPr>
            <a:r>
              <a:rPr lang="en-US" sz="1100" dirty="0" err="1" smtClean="0"/>
              <a:t>this.SetStyle</a:t>
            </a:r>
            <a:r>
              <a:rPr lang="en-US" sz="1100" dirty="0" smtClean="0"/>
              <a:t>(</a:t>
            </a:r>
            <a:r>
              <a:rPr lang="en-US" sz="1100" dirty="0" err="1" smtClean="0"/>
              <a:t>ControlStyles.ResizeRedraw</a:t>
            </a:r>
            <a:r>
              <a:rPr lang="en-US" sz="1100" dirty="0" smtClean="0"/>
              <a:t>, true);</a:t>
            </a:r>
          </a:p>
          <a:p>
            <a:pPr lvl="3">
              <a:buNone/>
            </a:pPr>
            <a:r>
              <a:rPr lang="en-US" sz="1100" dirty="0" err="1" smtClean="0"/>
              <a:t>this.BackColor</a:t>
            </a:r>
            <a:r>
              <a:rPr lang="en-US" sz="1100" dirty="0" smtClean="0"/>
              <a:t> = </a:t>
            </a:r>
            <a:r>
              <a:rPr lang="en-US" sz="1100" dirty="0" err="1" smtClean="0"/>
              <a:t>Color.White</a:t>
            </a:r>
            <a:r>
              <a:rPr lang="en-US" sz="1100" dirty="0" smtClean="0"/>
              <a:t>;</a:t>
            </a:r>
          </a:p>
          <a:p>
            <a:pPr lvl="3">
              <a:buNone/>
            </a:pPr>
            <a:r>
              <a:rPr lang="en-US" sz="1100" dirty="0" smtClean="0"/>
              <a:t>}</a:t>
            </a:r>
          </a:p>
          <a:p>
            <a:pPr lvl="3">
              <a:buNone/>
            </a:pPr>
            <a:r>
              <a:rPr lang="en-US" sz="1100" dirty="0" smtClean="0"/>
              <a:t>protected override void </a:t>
            </a:r>
            <a:r>
              <a:rPr lang="en-US" sz="1100" dirty="0" err="1" smtClean="0"/>
              <a:t>OnPaint</a:t>
            </a:r>
            <a:r>
              <a:rPr lang="en-US" sz="1100" dirty="0" smtClean="0"/>
              <a:t>(</a:t>
            </a:r>
            <a:r>
              <a:rPr lang="en-US" sz="1100" dirty="0" err="1" smtClean="0"/>
              <a:t>PaintEventArgs</a:t>
            </a:r>
            <a:r>
              <a:rPr lang="en-US" sz="1100" dirty="0" smtClean="0"/>
              <a:t> e)</a:t>
            </a:r>
          </a:p>
          <a:p>
            <a:pPr lvl="3">
              <a:buNone/>
            </a:pPr>
            <a:r>
              <a:rPr lang="en-US" sz="1100" dirty="0" smtClean="0"/>
              <a:t>{</a:t>
            </a:r>
          </a:p>
          <a:p>
            <a:pPr lvl="3">
              <a:buNone/>
            </a:pPr>
            <a:r>
              <a:rPr lang="en-US" sz="1100" dirty="0" smtClean="0"/>
              <a:t>Graphics g = </a:t>
            </a:r>
            <a:r>
              <a:rPr lang="en-US" sz="1100" dirty="0" err="1" smtClean="0"/>
              <a:t>e.Graphics</a:t>
            </a:r>
            <a:r>
              <a:rPr lang="en-US" sz="1100" dirty="0" smtClean="0"/>
              <a:t>;</a:t>
            </a:r>
          </a:p>
          <a:p>
            <a:pPr lvl="3">
              <a:buNone/>
            </a:pPr>
            <a:r>
              <a:rPr lang="en-US" sz="1100" dirty="0" smtClean="0"/>
              <a:t>// Following codes draw a line from (0, 0) to (1, 1) in unit of inch:</a:t>
            </a:r>
          </a:p>
          <a:p>
            <a:pPr lvl="3">
              <a:buNone/>
            </a:pPr>
            <a:r>
              <a:rPr lang="en-US" sz="1100" dirty="0" err="1" smtClean="0"/>
              <a:t>g.PageUnit</a:t>
            </a:r>
            <a:r>
              <a:rPr lang="en-US" sz="1100" dirty="0" smtClean="0"/>
              <a:t> = </a:t>
            </a:r>
            <a:r>
              <a:rPr lang="en-US" sz="1100" dirty="0" err="1" smtClean="0"/>
              <a:t>GraphicsUnit.Inch</a:t>
            </a:r>
            <a:r>
              <a:rPr lang="en-US" sz="1100" dirty="0" smtClean="0"/>
              <a:t>;</a:t>
            </a:r>
          </a:p>
          <a:p>
            <a:pPr lvl="3">
              <a:buNone/>
            </a:pPr>
            <a:r>
              <a:rPr lang="en-US" sz="1100" dirty="0" smtClean="0"/>
              <a:t>Pen </a:t>
            </a:r>
            <a:r>
              <a:rPr lang="en-US" sz="1100" dirty="0" err="1" smtClean="0"/>
              <a:t>blackPen</a:t>
            </a:r>
            <a:r>
              <a:rPr lang="en-US" sz="1100" dirty="0" smtClean="0"/>
              <a:t> = new Pen(</a:t>
            </a:r>
            <a:r>
              <a:rPr lang="en-US" sz="1100" dirty="0" err="1" smtClean="0"/>
              <a:t>Color.Black</a:t>
            </a:r>
            <a:r>
              <a:rPr lang="en-US" sz="1100" dirty="0" smtClean="0"/>
              <a:t>, 1 / </a:t>
            </a:r>
            <a:r>
              <a:rPr lang="en-US" sz="1100" dirty="0" err="1" smtClean="0"/>
              <a:t>g.DpiX</a:t>
            </a:r>
            <a:r>
              <a:rPr lang="en-US" sz="1100" dirty="0" smtClean="0"/>
              <a:t>);</a:t>
            </a:r>
          </a:p>
          <a:p>
            <a:pPr lvl="3">
              <a:buNone/>
            </a:pPr>
            <a:r>
              <a:rPr lang="en-US" sz="1100" dirty="0" err="1" smtClean="0"/>
              <a:t>g.DrawLine</a:t>
            </a:r>
            <a:r>
              <a:rPr lang="en-US" sz="1100" dirty="0" smtClean="0"/>
              <a:t>(</a:t>
            </a:r>
            <a:r>
              <a:rPr lang="en-US" sz="1100" dirty="0" err="1" smtClean="0"/>
              <a:t>blackPen</a:t>
            </a:r>
            <a:r>
              <a:rPr lang="en-US" sz="1100" dirty="0" smtClean="0"/>
              <a:t>, 0, 0, 1, 1);</a:t>
            </a:r>
          </a:p>
          <a:p>
            <a:pPr lvl="2">
              <a:buNone/>
            </a:pPr>
            <a:r>
              <a:rPr lang="en-US" sz="1100" dirty="0" smtClean="0"/>
              <a:t>}</a:t>
            </a:r>
          </a:p>
          <a:p>
            <a:pPr lvl="1">
              <a:buNone/>
            </a:pPr>
            <a:r>
              <a:rPr lang="en-US" sz="1100" dirty="0" smtClean="0"/>
              <a:t>}</a:t>
            </a:r>
          </a:p>
          <a:p>
            <a:pPr>
              <a:buNone/>
            </a:pPr>
            <a:r>
              <a:rPr lang="en-US" sz="1100" dirty="0" smtClean="0"/>
              <a:t>}</a:t>
            </a:r>
          </a:p>
        </p:txBody>
      </p:sp>
      <p:pic>
        <p:nvPicPr>
          <p:cNvPr id="2050" name="Picture 2"/>
          <p:cNvPicPr>
            <a:picLocks noChangeAspect="1" noChangeArrowheads="1"/>
          </p:cNvPicPr>
          <p:nvPr/>
        </p:nvPicPr>
        <p:blipFill>
          <a:blip r:embed="rId3" cstate="print"/>
          <a:srcRect/>
          <a:stretch>
            <a:fillRect/>
          </a:stretch>
        </p:blipFill>
        <p:spPr bwMode="auto">
          <a:xfrm>
            <a:off x="6248400" y="2362200"/>
            <a:ext cx="1971675" cy="19621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p>
            <a:r>
              <a:rPr lang="en-US" b="1" i="1" dirty="0" smtClean="0"/>
              <a:t>Coordinate Systems</a:t>
            </a:r>
            <a:endParaRPr lang="es-ES" dirty="0">
              <a:ln/>
              <a:gradFill flip="none">
                <a:gsLst>
                  <a:gs pos="0">
                    <a:schemeClr val="accent6">
                      <a:tint val="70000"/>
                      <a:shade val="100000"/>
                      <a:hueMod val="100000"/>
                      <a:satMod val="195000"/>
                    </a:schemeClr>
                  </a:gs>
                  <a:gs pos="46000">
                    <a:schemeClr val="accent6">
                      <a:tint val="70000"/>
                      <a:shade val="100000"/>
                      <a:hueMod val="100000"/>
                      <a:satMod val="195000"/>
                    </a:schemeClr>
                  </a:gs>
                  <a:gs pos="100000">
                    <a:schemeClr val="accent6">
                      <a:tint val="100000"/>
                      <a:shade val="60000"/>
                      <a:hueMod val="100000"/>
                      <a:satMod val="195000"/>
                    </a:schemeClr>
                  </a:gs>
                </a:gsLst>
                <a:lin ang="5400000"/>
              </a:gradFill>
            </a:endParaRPr>
          </a:p>
        </p:txBody>
      </p:sp>
      <p:sp>
        <p:nvSpPr>
          <p:cNvPr id="3" name="Rectangle 2"/>
          <p:cNvSpPr>
            <a:spLocks noGrp="1"/>
          </p:cNvSpPr>
          <p:nvPr>
            <p:ph sz="quarter" idx="1"/>
          </p:nvPr>
        </p:nvSpPr>
        <p:spPr>
          <a:xfrm>
            <a:off x="457200" y="1219200"/>
            <a:ext cx="4876800" cy="5105400"/>
          </a:xfrm>
        </p:spPr>
        <p:txBody>
          <a:bodyPr>
            <a:noAutofit/>
          </a:bodyPr>
          <a:lstStyle/>
          <a:p>
            <a:r>
              <a:rPr lang="en-US" sz="1400" dirty="0" smtClean="0"/>
              <a:t>Let’s now move the origin to the centre of the client area and draw the line again. This can be done by changing the </a:t>
            </a:r>
            <a:r>
              <a:rPr lang="en-US" sz="1400" dirty="0" err="1" smtClean="0"/>
              <a:t>OnPaint</a:t>
            </a:r>
            <a:r>
              <a:rPr lang="en-US" sz="1400" dirty="0" smtClean="0"/>
              <a:t> method of </a:t>
            </a:r>
            <a:r>
              <a:rPr lang="en-US" sz="1400" i="1" dirty="0" smtClean="0"/>
              <a:t>Example1_1 to the following:</a:t>
            </a:r>
          </a:p>
          <a:p>
            <a:pPr lvl="1">
              <a:buNone/>
            </a:pPr>
            <a:r>
              <a:rPr lang="en-US" sz="1400" dirty="0" smtClean="0"/>
              <a:t>protected override void </a:t>
            </a:r>
            <a:r>
              <a:rPr lang="en-US" sz="1400" dirty="0" err="1" smtClean="0"/>
              <a:t>OnPaint</a:t>
            </a:r>
            <a:r>
              <a:rPr lang="en-US" sz="1400" dirty="0" smtClean="0"/>
              <a:t>(</a:t>
            </a:r>
            <a:r>
              <a:rPr lang="en-US" sz="1400" dirty="0" err="1" smtClean="0"/>
              <a:t>PaintEventArgs</a:t>
            </a:r>
            <a:r>
              <a:rPr lang="en-US" sz="1400" dirty="0" smtClean="0"/>
              <a:t> e)</a:t>
            </a:r>
          </a:p>
          <a:p>
            <a:pPr lvl="1">
              <a:buNone/>
            </a:pPr>
            <a:r>
              <a:rPr lang="en-US" sz="1400" dirty="0" smtClean="0"/>
              <a:t>{</a:t>
            </a:r>
          </a:p>
          <a:p>
            <a:pPr lvl="2">
              <a:buNone/>
            </a:pPr>
            <a:r>
              <a:rPr lang="en-US" sz="1400" dirty="0" smtClean="0"/>
              <a:t>Graphics g = </a:t>
            </a:r>
            <a:r>
              <a:rPr lang="en-US" sz="1400" dirty="0" err="1" smtClean="0"/>
              <a:t>e.Graphics</a:t>
            </a:r>
            <a:r>
              <a:rPr lang="en-US" sz="1400" dirty="0" smtClean="0"/>
              <a:t>;</a:t>
            </a:r>
          </a:p>
          <a:p>
            <a:pPr lvl="2">
              <a:buNone/>
            </a:pPr>
            <a:r>
              <a:rPr lang="en-US" sz="1400" dirty="0" smtClean="0"/>
              <a:t>// Following codes shift the origin to the center of the client area, and</a:t>
            </a:r>
          </a:p>
          <a:p>
            <a:pPr lvl="2">
              <a:buNone/>
            </a:pPr>
            <a:r>
              <a:rPr lang="en-US" sz="1400" dirty="0" smtClean="0"/>
              <a:t>// then draw a line from (0,0) to (1,1):</a:t>
            </a:r>
          </a:p>
          <a:p>
            <a:pPr lvl="2">
              <a:buNone/>
            </a:pPr>
            <a:r>
              <a:rPr lang="en-US" sz="1400" dirty="0" err="1" smtClean="0"/>
              <a:t>g.PageUnit</a:t>
            </a:r>
            <a:r>
              <a:rPr lang="en-US" sz="1400" dirty="0" smtClean="0"/>
              <a:t> = </a:t>
            </a:r>
            <a:r>
              <a:rPr lang="en-US" sz="1400" dirty="0" err="1" smtClean="0"/>
              <a:t>GraphicsUnit.Inch</a:t>
            </a:r>
            <a:r>
              <a:rPr lang="en-US" sz="1400" dirty="0" smtClean="0"/>
              <a:t>;</a:t>
            </a:r>
          </a:p>
          <a:p>
            <a:pPr lvl="2">
              <a:buNone/>
            </a:pPr>
            <a:r>
              <a:rPr lang="en-US" sz="1400" dirty="0" err="1" smtClean="0"/>
              <a:t>g.TranslateTransform</a:t>
            </a:r>
            <a:r>
              <a:rPr lang="en-US" sz="1400" dirty="0" smtClean="0"/>
              <a:t>((</a:t>
            </a:r>
            <a:r>
              <a:rPr lang="en-US" sz="1400" dirty="0" err="1" smtClean="0"/>
              <a:t>ClientRectangle.Width</a:t>
            </a:r>
            <a:r>
              <a:rPr lang="en-US" sz="1400" dirty="0" smtClean="0"/>
              <a:t> / </a:t>
            </a:r>
            <a:r>
              <a:rPr lang="en-US" sz="1400" dirty="0" err="1" smtClean="0"/>
              <a:t>g.DpiX</a:t>
            </a:r>
            <a:r>
              <a:rPr lang="en-US" sz="1400" dirty="0" smtClean="0"/>
              <a:t>) / 2,</a:t>
            </a:r>
          </a:p>
          <a:p>
            <a:pPr lvl="2">
              <a:buNone/>
            </a:pPr>
            <a:r>
              <a:rPr lang="en-US" sz="1400" dirty="0" smtClean="0"/>
              <a:t>(</a:t>
            </a:r>
            <a:r>
              <a:rPr lang="en-US" sz="1400" dirty="0" err="1" smtClean="0"/>
              <a:t>ClientRectangle.Height</a:t>
            </a:r>
            <a:r>
              <a:rPr lang="en-US" sz="1400" dirty="0" smtClean="0"/>
              <a:t> / </a:t>
            </a:r>
            <a:r>
              <a:rPr lang="en-US" sz="1400" dirty="0" err="1" smtClean="0"/>
              <a:t>g.DpiY</a:t>
            </a:r>
            <a:r>
              <a:rPr lang="en-US" sz="1400" dirty="0" smtClean="0"/>
              <a:t>) / 2);</a:t>
            </a:r>
          </a:p>
          <a:p>
            <a:pPr lvl="2">
              <a:buNone/>
            </a:pPr>
            <a:r>
              <a:rPr lang="en-US" sz="1400" dirty="0" smtClean="0"/>
              <a:t>Pen </a:t>
            </a:r>
            <a:r>
              <a:rPr lang="en-US" sz="1400" dirty="0" err="1" smtClean="0"/>
              <a:t>greenPen</a:t>
            </a:r>
            <a:r>
              <a:rPr lang="en-US" sz="1400" dirty="0" smtClean="0"/>
              <a:t> = new Pen(</a:t>
            </a:r>
            <a:r>
              <a:rPr lang="en-US" sz="1400" dirty="0" err="1" smtClean="0"/>
              <a:t>Color.Green</a:t>
            </a:r>
            <a:r>
              <a:rPr lang="en-US" sz="1400" dirty="0" smtClean="0"/>
              <a:t>, 1 / </a:t>
            </a:r>
            <a:r>
              <a:rPr lang="en-US" sz="1400" dirty="0" err="1" smtClean="0"/>
              <a:t>g.DpiX</a:t>
            </a:r>
            <a:r>
              <a:rPr lang="en-US" sz="1400" dirty="0" smtClean="0"/>
              <a:t>);</a:t>
            </a:r>
          </a:p>
          <a:p>
            <a:pPr lvl="2">
              <a:buNone/>
            </a:pPr>
            <a:r>
              <a:rPr lang="en-US" sz="1400" dirty="0" err="1" smtClean="0"/>
              <a:t>g.DrawLine</a:t>
            </a:r>
            <a:r>
              <a:rPr lang="en-US" sz="1400" dirty="0" smtClean="0"/>
              <a:t>(</a:t>
            </a:r>
            <a:r>
              <a:rPr lang="en-US" sz="1400" dirty="0" err="1" smtClean="0"/>
              <a:t>greenPen</a:t>
            </a:r>
            <a:r>
              <a:rPr lang="en-US" sz="1400" dirty="0" smtClean="0"/>
              <a:t>, 0, 0, 1, 1);</a:t>
            </a:r>
          </a:p>
          <a:p>
            <a:pPr lvl="1">
              <a:buNone/>
            </a:pPr>
            <a:r>
              <a:rPr lang="en-US" sz="1400" dirty="0" smtClean="0"/>
              <a:t>}</a:t>
            </a:r>
          </a:p>
        </p:txBody>
      </p:sp>
      <p:pic>
        <p:nvPicPr>
          <p:cNvPr id="3074" name="Picture 2"/>
          <p:cNvPicPr>
            <a:picLocks noChangeAspect="1" noChangeArrowheads="1"/>
          </p:cNvPicPr>
          <p:nvPr/>
        </p:nvPicPr>
        <p:blipFill>
          <a:blip r:embed="rId3" cstate="print"/>
          <a:srcRect/>
          <a:stretch>
            <a:fillRect/>
          </a:stretch>
        </p:blipFill>
        <p:spPr bwMode="auto">
          <a:xfrm>
            <a:off x="6172200" y="2362200"/>
            <a:ext cx="1952625" cy="19431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p>
            <a:r>
              <a:rPr lang="en-US" b="1" dirty="0" smtClean="0"/>
              <a:t>Custom Coordinates</a:t>
            </a:r>
            <a:endParaRPr lang="es-ES" dirty="0">
              <a:ln/>
              <a:gradFill flip="none">
                <a:gsLst>
                  <a:gs pos="0">
                    <a:schemeClr val="accent6">
                      <a:tint val="70000"/>
                      <a:shade val="100000"/>
                      <a:hueMod val="100000"/>
                      <a:satMod val="195000"/>
                    </a:schemeClr>
                  </a:gs>
                  <a:gs pos="46000">
                    <a:schemeClr val="accent6">
                      <a:tint val="70000"/>
                      <a:shade val="100000"/>
                      <a:hueMod val="100000"/>
                      <a:satMod val="195000"/>
                    </a:schemeClr>
                  </a:gs>
                  <a:gs pos="100000">
                    <a:schemeClr val="accent6">
                      <a:tint val="100000"/>
                      <a:shade val="60000"/>
                      <a:hueMod val="100000"/>
                      <a:satMod val="195000"/>
                    </a:schemeClr>
                  </a:gs>
                </a:gsLst>
                <a:lin ang="5400000"/>
              </a:gradFill>
            </a:endParaRPr>
          </a:p>
        </p:txBody>
      </p:sp>
      <p:sp>
        <p:nvSpPr>
          <p:cNvPr id="3" name="Rectangle 2"/>
          <p:cNvSpPr>
            <a:spLocks noGrp="1"/>
          </p:cNvSpPr>
          <p:nvPr>
            <p:ph sz="quarter" idx="1"/>
          </p:nvPr>
        </p:nvSpPr>
        <p:spPr>
          <a:xfrm>
            <a:off x="457200" y="1219200"/>
            <a:ext cx="8153400" cy="2057400"/>
          </a:xfrm>
        </p:spPr>
        <p:txBody>
          <a:bodyPr>
            <a:noAutofit/>
          </a:bodyPr>
          <a:lstStyle/>
          <a:p>
            <a:r>
              <a:rPr lang="en-US" sz="1400" dirty="0" smtClean="0"/>
              <a:t>An application can define its own coordinate system. </a:t>
            </a:r>
          </a:p>
          <a:p>
            <a:r>
              <a:rPr lang="en-US" sz="1400" dirty="0" smtClean="0"/>
              <a:t>This coordinate system is independent of the unit of your </a:t>
            </a:r>
            <a:r>
              <a:rPr lang="en-US" sz="1400" dirty="0" err="1" smtClean="0"/>
              <a:t>realworld</a:t>
            </a:r>
            <a:r>
              <a:rPr lang="en-US" sz="1400" dirty="0" smtClean="0"/>
              <a:t> graphics objects, and its Y-axis points from bottom to top as it does in most chart applications. In this system, the page coordinate system is identical to the device system, and the unit for both systems is in pixels.</a:t>
            </a:r>
          </a:p>
          <a:p>
            <a:r>
              <a:rPr lang="en-US" sz="1400" dirty="0" smtClean="0"/>
              <a:t>Inside the Client Area, a drawing area is defined with an offset margin. The conventional X-Y coordinate system can be defined within the drawing area. Here we will demonstrate how to achieve this with C#.</a:t>
            </a:r>
          </a:p>
        </p:txBody>
      </p:sp>
      <p:pic>
        <p:nvPicPr>
          <p:cNvPr id="4098" name="Picture 2"/>
          <p:cNvPicPr>
            <a:picLocks noChangeAspect="1" noChangeArrowheads="1"/>
          </p:cNvPicPr>
          <p:nvPr/>
        </p:nvPicPr>
        <p:blipFill>
          <a:blip r:embed="rId3" cstate="print"/>
          <a:srcRect/>
          <a:stretch>
            <a:fillRect/>
          </a:stretch>
        </p:blipFill>
        <p:spPr bwMode="auto">
          <a:xfrm>
            <a:off x="2438400" y="2971800"/>
            <a:ext cx="3657600" cy="27051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p>
            <a:r>
              <a:rPr lang="en-US" b="1" dirty="0" smtClean="0"/>
              <a:t>Custom Coordinates</a:t>
            </a:r>
            <a:endParaRPr lang="es-ES" dirty="0">
              <a:ln/>
              <a:gradFill flip="none">
                <a:gsLst>
                  <a:gs pos="0">
                    <a:schemeClr val="accent6">
                      <a:tint val="70000"/>
                      <a:shade val="100000"/>
                      <a:hueMod val="100000"/>
                      <a:satMod val="195000"/>
                    </a:schemeClr>
                  </a:gs>
                  <a:gs pos="46000">
                    <a:schemeClr val="accent6">
                      <a:tint val="70000"/>
                      <a:shade val="100000"/>
                      <a:hueMod val="100000"/>
                      <a:satMod val="195000"/>
                    </a:schemeClr>
                  </a:gs>
                  <a:gs pos="100000">
                    <a:schemeClr val="accent6">
                      <a:tint val="100000"/>
                      <a:shade val="60000"/>
                      <a:hueMod val="100000"/>
                      <a:satMod val="195000"/>
                    </a:schemeClr>
                  </a:gs>
                </a:gsLst>
                <a:lin ang="5400000"/>
              </a:gradFill>
            </a:endParaRPr>
          </a:p>
        </p:txBody>
      </p:sp>
      <p:sp>
        <p:nvSpPr>
          <p:cNvPr id="3" name="Rectangle 2"/>
          <p:cNvSpPr>
            <a:spLocks noGrp="1"/>
          </p:cNvSpPr>
          <p:nvPr>
            <p:ph sz="quarter" idx="1"/>
          </p:nvPr>
        </p:nvSpPr>
        <p:spPr>
          <a:xfrm>
            <a:off x="457200" y="1219200"/>
            <a:ext cx="3962400" cy="5029200"/>
          </a:xfrm>
        </p:spPr>
        <p:txBody>
          <a:bodyPr>
            <a:noAutofit/>
          </a:bodyPr>
          <a:lstStyle/>
          <a:p>
            <a:r>
              <a:rPr lang="en-US" sz="900" dirty="0" smtClean="0"/>
              <a:t>Create a new Visual C# Windows Application project, and name it </a:t>
            </a:r>
            <a:r>
              <a:rPr lang="en-US" sz="900" i="1" dirty="0" smtClean="0"/>
              <a:t>Example1-2. The following is</a:t>
            </a:r>
          </a:p>
          <a:p>
            <a:r>
              <a:rPr lang="en-US" sz="900" dirty="0" smtClean="0"/>
              <a:t>the code listing of Form1.cs:</a:t>
            </a:r>
          </a:p>
          <a:p>
            <a:pPr lvl="1">
              <a:buNone/>
            </a:pPr>
            <a:r>
              <a:rPr lang="en-US" sz="900" dirty="0" smtClean="0"/>
              <a:t>using System;</a:t>
            </a:r>
          </a:p>
          <a:p>
            <a:pPr lvl="1">
              <a:buNone/>
            </a:pPr>
            <a:r>
              <a:rPr lang="en-US" sz="900" dirty="0" smtClean="0"/>
              <a:t>using </a:t>
            </a:r>
            <a:r>
              <a:rPr lang="en-US" sz="900" dirty="0" err="1" smtClean="0"/>
              <a:t>System.Drawing</a:t>
            </a:r>
            <a:r>
              <a:rPr lang="en-US" sz="900" dirty="0" smtClean="0"/>
              <a:t>;</a:t>
            </a:r>
          </a:p>
          <a:p>
            <a:pPr lvl="1">
              <a:buNone/>
            </a:pPr>
            <a:r>
              <a:rPr lang="en-US" sz="900" dirty="0" smtClean="0"/>
              <a:t>using </a:t>
            </a:r>
            <a:r>
              <a:rPr lang="en-US" sz="900" dirty="0" err="1" smtClean="0"/>
              <a:t>System.Windows.Forms</a:t>
            </a:r>
            <a:r>
              <a:rPr lang="en-US" sz="900" dirty="0" smtClean="0"/>
              <a:t>;</a:t>
            </a:r>
          </a:p>
          <a:p>
            <a:pPr lvl="1">
              <a:buNone/>
            </a:pPr>
            <a:r>
              <a:rPr lang="en-US" sz="900" dirty="0" smtClean="0"/>
              <a:t>namespace Example1_2</a:t>
            </a:r>
          </a:p>
          <a:p>
            <a:pPr lvl="1">
              <a:buNone/>
            </a:pPr>
            <a:r>
              <a:rPr lang="en-US" sz="900" dirty="0" smtClean="0"/>
              <a:t>{</a:t>
            </a:r>
          </a:p>
          <a:p>
            <a:pPr lvl="2">
              <a:buNone/>
            </a:pPr>
            <a:r>
              <a:rPr lang="en-US" sz="900" dirty="0" smtClean="0"/>
              <a:t>public partial class Form1 : Form</a:t>
            </a:r>
          </a:p>
          <a:p>
            <a:pPr lvl="2">
              <a:buNone/>
            </a:pPr>
            <a:r>
              <a:rPr lang="en-US" sz="900" dirty="0" smtClean="0"/>
              <a:t>{</a:t>
            </a:r>
          </a:p>
          <a:p>
            <a:pPr lvl="3">
              <a:buNone/>
            </a:pPr>
            <a:r>
              <a:rPr lang="en-US" sz="900" dirty="0" smtClean="0"/>
              <a:t>// Define the drawing area</a:t>
            </a:r>
          </a:p>
          <a:p>
            <a:pPr lvl="3">
              <a:buNone/>
            </a:pPr>
            <a:r>
              <a:rPr lang="en-US" sz="900" dirty="0" smtClean="0"/>
              <a:t>private Rectangle </a:t>
            </a:r>
            <a:r>
              <a:rPr lang="en-US" sz="900" dirty="0" err="1" smtClean="0"/>
              <a:t>PlotArea</a:t>
            </a:r>
            <a:r>
              <a:rPr lang="en-US" sz="900" dirty="0" smtClean="0"/>
              <a:t>;</a:t>
            </a:r>
          </a:p>
          <a:p>
            <a:pPr lvl="3">
              <a:buNone/>
            </a:pPr>
            <a:r>
              <a:rPr lang="en-US" sz="900" dirty="0" smtClean="0"/>
              <a:t>// Unit defined in world coordinate system:</a:t>
            </a:r>
          </a:p>
          <a:p>
            <a:pPr lvl="3">
              <a:buNone/>
            </a:pPr>
            <a:r>
              <a:rPr lang="en-US" sz="900" dirty="0" smtClean="0"/>
              <a:t>private float </a:t>
            </a:r>
            <a:r>
              <a:rPr lang="en-US" sz="900" dirty="0" err="1" smtClean="0"/>
              <a:t>xMin</a:t>
            </a:r>
            <a:r>
              <a:rPr lang="en-US" sz="900" dirty="0" smtClean="0"/>
              <a:t> = 0f;</a:t>
            </a:r>
          </a:p>
          <a:p>
            <a:pPr lvl="3">
              <a:buNone/>
            </a:pPr>
            <a:r>
              <a:rPr lang="en-US" sz="900" dirty="0" smtClean="0"/>
              <a:t>private float </a:t>
            </a:r>
            <a:r>
              <a:rPr lang="en-US" sz="900" dirty="0" err="1" smtClean="0"/>
              <a:t>xMax</a:t>
            </a:r>
            <a:r>
              <a:rPr lang="en-US" sz="900" dirty="0" smtClean="0"/>
              <a:t> = 10f;</a:t>
            </a:r>
          </a:p>
          <a:p>
            <a:pPr lvl="3">
              <a:buNone/>
            </a:pPr>
            <a:r>
              <a:rPr lang="en-US" sz="900" dirty="0" smtClean="0"/>
              <a:t>private float </a:t>
            </a:r>
            <a:r>
              <a:rPr lang="en-US" sz="900" dirty="0" err="1" smtClean="0"/>
              <a:t>yMin</a:t>
            </a:r>
            <a:r>
              <a:rPr lang="en-US" sz="900" dirty="0" smtClean="0"/>
              <a:t> = 0f;</a:t>
            </a:r>
          </a:p>
          <a:p>
            <a:pPr lvl="3">
              <a:buNone/>
            </a:pPr>
            <a:r>
              <a:rPr lang="en-US" sz="900" dirty="0" smtClean="0"/>
              <a:t>private float </a:t>
            </a:r>
            <a:r>
              <a:rPr lang="en-US" sz="900" dirty="0" err="1" smtClean="0"/>
              <a:t>yMax</a:t>
            </a:r>
            <a:r>
              <a:rPr lang="en-US" sz="900" dirty="0" smtClean="0"/>
              <a:t> = 10f;</a:t>
            </a:r>
          </a:p>
          <a:p>
            <a:pPr lvl="3">
              <a:buNone/>
            </a:pPr>
            <a:r>
              <a:rPr lang="en-US" sz="900" dirty="0" smtClean="0"/>
              <a:t>// Define the offset in pixel:</a:t>
            </a:r>
          </a:p>
          <a:p>
            <a:pPr lvl="3">
              <a:buNone/>
            </a:pPr>
            <a:r>
              <a:rPr lang="en-US" sz="900" dirty="0" smtClean="0"/>
              <a:t>private </a:t>
            </a:r>
            <a:r>
              <a:rPr lang="en-US" sz="900" dirty="0" err="1" smtClean="0"/>
              <a:t>int</a:t>
            </a:r>
            <a:r>
              <a:rPr lang="en-US" sz="900" dirty="0" smtClean="0"/>
              <a:t> offset = 30;</a:t>
            </a:r>
          </a:p>
          <a:p>
            <a:pPr lvl="3">
              <a:buNone/>
            </a:pPr>
            <a:r>
              <a:rPr lang="en-US" sz="900" dirty="0" smtClean="0"/>
              <a:t>public Form1()</a:t>
            </a:r>
          </a:p>
          <a:p>
            <a:pPr lvl="3">
              <a:buNone/>
            </a:pPr>
            <a:r>
              <a:rPr lang="en-US" sz="900" dirty="0" smtClean="0"/>
              <a:t>{</a:t>
            </a:r>
          </a:p>
          <a:p>
            <a:pPr lvl="3">
              <a:buNone/>
            </a:pPr>
            <a:r>
              <a:rPr lang="en-US" sz="900" dirty="0" err="1" smtClean="0"/>
              <a:t>InitializeComponent</a:t>
            </a:r>
            <a:r>
              <a:rPr lang="en-US" sz="900" dirty="0" smtClean="0"/>
              <a:t>();</a:t>
            </a:r>
          </a:p>
          <a:p>
            <a:pPr lvl="3">
              <a:buNone/>
            </a:pPr>
            <a:r>
              <a:rPr lang="en-US" sz="900" dirty="0" err="1" smtClean="0"/>
              <a:t>this.SetStyle</a:t>
            </a:r>
            <a:r>
              <a:rPr lang="en-US" sz="900" dirty="0" smtClean="0"/>
              <a:t>(</a:t>
            </a:r>
            <a:r>
              <a:rPr lang="en-US" sz="900" dirty="0" err="1" smtClean="0"/>
              <a:t>ControlStyles.ResizeRedraw</a:t>
            </a:r>
            <a:r>
              <a:rPr lang="en-US" sz="900" dirty="0" smtClean="0"/>
              <a:t>, true);</a:t>
            </a:r>
          </a:p>
          <a:p>
            <a:pPr lvl="3">
              <a:buNone/>
            </a:pPr>
            <a:r>
              <a:rPr lang="en-US" sz="900" dirty="0" err="1" smtClean="0"/>
              <a:t>this.BackColor</a:t>
            </a:r>
            <a:r>
              <a:rPr lang="en-US" sz="900" dirty="0" smtClean="0"/>
              <a:t> = </a:t>
            </a:r>
            <a:r>
              <a:rPr lang="en-US" sz="900" dirty="0" err="1" smtClean="0"/>
              <a:t>Color.White</a:t>
            </a:r>
            <a:r>
              <a:rPr lang="en-US" sz="900" dirty="0" smtClean="0"/>
              <a:t>;</a:t>
            </a:r>
          </a:p>
          <a:p>
            <a:pPr lvl="3">
              <a:buNone/>
            </a:pPr>
            <a:r>
              <a:rPr lang="en-US" sz="900" dirty="0" smtClean="0"/>
              <a:t>}</a:t>
            </a:r>
          </a:p>
          <a:p>
            <a:pPr lvl="3">
              <a:buNone/>
            </a:pPr>
            <a:endParaRPr lang="en-US" sz="900" dirty="0" smtClean="0"/>
          </a:p>
        </p:txBody>
      </p:sp>
      <p:sp>
        <p:nvSpPr>
          <p:cNvPr id="5" name="Rectangle 2"/>
          <p:cNvSpPr txBox="1">
            <a:spLocks/>
          </p:cNvSpPr>
          <p:nvPr/>
        </p:nvSpPr>
        <p:spPr>
          <a:xfrm>
            <a:off x="4724400" y="1143000"/>
            <a:ext cx="3962400" cy="5029200"/>
          </a:xfrm>
          <a:prstGeom prst="rect">
            <a:avLst/>
          </a:prstGeom>
        </p:spPr>
        <p:txBody>
          <a:bodyPr vert="horz">
            <a:noAutofit/>
          </a:bodyPr>
          <a:lstStyle/>
          <a:p>
            <a:pPr marL="1097280" marR="0" lvl="3" indent="-228600" algn="l" defTabSz="914400" rtl="0" eaLnBrk="1" fontAlgn="auto" latinLnBrk="0" hangingPunct="1">
              <a:lnSpc>
                <a:spcPct val="100000"/>
              </a:lnSpc>
              <a:spcBef>
                <a:spcPts val="400"/>
              </a:spcBef>
              <a:spcAft>
                <a:spcPts val="0"/>
              </a:spcAft>
              <a:buClr>
                <a:schemeClr val="accent2">
                  <a:shade val="75000"/>
                </a:schemeClr>
              </a:buClr>
              <a:buSzPct val="70000"/>
              <a:buFont typeface="Wingdings"/>
              <a:buNone/>
              <a:tabLst/>
              <a:defRPr/>
            </a:pPr>
            <a:r>
              <a:rPr kumimoji="0" lang="en-US" sz="900" b="0" i="0" u="none" strike="noStrike" kern="1200" cap="none" spc="0" normalizeH="0" baseline="0" noProof="0" dirty="0" smtClean="0">
                <a:ln>
                  <a:noFill/>
                </a:ln>
                <a:solidFill>
                  <a:schemeClr val="tx1"/>
                </a:solidFill>
                <a:effectLst/>
                <a:uLnTx/>
                <a:uFillTx/>
                <a:latin typeface="+mn-lt"/>
                <a:ea typeface="+mn-ea"/>
                <a:cs typeface="+mn-cs"/>
              </a:rPr>
              <a:t>protected override void </a:t>
            </a:r>
            <a:r>
              <a:rPr kumimoji="0" lang="en-US" sz="900" b="0" i="0" u="none" strike="noStrike" kern="1200" cap="none" spc="0" normalizeH="0" baseline="0" noProof="0" dirty="0" err="1" smtClean="0">
                <a:ln>
                  <a:noFill/>
                </a:ln>
                <a:solidFill>
                  <a:schemeClr val="tx1"/>
                </a:solidFill>
                <a:effectLst/>
                <a:uLnTx/>
                <a:uFillTx/>
                <a:latin typeface="+mn-lt"/>
                <a:ea typeface="+mn-ea"/>
                <a:cs typeface="+mn-cs"/>
              </a:rPr>
              <a:t>OnPaint</a:t>
            </a:r>
            <a:r>
              <a:rPr kumimoji="0" lang="en-US" sz="900" b="0" i="0" u="none" strike="noStrike" kern="1200" cap="none" spc="0" normalizeH="0" baseline="0" noProof="0" dirty="0" smtClean="0">
                <a:ln>
                  <a:noFill/>
                </a:ln>
                <a:solidFill>
                  <a:schemeClr val="tx1"/>
                </a:solidFill>
                <a:effectLst/>
                <a:uLnTx/>
                <a:uFillTx/>
                <a:latin typeface="+mn-lt"/>
                <a:ea typeface="+mn-ea"/>
                <a:cs typeface="+mn-cs"/>
              </a:rPr>
              <a:t>(</a:t>
            </a:r>
            <a:r>
              <a:rPr kumimoji="0" lang="en-US" sz="900" b="0" i="0" u="none" strike="noStrike" kern="1200" cap="none" spc="0" normalizeH="0" baseline="0" noProof="0" dirty="0" err="1" smtClean="0">
                <a:ln>
                  <a:noFill/>
                </a:ln>
                <a:solidFill>
                  <a:schemeClr val="tx1"/>
                </a:solidFill>
                <a:effectLst/>
                <a:uLnTx/>
                <a:uFillTx/>
                <a:latin typeface="+mn-lt"/>
                <a:ea typeface="+mn-ea"/>
                <a:cs typeface="+mn-cs"/>
              </a:rPr>
              <a:t>PaintEventArgs</a:t>
            </a:r>
            <a:r>
              <a:rPr kumimoji="0" lang="en-US" sz="900" b="0" i="0" u="none" strike="noStrike" kern="1200" cap="none" spc="0" normalizeH="0" baseline="0" noProof="0" dirty="0" smtClean="0">
                <a:ln>
                  <a:noFill/>
                </a:ln>
                <a:solidFill>
                  <a:schemeClr val="tx1"/>
                </a:solidFill>
                <a:effectLst/>
                <a:uLnTx/>
                <a:uFillTx/>
                <a:latin typeface="+mn-lt"/>
                <a:ea typeface="+mn-ea"/>
                <a:cs typeface="+mn-cs"/>
              </a:rPr>
              <a:t> e)</a:t>
            </a:r>
          </a:p>
          <a:p>
            <a:pPr marL="1097280" marR="0" lvl="3" indent="-228600" algn="l" defTabSz="914400" rtl="0" eaLnBrk="1" fontAlgn="auto" latinLnBrk="0" hangingPunct="1">
              <a:lnSpc>
                <a:spcPct val="100000"/>
              </a:lnSpc>
              <a:spcBef>
                <a:spcPts val="400"/>
              </a:spcBef>
              <a:spcAft>
                <a:spcPts val="0"/>
              </a:spcAft>
              <a:buClr>
                <a:schemeClr val="accent2">
                  <a:shade val="75000"/>
                </a:schemeClr>
              </a:buClr>
              <a:buSzPct val="70000"/>
              <a:buFont typeface="Wingdings"/>
              <a:buNone/>
              <a:tabLst/>
              <a:defRPr/>
            </a:pPr>
            <a:r>
              <a:rPr kumimoji="0" lang="en-US" sz="900" b="0" i="0" u="none" strike="noStrike" kern="1200" cap="none" spc="0" normalizeH="0" baseline="0" noProof="0" dirty="0" smtClean="0">
                <a:ln>
                  <a:noFill/>
                </a:ln>
                <a:solidFill>
                  <a:schemeClr val="tx1"/>
                </a:solidFill>
                <a:effectLst/>
                <a:uLnTx/>
                <a:uFillTx/>
                <a:latin typeface="+mn-lt"/>
                <a:ea typeface="+mn-ea"/>
                <a:cs typeface="+mn-cs"/>
              </a:rPr>
              <a:t>{</a:t>
            </a:r>
          </a:p>
          <a:p>
            <a:pPr marL="1371600" marR="0" lvl="4" indent="-228600" algn="l" defTabSz="914400" rtl="0" eaLnBrk="1" fontAlgn="auto" latinLnBrk="0" hangingPunct="1">
              <a:lnSpc>
                <a:spcPct val="100000"/>
              </a:lnSpc>
              <a:spcBef>
                <a:spcPts val="300"/>
              </a:spcBef>
              <a:spcAft>
                <a:spcPts val="0"/>
              </a:spcAft>
              <a:buClr>
                <a:schemeClr val="accent2"/>
              </a:buClr>
              <a:buSzPct val="70000"/>
              <a:buFont typeface="Wingdings"/>
              <a:buNone/>
              <a:tabLst/>
              <a:defRPr/>
            </a:pPr>
            <a:r>
              <a:rPr kumimoji="0" lang="en-US" sz="900" b="0" i="0" u="none" strike="noStrike" kern="1200" cap="none" spc="0" normalizeH="0" baseline="0" noProof="0" dirty="0" smtClean="0">
                <a:ln>
                  <a:noFill/>
                </a:ln>
                <a:solidFill>
                  <a:schemeClr val="tx1"/>
                </a:solidFill>
                <a:effectLst/>
                <a:uLnTx/>
                <a:uFillTx/>
                <a:latin typeface="+mn-lt"/>
                <a:ea typeface="+mn-ea"/>
                <a:cs typeface="+mn-cs"/>
              </a:rPr>
              <a:t>Graphics g = </a:t>
            </a:r>
            <a:r>
              <a:rPr kumimoji="0" lang="en-US" sz="900" b="0" i="0" u="none" strike="noStrike" kern="1200" cap="none" spc="0" normalizeH="0" baseline="0" noProof="0" dirty="0" err="1" smtClean="0">
                <a:ln>
                  <a:noFill/>
                </a:ln>
                <a:solidFill>
                  <a:schemeClr val="tx1"/>
                </a:solidFill>
                <a:effectLst/>
                <a:uLnTx/>
                <a:uFillTx/>
                <a:latin typeface="+mn-lt"/>
                <a:ea typeface="+mn-ea"/>
                <a:cs typeface="+mn-cs"/>
              </a:rPr>
              <a:t>e.Graphics</a:t>
            </a:r>
            <a:r>
              <a:rPr kumimoji="0" lang="en-US" sz="900" b="0" i="0" u="none" strike="noStrike" kern="1200" cap="none" spc="0" normalizeH="0" baseline="0" noProof="0" dirty="0" smtClean="0">
                <a:ln>
                  <a:noFill/>
                </a:ln>
                <a:solidFill>
                  <a:schemeClr val="tx1"/>
                </a:solidFill>
                <a:effectLst/>
                <a:uLnTx/>
                <a:uFillTx/>
                <a:latin typeface="+mn-lt"/>
                <a:ea typeface="+mn-ea"/>
                <a:cs typeface="+mn-cs"/>
              </a:rPr>
              <a:t>;</a:t>
            </a:r>
          </a:p>
          <a:p>
            <a:pPr marL="1371600" marR="0" lvl="4" indent="-228600" algn="l" defTabSz="914400" rtl="0" eaLnBrk="1" fontAlgn="auto" latinLnBrk="0" hangingPunct="1">
              <a:lnSpc>
                <a:spcPct val="100000"/>
              </a:lnSpc>
              <a:spcBef>
                <a:spcPts val="300"/>
              </a:spcBef>
              <a:spcAft>
                <a:spcPts val="0"/>
              </a:spcAft>
              <a:buClr>
                <a:schemeClr val="accent2"/>
              </a:buClr>
              <a:buSzPct val="70000"/>
              <a:buFont typeface="Wingdings"/>
              <a:buNone/>
              <a:tabLst/>
              <a:defRPr/>
            </a:pPr>
            <a:r>
              <a:rPr kumimoji="0" lang="en-US" sz="900" b="0" i="0" u="none" strike="noStrike" kern="1200" cap="none" spc="0" normalizeH="0" baseline="0" noProof="0" dirty="0" smtClean="0">
                <a:ln>
                  <a:noFill/>
                </a:ln>
                <a:solidFill>
                  <a:schemeClr val="tx1"/>
                </a:solidFill>
                <a:effectLst/>
                <a:uLnTx/>
                <a:uFillTx/>
                <a:latin typeface="+mn-lt"/>
                <a:ea typeface="+mn-ea"/>
                <a:cs typeface="+mn-cs"/>
              </a:rPr>
              <a:t>// Calculate the location and size of the drawing area</a:t>
            </a:r>
          </a:p>
          <a:p>
            <a:pPr marL="1371600" marR="0" lvl="4" indent="-228600" algn="l" defTabSz="914400" rtl="0" eaLnBrk="1" fontAlgn="auto" latinLnBrk="0" hangingPunct="1">
              <a:lnSpc>
                <a:spcPct val="100000"/>
              </a:lnSpc>
              <a:spcBef>
                <a:spcPts val="300"/>
              </a:spcBef>
              <a:spcAft>
                <a:spcPts val="0"/>
              </a:spcAft>
              <a:buClr>
                <a:schemeClr val="accent2"/>
              </a:buClr>
              <a:buSzPct val="70000"/>
              <a:buFont typeface="Wingdings"/>
              <a:buNone/>
              <a:tabLst/>
              <a:defRPr/>
            </a:pPr>
            <a:r>
              <a:rPr kumimoji="0" lang="en-US" sz="900" b="0" i="0" u="none" strike="noStrike" kern="1200" cap="none" spc="0" normalizeH="0" baseline="0" noProof="0" dirty="0" smtClean="0">
                <a:ln>
                  <a:noFill/>
                </a:ln>
                <a:solidFill>
                  <a:schemeClr val="tx1"/>
                </a:solidFill>
                <a:effectLst/>
                <a:uLnTx/>
                <a:uFillTx/>
                <a:latin typeface="+mn-lt"/>
                <a:ea typeface="+mn-ea"/>
                <a:cs typeface="+mn-cs"/>
              </a:rPr>
              <a:t>// within which we want to draw the graphics:</a:t>
            </a:r>
          </a:p>
          <a:p>
            <a:pPr marL="1371600" marR="0" lvl="4" indent="-228600" algn="l" defTabSz="914400" rtl="0" eaLnBrk="1" fontAlgn="auto" latinLnBrk="0" hangingPunct="1">
              <a:lnSpc>
                <a:spcPct val="100000"/>
              </a:lnSpc>
              <a:spcBef>
                <a:spcPts val="300"/>
              </a:spcBef>
              <a:spcAft>
                <a:spcPts val="0"/>
              </a:spcAft>
              <a:buClr>
                <a:schemeClr val="accent2"/>
              </a:buClr>
              <a:buSzPct val="70000"/>
              <a:buFont typeface="Wingdings"/>
              <a:buNone/>
              <a:tabLst/>
              <a:defRPr/>
            </a:pPr>
            <a:r>
              <a:rPr kumimoji="0" lang="en-US" sz="900" b="0" i="0" u="none" strike="noStrike" kern="1200" cap="none" spc="0" normalizeH="0" baseline="0" noProof="0" dirty="0" smtClean="0">
                <a:ln>
                  <a:noFill/>
                </a:ln>
                <a:solidFill>
                  <a:schemeClr val="tx1"/>
                </a:solidFill>
                <a:effectLst/>
                <a:uLnTx/>
                <a:uFillTx/>
                <a:latin typeface="+mn-lt"/>
                <a:ea typeface="+mn-ea"/>
                <a:cs typeface="+mn-cs"/>
              </a:rPr>
              <a:t>Rectangle </a:t>
            </a:r>
            <a:r>
              <a:rPr kumimoji="0" lang="en-US" sz="900" b="0" i="0" u="none" strike="noStrike" kern="1200" cap="none" spc="0" normalizeH="0" baseline="0" noProof="0" dirty="0" err="1" smtClean="0">
                <a:ln>
                  <a:noFill/>
                </a:ln>
                <a:solidFill>
                  <a:schemeClr val="tx1"/>
                </a:solidFill>
                <a:effectLst/>
                <a:uLnTx/>
                <a:uFillTx/>
                <a:latin typeface="+mn-lt"/>
                <a:ea typeface="+mn-ea"/>
                <a:cs typeface="+mn-cs"/>
              </a:rPr>
              <a:t>rect</a:t>
            </a:r>
            <a:r>
              <a:rPr kumimoji="0" lang="en-US" sz="9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900" b="0" i="0" u="none" strike="noStrike" kern="1200" cap="none" spc="0" normalizeH="0" baseline="0" noProof="0" dirty="0" err="1" smtClean="0">
                <a:ln>
                  <a:noFill/>
                </a:ln>
                <a:solidFill>
                  <a:schemeClr val="tx1"/>
                </a:solidFill>
                <a:effectLst/>
                <a:uLnTx/>
                <a:uFillTx/>
                <a:latin typeface="+mn-lt"/>
                <a:ea typeface="+mn-ea"/>
                <a:cs typeface="+mn-cs"/>
              </a:rPr>
              <a:t>ClientRectangle</a:t>
            </a:r>
            <a:r>
              <a:rPr kumimoji="0" lang="en-US" sz="900" b="0" i="0" u="none" strike="noStrike" kern="1200" cap="none" spc="0" normalizeH="0" baseline="0" noProof="0" dirty="0" smtClean="0">
                <a:ln>
                  <a:noFill/>
                </a:ln>
                <a:solidFill>
                  <a:schemeClr val="tx1"/>
                </a:solidFill>
                <a:effectLst/>
                <a:uLnTx/>
                <a:uFillTx/>
                <a:latin typeface="+mn-lt"/>
                <a:ea typeface="+mn-ea"/>
                <a:cs typeface="+mn-cs"/>
              </a:rPr>
              <a:t>;</a:t>
            </a:r>
          </a:p>
          <a:p>
            <a:pPr marL="1371600" marR="0" lvl="4" indent="-228600" algn="l" defTabSz="914400" rtl="0" eaLnBrk="1" fontAlgn="auto" latinLnBrk="0" hangingPunct="1">
              <a:lnSpc>
                <a:spcPct val="100000"/>
              </a:lnSpc>
              <a:spcBef>
                <a:spcPts val="300"/>
              </a:spcBef>
              <a:spcAft>
                <a:spcPts val="0"/>
              </a:spcAft>
              <a:buClr>
                <a:schemeClr val="accent2"/>
              </a:buClr>
              <a:buSzPct val="70000"/>
              <a:buFont typeface="Wingdings"/>
              <a:buNone/>
              <a:tabLst/>
              <a:defRPr/>
            </a:pPr>
            <a:r>
              <a:rPr kumimoji="0" lang="en-US" sz="900" b="0" i="0" u="none" strike="noStrike" kern="1200" cap="none" spc="0" normalizeH="0" baseline="0" noProof="0" dirty="0" err="1" smtClean="0">
                <a:ln>
                  <a:noFill/>
                </a:ln>
                <a:solidFill>
                  <a:schemeClr val="tx1"/>
                </a:solidFill>
                <a:effectLst/>
                <a:uLnTx/>
                <a:uFillTx/>
                <a:latin typeface="+mn-lt"/>
                <a:ea typeface="+mn-ea"/>
                <a:cs typeface="+mn-cs"/>
              </a:rPr>
              <a:t>PlotArea</a:t>
            </a:r>
            <a:r>
              <a:rPr kumimoji="0" lang="en-US" sz="900" b="0" i="0" u="none" strike="noStrike" kern="1200" cap="none" spc="0" normalizeH="0" baseline="0" noProof="0" dirty="0" smtClean="0">
                <a:ln>
                  <a:noFill/>
                </a:ln>
                <a:solidFill>
                  <a:schemeClr val="tx1"/>
                </a:solidFill>
                <a:effectLst/>
                <a:uLnTx/>
                <a:uFillTx/>
                <a:latin typeface="+mn-lt"/>
                <a:ea typeface="+mn-ea"/>
                <a:cs typeface="+mn-cs"/>
              </a:rPr>
              <a:t> = new Rectangle(</a:t>
            </a:r>
            <a:r>
              <a:rPr kumimoji="0" lang="en-US" sz="900" b="0" i="0" u="none" strike="noStrike" kern="1200" cap="none" spc="0" normalizeH="0" baseline="0" noProof="0" dirty="0" err="1" smtClean="0">
                <a:ln>
                  <a:noFill/>
                </a:ln>
                <a:solidFill>
                  <a:schemeClr val="tx1"/>
                </a:solidFill>
                <a:effectLst/>
                <a:uLnTx/>
                <a:uFillTx/>
                <a:latin typeface="+mn-lt"/>
                <a:ea typeface="+mn-ea"/>
                <a:cs typeface="+mn-cs"/>
              </a:rPr>
              <a:t>rect.Location</a:t>
            </a:r>
            <a:r>
              <a:rPr kumimoji="0" lang="en-US" sz="9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900" b="0" i="0" u="none" strike="noStrike" kern="1200" cap="none" spc="0" normalizeH="0" baseline="0" noProof="0" dirty="0" err="1" smtClean="0">
                <a:ln>
                  <a:noFill/>
                </a:ln>
                <a:solidFill>
                  <a:schemeClr val="tx1"/>
                </a:solidFill>
                <a:effectLst/>
                <a:uLnTx/>
                <a:uFillTx/>
                <a:latin typeface="+mn-lt"/>
                <a:ea typeface="+mn-ea"/>
                <a:cs typeface="+mn-cs"/>
              </a:rPr>
              <a:t>rect.Size</a:t>
            </a:r>
            <a:r>
              <a:rPr kumimoji="0" lang="en-US" sz="900" b="0" i="0" u="none" strike="noStrike" kern="1200" cap="none" spc="0" normalizeH="0" baseline="0" noProof="0" dirty="0" smtClean="0">
                <a:ln>
                  <a:noFill/>
                </a:ln>
                <a:solidFill>
                  <a:schemeClr val="tx1"/>
                </a:solidFill>
                <a:effectLst/>
                <a:uLnTx/>
                <a:uFillTx/>
                <a:latin typeface="+mn-lt"/>
                <a:ea typeface="+mn-ea"/>
                <a:cs typeface="+mn-cs"/>
              </a:rPr>
              <a:t>);</a:t>
            </a:r>
          </a:p>
          <a:p>
            <a:pPr marL="1371600" marR="0" lvl="4" indent="-228600" algn="l" defTabSz="914400" rtl="0" eaLnBrk="1" fontAlgn="auto" latinLnBrk="0" hangingPunct="1">
              <a:lnSpc>
                <a:spcPct val="100000"/>
              </a:lnSpc>
              <a:spcBef>
                <a:spcPts val="300"/>
              </a:spcBef>
              <a:spcAft>
                <a:spcPts val="0"/>
              </a:spcAft>
              <a:buClr>
                <a:schemeClr val="accent2"/>
              </a:buClr>
              <a:buSzPct val="70000"/>
              <a:buFont typeface="Wingdings"/>
              <a:buNone/>
              <a:tabLst/>
              <a:defRPr/>
            </a:pPr>
            <a:r>
              <a:rPr kumimoji="0" lang="en-US" sz="900" b="0" i="0" u="none" strike="noStrike" kern="1200" cap="none" spc="0" normalizeH="0" baseline="0" noProof="0" dirty="0" err="1" smtClean="0">
                <a:ln>
                  <a:noFill/>
                </a:ln>
                <a:solidFill>
                  <a:schemeClr val="tx1"/>
                </a:solidFill>
                <a:effectLst/>
                <a:uLnTx/>
                <a:uFillTx/>
                <a:latin typeface="+mn-lt"/>
                <a:ea typeface="+mn-ea"/>
                <a:cs typeface="+mn-cs"/>
              </a:rPr>
              <a:t>PlotArea.Inflate</a:t>
            </a:r>
            <a:r>
              <a:rPr kumimoji="0" lang="en-US" sz="900" b="0" i="0" u="none" strike="noStrike" kern="1200" cap="none" spc="0" normalizeH="0" baseline="0" noProof="0" dirty="0" smtClean="0">
                <a:ln>
                  <a:noFill/>
                </a:ln>
                <a:solidFill>
                  <a:schemeClr val="tx1"/>
                </a:solidFill>
                <a:effectLst/>
                <a:uLnTx/>
                <a:uFillTx/>
                <a:latin typeface="+mn-lt"/>
                <a:ea typeface="+mn-ea"/>
                <a:cs typeface="+mn-cs"/>
              </a:rPr>
              <a:t>(-offset, -offset);</a:t>
            </a:r>
          </a:p>
          <a:p>
            <a:pPr marL="1371600" marR="0" lvl="4" indent="-228600" algn="l" defTabSz="914400" rtl="0" eaLnBrk="1" fontAlgn="auto" latinLnBrk="0" hangingPunct="1">
              <a:lnSpc>
                <a:spcPct val="100000"/>
              </a:lnSpc>
              <a:spcBef>
                <a:spcPts val="300"/>
              </a:spcBef>
              <a:spcAft>
                <a:spcPts val="0"/>
              </a:spcAft>
              <a:buClr>
                <a:schemeClr val="accent2"/>
              </a:buClr>
              <a:buSzPct val="70000"/>
              <a:buFont typeface="Wingdings"/>
              <a:buNone/>
              <a:tabLst/>
              <a:defRPr/>
            </a:pPr>
            <a:r>
              <a:rPr kumimoji="0" lang="en-US" sz="900" b="0" i="0" u="none" strike="noStrike" kern="1200" cap="none" spc="0" normalizeH="0" baseline="0" noProof="0" dirty="0" smtClean="0">
                <a:ln>
                  <a:noFill/>
                </a:ln>
                <a:solidFill>
                  <a:schemeClr val="tx1"/>
                </a:solidFill>
                <a:effectLst/>
                <a:uLnTx/>
                <a:uFillTx/>
                <a:latin typeface="+mn-lt"/>
                <a:ea typeface="+mn-ea"/>
                <a:cs typeface="+mn-cs"/>
              </a:rPr>
              <a:t>//Draw </a:t>
            </a:r>
            <a:r>
              <a:rPr kumimoji="0" lang="en-US" sz="900" b="0" i="0" u="none" strike="noStrike" kern="1200" cap="none" spc="0" normalizeH="0" baseline="0" noProof="0" dirty="0" err="1" smtClean="0">
                <a:ln>
                  <a:noFill/>
                </a:ln>
                <a:solidFill>
                  <a:schemeClr val="tx1"/>
                </a:solidFill>
                <a:effectLst/>
                <a:uLnTx/>
                <a:uFillTx/>
                <a:latin typeface="+mn-lt"/>
                <a:ea typeface="+mn-ea"/>
                <a:cs typeface="+mn-cs"/>
              </a:rPr>
              <a:t>ClientRectangle</a:t>
            </a:r>
            <a:r>
              <a:rPr kumimoji="0" lang="en-US" sz="900" b="0" i="0" u="none" strike="noStrike" kern="1200" cap="none" spc="0" normalizeH="0" baseline="0" noProof="0" dirty="0" smtClean="0">
                <a:ln>
                  <a:noFill/>
                </a:ln>
                <a:solidFill>
                  <a:schemeClr val="tx1"/>
                </a:solidFill>
                <a:effectLst/>
                <a:uLnTx/>
                <a:uFillTx/>
                <a:latin typeface="+mn-lt"/>
                <a:ea typeface="+mn-ea"/>
                <a:cs typeface="+mn-cs"/>
              </a:rPr>
              <a:t> and </a:t>
            </a:r>
            <a:r>
              <a:rPr kumimoji="0" lang="en-US" sz="900" b="0" i="0" u="none" strike="noStrike" kern="1200" cap="none" spc="0" normalizeH="0" baseline="0" noProof="0" dirty="0" err="1" smtClean="0">
                <a:ln>
                  <a:noFill/>
                </a:ln>
                <a:solidFill>
                  <a:schemeClr val="tx1"/>
                </a:solidFill>
                <a:effectLst/>
                <a:uLnTx/>
                <a:uFillTx/>
                <a:latin typeface="+mn-lt"/>
                <a:ea typeface="+mn-ea"/>
                <a:cs typeface="+mn-cs"/>
              </a:rPr>
              <a:t>PlotArea</a:t>
            </a:r>
            <a:r>
              <a:rPr kumimoji="0" lang="en-US" sz="900" b="0" i="0" u="none" strike="noStrike" kern="1200" cap="none" spc="0" normalizeH="0" baseline="0" noProof="0" dirty="0" smtClean="0">
                <a:ln>
                  <a:noFill/>
                </a:ln>
                <a:solidFill>
                  <a:schemeClr val="tx1"/>
                </a:solidFill>
                <a:effectLst/>
                <a:uLnTx/>
                <a:uFillTx/>
                <a:latin typeface="+mn-lt"/>
                <a:ea typeface="+mn-ea"/>
                <a:cs typeface="+mn-cs"/>
              </a:rPr>
              <a:t> using Pen:</a:t>
            </a:r>
          </a:p>
          <a:p>
            <a:pPr marL="1371600" marR="0" lvl="4" indent="-228600" algn="l" defTabSz="914400" rtl="0" eaLnBrk="1" fontAlgn="auto" latinLnBrk="0" hangingPunct="1">
              <a:lnSpc>
                <a:spcPct val="100000"/>
              </a:lnSpc>
              <a:spcBef>
                <a:spcPts val="300"/>
              </a:spcBef>
              <a:spcAft>
                <a:spcPts val="0"/>
              </a:spcAft>
              <a:buClr>
                <a:schemeClr val="accent2"/>
              </a:buClr>
              <a:buSzPct val="70000"/>
              <a:buFont typeface="Wingdings"/>
              <a:buNone/>
              <a:tabLst/>
              <a:defRPr/>
            </a:pPr>
            <a:r>
              <a:rPr kumimoji="0" lang="en-US" sz="900" b="0" i="0" u="none" strike="noStrike" kern="1200" cap="none" spc="0" normalizeH="0" baseline="0" noProof="0" dirty="0" err="1" smtClean="0">
                <a:ln>
                  <a:noFill/>
                </a:ln>
                <a:solidFill>
                  <a:schemeClr val="tx1"/>
                </a:solidFill>
                <a:effectLst/>
                <a:uLnTx/>
                <a:uFillTx/>
                <a:latin typeface="+mn-lt"/>
                <a:ea typeface="+mn-ea"/>
                <a:cs typeface="+mn-cs"/>
              </a:rPr>
              <a:t>g.DrawRectangle</a:t>
            </a:r>
            <a:r>
              <a:rPr kumimoji="0" lang="en-US" sz="900" b="0" i="0" u="none" strike="noStrike" kern="1200" cap="none" spc="0" normalizeH="0" baseline="0" noProof="0" dirty="0" smtClean="0">
                <a:ln>
                  <a:noFill/>
                </a:ln>
                <a:solidFill>
                  <a:schemeClr val="tx1"/>
                </a:solidFill>
                <a:effectLst/>
                <a:uLnTx/>
                <a:uFillTx/>
                <a:latin typeface="+mn-lt"/>
                <a:ea typeface="+mn-ea"/>
                <a:cs typeface="+mn-cs"/>
              </a:rPr>
              <a:t>(</a:t>
            </a:r>
            <a:r>
              <a:rPr kumimoji="0" lang="en-US" sz="900" b="0" i="0" u="none" strike="noStrike" kern="1200" cap="none" spc="0" normalizeH="0" baseline="0" noProof="0" dirty="0" err="1" smtClean="0">
                <a:ln>
                  <a:noFill/>
                </a:ln>
                <a:solidFill>
                  <a:schemeClr val="tx1"/>
                </a:solidFill>
                <a:effectLst/>
                <a:uLnTx/>
                <a:uFillTx/>
                <a:latin typeface="+mn-lt"/>
                <a:ea typeface="+mn-ea"/>
                <a:cs typeface="+mn-cs"/>
              </a:rPr>
              <a:t>Pens.Red</a:t>
            </a:r>
            <a:r>
              <a:rPr kumimoji="0" lang="en-US" sz="9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900" b="0" i="0" u="none" strike="noStrike" kern="1200" cap="none" spc="0" normalizeH="0" baseline="0" noProof="0" dirty="0" err="1" smtClean="0">
                <a:ln>
                  <a:noFill/>
                </a:ln>
                <a:solidFill>
                  <a:schemeClr val="tx1"/>
                </a:solidFill>
                <a:effectLst/>
                <a:uLnTx/>
                <a:uFillTx/>
                <a:latin typeface="+mn-lt"/>
                <a:ea typeface="+mn-ea"/>
                <a:cs typeface="+mn-cs"/>
              </a:rPr>
              <a:t>rect</a:t>
            </a:r>
            <a:r>
              <a:rPr kumimoji="0" lang="en-US" sz="900" b="0" i="0" u="none" strike="noStrike" kern="1200" cap="none" spc="0" normalizeH="0" baseline="0" noProof="0" dirty="0" smtClean="0">
                <a:ln>
                  <a:noFill/>
                </a:ln>
                <a:solidFill>
                  <a:schemeClr val="tx1"/>
                </a:solidFill>
                <a:effectLst/>
                <a:uLnTx/>
                <a:uFillTx/>
                <a:latin typeface="+mn-lt"/>
                <a:ea typeface="+mn-ea"/>
                <a:cs typeface="+mn-cs"/>
              </a:rPr>
              <a:t>);</a:t>
            </a:r>
          </a:p>
          <a:p>
            <a:pPr marL="1371600" marR="0" lvl="4" indent="-228600" algn="l" defTabSz="914400" rtl="0" eaLnBrk="1" fontAlgn="auto" latinLnBrk="0" hangingPunct="1">
              <a:lnSpc>
                <a:spcPct val="100000"/>
              </a:lnSpc>
              <a:spcBef>
                <a:spcPts val="300"/>
              </a:spcBef>
              <a:spcAft>
                <a:spcPts val="0"/>
              </a:spcAft>
              <a:buClr>
                <a:schemeClr val="accent2"/>
              </a:buClr>
              <a:buSzPct val="70000"/>
              <a:buFont typeface="Wingdings"/>
              <a:buNone/>
              <a:tabLst/>
              <a:defRPr/>
            </a:pPr>
            <a:r>
              <a:rPr kumimoji="0" lang="en-US" sz="900" b="0" i="0" u="none" strike="noStrike" kern="1200" cap="none" spc="0" normalizeH="0" baseline="0" noProof="0" dirty="0" err="1" smtClean="0">
                <a:ln>
                  <a:noFill/>
                </a:ln>
                <a:solidFill>
                  <a:schemeClr val="tx1"/>
                </a:solidFill>
                <a:effectLst/>
                <a:uLnTx/>
                <a:uFillTx/>
                <a:latin typeface="+mn-lt"/>
                <a:ea typeface="+mn-ea"/>
                <a:cs typeface="+mn-cs"/>
              </a:rPr>
              <a:t>g.DrawRectangle</a:t>
            </a:r>
            <a:r>
              <a:rPr kumimoji="0" lang="en-US" sz="900" b="0" i="0" u="none" strike="noStrike" kern="1200" cap="none" spc="0" normalizeH="0" baseline="0" noProof="0" dirty="0" smtClean="0">
                <a:ln>
                  <a:noFill/>
                </a:ln>
                <a:solidFill>
                  <a:schemeClr val="tx1"/>
                </a:solidFill>
                <a:effectLst/>
                <a:uLnTx/>
                <a:uFillTx/>
                <a:latin typeface="+mn-lt"/>
                <a:ea typeface="+mn-ea"/>
                <a:cs typeface="+mn-cs"/>
              </a:rPr>
              <a:t>(</a:t>
            </a:r>
            <a:r>
              <a:rPr kumimoji="0" lang="en-US" sz="900" b="0" i="0" u="none" strike="noStrike" kern="1200" cap="none" spc="0" normalizeH="0" baseline="0" noProof="0" dirty="0" err="1" smtClean="0">
                <a:ln>
                  <a:noFill/>
                </a:ln>
                <a:solidFill>
                  <a:schemeClr val="tx1"/>
                </a:solidFill>
                <a:effectLst/>
                <a:uLnTx/>
                <a:uFillTx/>
                <a:latin typeface="+mn-lt"/>
                <a:ea typeface="+mn-ea"/>
                <a:cs typeface="+mn-cs"/>
              </a:rPr>
              <a:t>Pens.Black</a:t>
            </a:r>
            <a:r>
              <a:rPr kumimoji="0" lang="en-US" sz="9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900" b="0" i="0" u="none" strike="noStrike" kern="1200" cap="none" spc="0" normalizeH="0" baseline="0" noProof="0" dirty="0" err="1" smtClean="0">
                <a:ln>
                  <a:noFill/>
                </a:ln>
                <a:solidFill>
                  <a:schemeClr val="tx1"/>
                </a:solidFill>
                <a:effectLst/>
                <a:uLnTx/>
                <a:uFillTx/>
                <a:latin typeface="+mn-lt"/>
                <a:ea typeface="+mn-ea"/>
                <a:cs typeface="+mn-cs"/>
              </a:rPr>
              <a:t>PlotArea</a:t>
            </a:r>
            <a:r>
              <a:rPr kumimoji="0" lang="en-US" sz="900" b="0" i="0" u="none" strike="noStrike" kern="1200" cap="none" spc="0" normalizeH="0" baseline="0" noProof="0" dirty="0" smtClean="0">
                <a:ln>
                  <a:noFill/>
                </a:ln>
                <a:solidFill>
                  <a:schemeClr val="tx1"/>
                </a:solidFill>
                <a:effectLst/>
                <a:uLnTx/>
                <a:uFillTx/>
                <a:latin typeface="+mn-lt"/>
                <a:ea typeface="+mn-ea"/>
                <a:cs typeface="+mn-cs"/>
              </a:rPr>
              <a:t>);</a:t>
            </a:r>
          </a:p>
          <a:p>
            <a:pPr marL="1371600" marR="0" lvl="4" indent="-228600" algn="l" defTabSz="914400" rtl="0" eaLnBrk="1" fontAlgn="auto" latinLnBrk="0" hangingPunct="1">
              <a:lnSpc>
                <a:spcPct val="100000"/>
              </a:lnSpc>
              <a:spcBef>
                <a:spcPts val="300"/>
              </a:spcBef>
              <a:spcAft>
                <a:spcPts val="0"/>
              </a:spcAft>
              <a:buClr>
                <a:schemeClr val="accent2"/>
              </a:buClr>
              <a:buSzPct val="70000"/>
              <a:buFont typeface="Wingdings"/>
              <a:buNone/>
              <a:tabLst/>
              <a:defRPr/>
            </a:pPr>
            <a:r>
              <a:rPr kumimoji="0" lang="en-US" sz="900" b="0" i="0" u="none" strike="noStrike" kern="1200" cap="none" spc="0" normalizeH="0" baseline="0" noProof="0" dirty="0" smtClean="0">
                <a:ln>
                  <a:noFill/>
                </a:ln>
                <a:solidFill>
                  <a:schemeClr val="tx1"/>
                </a:solidFill>
                <a:effectLst/>
                <a:uLnTx/>
                <a:uFillTx/>
                <a:latin typeface="+mn-lt"/>
                <a:ea typeface="+mn-ea"/>
                <a:cs typeface="+mn-cs"/>
              </a:rPr>
              <a:t>// Draw a line from point (3,2) to Point (6, 7)</a:t>
            </a:r>
          </a:p>
          <a:p>
            <a:pPr marL="1371600" marR="0" lvl="4" indent="-228600" algn="l" defTabSz="914400" rtl="0" eaLnBrk="1" fontAlgn="auto" latinLnBrk="0" hangingPunct="1">
              <a:lnSpc>
                <a:spcPct val="100000"/>
              </a:lnSpc>
              <a:spcBef>
                <a:spcPts val="300"/>
              </a:spcBef>
              <a:spcAft>
                <a:spcPts val="0"/>
              </a:spcAft>
              <a:buClr>
                <a:schemeClr val="accent2"/>
              </a:buClr>
              <a:buSzPct val="70000"/>
              <a:buFont typeface="Wingdings"/>
              <a:buNone/>
              <a:tabLst/>
              <a:defRPr/>
            </a:pPr>
            <a:r>
              <a:rPr kumimoji="0" lang="en-US" sz="900" b="0" i="0" u="none" strike="noStrike" kern="1200" cap="none" spc="0" normalizeH="0" baseline="0" noProof="0" dirty="0" smtClean="0">
                <a:ln>
                  <a:noFill/>
                </a:ln>
                <a:solidFill>
                  <a:schemeClr val="tx1"/>
                </a:solidFill>
                <a:effectLst/>
                <a:uLnTx/>
                <a:uFillTx/>
                <a:latin typeface="+mn-lt"/>
                <a:ea typeface="+mn-ea"/>
                <a:cs typeface="+mn-cs"/>
              </a:rPr>
              <a:t>// using a Pen with a width of 3 pixels:</a:t>
            </a:r>
          </a:p>
          <a:p>
            <a:pPr marL="1371600" marR="0" lvl="4" indent="-228600" algn="l" defTabSz="914400" rtl="0" eaLnBrk="1" fontAlgn="auto" latinLnBrk="0" hangingPunct="1">
              <a:lnSpc>
                <a:spcPct val="100000"/>
              </a:lnSpc>
              <a:spcBef>
                <a:spcPts val="300"/>
              </a:spcBef>
              <a:spcAft>
                <a:spcPts val="0"/>
              </a:spcAft>
              <a:buClr>
                <a:schemeClr val="accent2"/>
              </a:buClr>
              <a:buSzPct val="70000"/>
              <a:buFont typeface="Wingdings"/>
              <a:buNone/>
              <a:tabLst/>
              <a:defRPr/>
            </a:pPr>
            <a:r>
              <a:rPr kumimoji="0" lang="en-US" sz="900" b="0" i="0" u="none" strike="noStrike" kern="1200" cap="none" spc="0" normalizeH="0" baseline="0" noProof="0" dirty="0" smtClean="0">
                <a:ln>
                  <a:noFill/>
                </a:ln>
                <a:solidFill>
                  <a:schemeClr val="tx1"/>
                </a:solidFill>
                <a:effectLst/>
                <a:uLnTx/>
                <a:uFillTx/>
                <a:latin typeface="+mn-lt"/>
                <a:ea typeface="+mn-ea"/>
                <a:cs typeface="+mn-cs"/>
              </a:rPr>
              <a:t>Pen </a:t>
            </a:r>
            <a:r>
              <a:rPr kumimoji="0" lang="en-US" sz="900" b="0" i="0" u="none" strike="noStrike" kern="1200" cap="none" spc="0" normalizeH="0" baseline="0" noProof="0" dirty="0" err="1" smtClean="0">
                <a:ln>
                  <a:noFill/>
                </a:ln>
                <a:solidFill>
                  <a:schemeClr val="tx1"/>
                </a:solidFill>
                <a:effectLst/>
                <a:uLnTx/>
                <a:uFillTx/>
                <a:latin typeface="+mn-lt"/>
                <a:ea typeface="+mn-ea"/>
                <a:cs typeface="+mn-cs"/>
              </a:rPr>
              <a:t>aPen</a:t>
            </a:r>
            <a:r>
              <a:rPr kumimoji="0" lang="en-US" sz="900" b="0" i="0" u="none" strike="noStrike" kern="1200" cap="none" spc="0" normalizeH="0" baseline="0" noProof="0" dirty="0" smtClean="0">
                <a:ln>
                  <a:noFill/>
                </a:ln>
                <a:solidFill>
                  <a:schemeClr val="tx1"/>
                </a:solidFill>
                <a:effectLst/>
                <a:uLnTx/>
                <a:uFillTx/>
                <a:latin typeface="+mn-lt"/>
                <a:ea typeface="+mn-ea"/>
                <a:cs typeface="+mn-cs"/>
              </a:rPr>
              <a:t> = new Pen(</a:t>
            </a:r>
            <a:r>
              <a:rPr kumimoji="0" lang="en-US" sz="900" b="0" i="0" u="none" strike="noStrike" kern="1200" cap="none" spc="0" normalizeH="0" baseline="0" noProof="0" dirty="0" err="1" smtClean="0">
                <a:ln>
                  <a:noFill/>
                </a:ln>
                <a:solidFill>
                  <a:schemeClr val="tx1"/>
                </a:solidFill>
                <a:effectLst/>
                <a:uLnTx/>
                <a:uFillTx/>
                <a:latin typeface="+mn-lt"/>
                <a:ea typeface="+mn-ea"/>
                <a:cs typeface="+mn-cs"/>
              </a:rPr>
              <a:t>Color.Green</a:t>
            </a:r>
            <a:r>
              <a:rPr kumimoji="0" lang="en-US" sz="900" b="0" i="0" u="none" strike="noStrike" kern="1200" cap="none" spc="0" normalizeH="0" baseline="0" noProof="0" dirty="0" smtClean="0">
                <a:ln>
                  <a:noFill/>
                </a:ln>
                <a:solidFill>
                  <a:schemeClr val="tx1"/>
                </a:solidFill>
                <a:effectLst/>
                <a:uLnTx/>
                <a:uFillTx/>
                <a:latin typeface="+mn-lt"/>
                <a:ea typeface="+mn-ea"/>
                <a:cs typeface="+mn-cs"/>
              </a:rPr>
              <a:t>, 3);</a:t>
            </a:r>
          </a:p>
          <a:p>
            <a:pPr marL="1371600" marR="0" lvl="4" indent="-228600" algn="l" defTabSz="914400" rtl="0" eaLnBrk="1" fontAlgn="auto" latinLnBrk="0" hangingPunct="1">
              <a:lnSpc>
                <a:spcPct val="100000"/>
              </a:lnSpc>
              <a:spcBef>
                <a:spcPts val="300"/>
              </a:spcBef>
              <a:spcAft>
                <a:spcPts val="0"/>
              </a:spcAft>
              <a:buClr>
                <a:schemeClr val="accent2"/>
              </a:buClr>
              <a:buSzPct val="70000"/>
              <a:buFont typeface="Wingdings"/>
              <a:buNone/>
              <a:tabLst/>
              <a:defRPr/>
            </a:pPr>
            <a:r>
              <a:rPr kumimoji="0" lang="en-US" sz="900" b="0" i="0" u="none" strike="noStrike" kern="1200" cap="none" spc="0" normalizeH="0" baseline="0" noProof="0" dirty="0" err="1" smtClean="0">
                <a:ln>
                  <a:noFill/>
                </a:ln>
                <a:solidFill>
                  <a:schemeClr val="tx1"/>
                </a:solidFill>
                <a:effectLst/>
                <a:uLnTx/>
                <a:uFillTx/>
                <a:latin typeface="+mn-lt"/>
                <a:ea typeface="+mn-ea"/>
                <a:cs typeface="+mn-cs"/>
              </a:rPr>
              <a:t>g.DrawLine</a:t>
            </a:r>
            <a:r>
              <a:rPr kumimoji="0" lang="en-US" sz="900" b="0" i="0" u="none" strike="noStrike" kern="1200" cap="none" spc="0" normalizeH="0" baseline="0" noProof="0" dirty="0" smtClean="0">
                <a:ln>
                  <a:noFill/>
                </a:ln>
                <a:solidFill>
                  <a:schemeClr val="tx1"/>
                </a:solidFill>
                <a:effectLst/>
                <a:uLnTx/>
                <a:uFillTx/>
                <a:latin typeface="+mn-lt"/>
                <a:ea typeface="+mn-ea"/>
                <a:cs typeface="+mn-cs"/>
              </a:rPr>
              <a:t>(</a:t>
            </a:r>
            <a:r>
              <a:rPr kumimoji="0" lang="en-US" sz="900" b="0" i="0" u="none" strike="noStrike" kern="1200" cap="none" spc="0" normalizeH="0" baseline="0" noProof="0" dirty="0" err="1" smtClean="0">
                <a:ln>
                  <a:noFill/>
                </a:ln>
                <a:solidFill>
                  <a:schemeClr val="tx1"/>
                </a:solidFill>
                <a:effectLst/>
                <a:uLnTx/>
                <a:uFillTx/>
                <a:latin typeface="+mn-lt"/>
                <a:ea typeface="+mn-ea"/>
                <a:cs typeface="+mn-cs"/>
              </a:rPr>
              <a:t>aPen</a:t>
            </a:r>
            <a:r>
              <a:rPr kumimoji="0" lang="en-US" sz="900" b="0" i="0" u="none" strike="noStrike" kern="1200" cap="none" spc="0" normalizeH="0" baseline="0" noProof="0" dirty="0" smtClean="0">
                <a:ln>
                  <a:noFill/>
                </a:ln>
                <a:solidFill>
                  <a:schemeClr val="tx1"/>
                </a:solidFill>
                <a:effectLst/>
                <a:uLnTx/>
                <a:uFillTx/>
                <a:latin typeface="+mn-lt"/>
                <a:ea typeface="+mn-ea"/>
                <a:cs typeface="+mn-cs"/>
              </a:rPr>
              <a:t>, Point2D(new </a:t>
            </a:r>
            <a:r>
              <a:rPr kumimoji="0" lang="en-US" sz="900" b="0" i="0" u="none" strike="noStrike" kern="1200" cap="none" spc="0" normalizeH="0" baseline="0" noProof="0" dirty="0" err="1" smtClean="0">
                <a:ln>
                  <a:noFill/>
                </a:ln>
                <a:solidFill>
                  <a:schemeClr val="tx1"/>
                </a:solidFill>
                <a:effectLst/>
                <a:uLnTx/>
                <a:uFillTx/>
                <a:latin typeface="+mn-lt"/>
                <a:ea typeface="+mn-ea"/>
                <a:cs typeface="+mn-cs"/>
              </a:rPr>
              <a:t>PointF</a:t>
            </a:r>
            <a:r>
              <a:rPr kumimoji="0" lang="en-US" sz="900" b="0" i="0" u="none" strike="noStrike" kern="1200" cap="none" spc="0" normalizeH="0" baseline="0" noProof="0" dirty="0" smtClean="0">
                <a:ln>
                  <a:noFill/>
                </a:ln>
                <a:solidFill>
                  <a:schemeClr val="tx1"/>
                </a:solidFill>
                <a:effectLst/>
                <a:uLnTx/>
                <a:uFillTx/>
                <a:latin typeface="+mn-lt"/>
                <a:ea typeface="+mn-ea"/>
                <a:cs typeface="+mn-cs"/>
              </a:rPr>
              <a:t>(3, 2)), Point2D(new </a:t>
            </a:r>
            <a:r>
              <a:rPr kumimoji="0" lang="en-US" sz="900" b="0" i="0" u="none" strike="noStrike" kern="1200" cap="none" spc="0" normalizeH="0" baseline="0" noProof="0" dirty="0" err="1" smtClean="0">
                <a:ln>
                  <a:noFill/>
                </a:ln>
                <a:solidFill>
                  <a:schemeClr val="tx1"/>
                </a:solidFill>
                <a:effectLst/>
                <a:uLnTx/>
                <a:uFillTx/>
                <a:latin typeface="+mn-lt"/>
                <a:ea typeface="+mn-ea"/>
                <a:cs typeface="+mn-cs"/>
              </a:rPr>
              <a:t>PointF</a:t>
            </a:r>
            <a:r>
              <a:rPr kumimoji="0" lang="en-US" sz="900" b="0" i="0" u="none" strike="noStrike" kern="1200" cap="none" spc="0" normalizeH="0" baseline="0" noProof="0" dirty="0" smtClean="0">
                <a:ln>
                  <a:noFill/>
                </a:ln>
                <a:solidFill>
                  <a:schemeClr val="tx1"/>
                </a:solidFill>
                <a:effectLst/>
                <a:uLnTx/>
                <a:uFillTx/>
                <a:latin typeface="+mn-lt"/>
                <a:ea typeface="+mn-ea"/>
                <a:cs typeface="+mn-cs"/>
              </a:rPr>
              <a:t>(6, 7)));</a:t>
            </a:r>
          </a:p>
          <a:p>
            <a:pPr marL="1371600" marR="0" lvl="4" indent="-228600" algn="l" defTabSz="914400" rtl="0" eaLnBrk="1" fontAlgn="auto" latinLnBrk="0" hangingPunct="1">
              <a:lnSpc>
                <a:spcPct val="100000"/>
              </a:lnSpc>
              <a:spcBef>
                <a:spcPts val="300"/>
              </a:spcBef>
              <a:spcAft>
                <a:spcPts val="0"/>
              </a:spcAft>
              <a:buClr>
                <a:schemeClr val="accent2"/>
              </a:buClr>
              <a:buSzPct val="70000"/>
              <a:buFont typeface="Wingdings"/>
              <a:buNone/>
              <a:tabLst/>
              <a:defRPr/>
            </a:pPr>
            <a:r>
              <a:rPr kumimoji="0" lang="en-US" sz="900" b="0" i="0" u="none" strike="noStrike" kern="1200" cap="none" spc="0" normalizeH="0" baseline="0" noProof="0" dirty="0" err="1" smtClean="0">
                <a:ln>
                  <a:noFill/>
                </a:ln>
                <a:solidFill>
                  <a:schemeClr val="tx1"/>
                </a:solidFill>
                <a:effectLst/>
                <a:uLnTx/>
                <a:uFillTx/>
                <a:latin typeface="+mn-lt"/>
                <a:ea typeface="+mn-ea"/>
                <a:cs typeface="+mn-cs"/>
              </a:rPr>
              <a:t>aPen.Dispose</a:t>
            </a:r>
            <a:r>
              <a:rPr kumimoji="0" lang="en-US" sz="900" b="0" i="0" u="none" strike="noStrike" kern="1200" cap="none" spc="0" normalizeH="0" baseline="0" noProof="0" dirty="0" smtClean="0">
                <a:ln>
                  <a:noFill/>
                </a:ln>
                <a:solidFill>
                  <a:schemeClr val="tx1"/>
                </a:solidFill>
                <a:effectLst/>
                <a:uLnTx/>
                <a:uFillTx/>
                <a:latin typeface="+mn-lt"/>
                <a:ea typeface="+mn-ea"/>
                <a:cs typeface="+mn-cs"/>
              </a:rPr>
              <a:t>();</a:t>
            </a:r>
          </a:p>
          <a:p>
            <a:pPr marL="1371600" marR="0" lvl="4" indent="-228600" algn="l" defTabSz="914400" rtl="0" eaLnBrk="1" fontAlgn="auto" latinLnBrk="0" hangingPunct="1">
              <a:lnSpc>
                <a:spcPct val="100000"/>
              </a:lnSpc>
              <a:spcBef>
                <a:spcPts val="300"/>
              </a:spcBef>
              <a:spcAft>
                <a:spcPts val="0"/>
              </a:spcAft>
              <a:buClr>
                <a:schemeClr val="accent2"/>
              </a:buClr>
              <a:buSzPct val="70000"/>
              <a:buFont typeface="Wingdings"/>
              <a:buNone/>
              <a:tabLst/>
              <a:defRPr/>
            </a:pPr>
            <a:r>
              <a:rPr kumimoji="0" lang="en-US" sz="900" b="0" i="0" u="none" strike="noStrike" kern="1200" cap="none" spc="0" normalizeH="0" baseline="0" noProof="0" dirty="0" err="1" smtClean="0">
                <a:ln>
                  <a:noFill/>
                </a:ln>
                <a:solidFill>
                  <a:schemeClr val="tx1"/>
                </a:solidFill>
                <a:effectLst/>
                <a:uLnTx/>
                <a:uFillTx/>
                <a:latin typeface="+mn-lt"/>
                <a:ea typeface="+mn-ea"/>
                <a:cs typeface="+mn-cs"/>
              </a:rPr>
              <a:t>g.Dispose</a:t>
            </a:r>
            <a:r>
              <a:rPr kumimoji="0" lang="en-US" sz="900" b="0" i="0" u="none" strike="noStrike" kern="1200" cap="none" spc="0" normalizeH="0" baseline="0" noProof="0" dirty="0" smtClean="0">
                <a:ln>
                  <a:noFill/>
                </a:ln>
                <a:solidFill>
                  <a:schemeClr val="tx1"/>
                </a:solidFill>
                <a:effectLst/>
                <a:uLnTx/>
                <a:uFillTx/>
                <a:latin typeface="+mn-lt"/>
                <a:ea typeface="+mn-ea"/>
                <a:cs typeface="+mn-cs"/>
              </a:rPr>
              <a:t>();</a:t>
            </a:r>
          </a:p>
          <a:p>
            <a:pPr marL="1097280" marR="0" lvl="3" indent="-228600" algn="l" defTabSz="914400" rtl="0" eaLnBrk="1" fontAlgn="auto" latinLnBrk="0" hangingPunct="1">
              <a:lnSpc>
                <a:spcPct val="100000"/>
              </a:lnSpc>
              <a:spcBef>
                <a:spcPts val="400"/>
              </a:spcBef>
              <a:spcAft>
                <a:spcPts val="0"/>
              </a:spcAft>
              <a:buClr>
                <a:schemeClr val="accent2">
                  <a:shade val="75000"/>
                </a:schemeClr>
              </a:buClr>
              <a:buSzPct val="70000"/>
              <a:buFont typeface="Wingdings"/>
              <a:buNone/>
              <a:tabLst/>
              <a:defRPr/>
            </a:pPr>
            <a:r>
              <a:rPr kumimoji="0" lang="en-US" sz="900" b="0" i="0" u="none" strike="noStrike" kern="1200" cap="none" spc="0" normalizeH="0" baseline="0" noProof="0" dirty="0" smtClean="0">
                <a:ln>
                  <a:noFill/>
                </a:ln>
                <a:solidFill>
                  <a:schemeClr val="tx1"/>
                </a:solidFill>
                <a:effectLst/>
                <a:uLnTx/>
                <a:uFillTx/>
                <a:latin typeface="+mn-lt"/>
                <a:ea typeface="+mn-ea"/>
                <a:cs typeface="+mn-cs"/>
              </a:rPr>
              <a:t>}</a:t>
            </a:r>
          </a:p>
          <a:p>
            <a:pPr marL="1097280" marR="0" lvl="3" indent="-228600" algn="l" defTabSz="914400" rtl="0" eaLnBrk="1" fontAlgn="auto" latinLnBrk="0" hangingPunct="1">
              <a:lnSpc>
                <a:spcPct val="100000"/>
              </a:lnSpc>
              <a:spcBef>
                <a:spcPts val="400"/>
              </a:spcBef>
              <a:spcAft>
                <a:spcPts val="0"/>
              </a:spcAft>
              <a:buClr>
                <a:schemeClr val="accent2">
                  <a:shade val="75000"/>
                </a:schemeClr>
              </a:buClr>
              <a:buSzPct val="70000"/>
              <a:buFont typeface="Wingdings"/>
              <a:buNone/>
              <a:tabLst/>
              <a:defRPr/>
            </a:pPr>
            <a:r>
              <a:rPr kumimoji="0" lang="en-US" sz="900" b="0" i="0" u="none" strike="noStrike" kern="1200" cap="none" spc="0" normalizeH="0" baseline="0" noProof="0" dirty="0" smtClean="0">
                <a:ln>
                  <a:noFill/>
                </a:ln>
                <a:solidFill>
                  <a:schemeClr val="tx1"/>
                </a:solidFill>
                <a:effectLst/>
                <a:uLnTx/>
                <a:uFillTx/>
                <a:latin typeface="+mn-lt"/>
                <a:ea typeface="+mn-ea"/>
                <a:cs typeface="+mn-cs"/>
              </a:rPr>
              <a:t>private </a:t>
            </a:r>
            <a:r>
              <a:rPr kumimoji="0" lang="en-US" sz="900" b="0" i="0" u="none" strike="noStrike" kern="1200" cap="none" spc="0" normalizeH="0" baseline="0" noProof="0" dirty="0" err="1" smtClean="0">
                <a:ln>
                  <a:noFill/>
                </a:ln>
                <a:solidFill>
                  <a:schemeClr val="tx1"/>
                </a:solidFill>
                <a:effectLst/>
                <a:uLnTx/>
                <a:uFillTx/>
                <a:latin typeface="+mn-lt"/>
                <a:ea typeface="+mn-ea"/>
                <a:cs typeface="+mn-cs"/>
              </a:rPr>
              <a:t>PointF</a:t>
            </a:r>
            <a:r>
              <a:rPr kumimoji="0" lang="en-US" sz="900" b="0" i="0" u="none" strike="noStrike" kern="1200" cap="none" spc="0" normalizeH="0" baseline="0" noProof="0" dirty="0" smtClean="0">
                <a:ln>
                  <a:noFill/>
                </a:ln>
                <a:solidFill>
                  <a:schemeClr val="tx1"/>
                </a:solidFill>
                <a:effectLst/>
                <a:uLnTx/>
                <a:uFillTx/>
                <a:latin typeface="+mn-lt"/>
                <a:ea typeface="+mn-ea"/>
                <a:cs typeface="+mn-cs"/>
              </a:rPr>
              <a:t> Point2D(</a:t>
            </a:r>
            <a:r>
              <a:rPr kumimoji="0" lang="en-US" sz="900" b="0" i="0" u="none" strike="noStrike" kern="1200" cap="none" spc="0" normalizeH="0" baseline="0" noProof="0" dirty="0" err="1" smtClean="0">
                <a:ln>
                  <a:noFill/>
                </a:ln>
                <a:solidFill>
                  <a:schemeClr val="tx1"/>
                </a:solidFill>
                <a:effectLst/>
                <a:uLnTx/>
                <a:uFillTx/>
                <a:latin typeface="+mn-lt"/>
                <a:ea typeface="+mn-ea"/>
                <a:cs typeface="+mn-cs"/>
              </a:rPr>
              <a:t>PointF</a:t>
            </a:r>
            <a:r>
              <a:rPr kumimoji="0" lang="en-US" sz="9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900" b="0" i="0" u="none" strike="noStrike" kern="1200" cap="none" spc="0" normalizeH="0" baseline="0" noProof="0" dirty="0" err="1" smtClean="0">
                <a:ln>
                  <a:noFill/>
                </a:ln>
                <a:solidFill>
                  <a:schemeClr val="tx1"/>
                </a:solidFill>
                <a:effectLst/>
                <a:uLnTx/>
                <a:uFillTx/>
                <a:latin typeface="+mn-lt"/>
                <a:ea typeface="+mn-ea"/>
                <a:cs typeface="+mn-cs"/>
              </a:rPr>
              <a:t>ptf</a:t>
            </a:r>
            <a:r>
              <a:rPr kumimoji="0" lang="en-US" sz="900" b="0" i="0" u="none" strike="noStrike" kern="1200" cap="none" spc="0" normalizeH="0" baseline="0" noProof="0" dirty="0" smtClean="0">
                <a:ln>
                  <a:noFill/>
                </a:ln>
                <a:solidFill>
                  <a:schemeClr val="tx1"/>
                </a:solidFill>
                <a:effectLst/>
                <a:uLnTx/>
                <a:uFillTx/>
                <a:latin typeface="+mn-lt"/>
                <a:ea typeface="+mn-ea"/>
                <a:cs typeface="+mn-cs"/>
              </a:rPr>
              <a:t>)</a:t>
            </a:r>
          </a:p>
          <a:p>
            <a:pPr marL="1097280" marR="0" lvl="3" indent="-228600" algn="l" defTabSz="914400" rtl="0" eaLnBrk="1" fontAlgn="auto" latinLnBrk="0" hangingPunct="1">
              <a:lnSpc>
                <a:spcPct val="100000"/>
              </a:lnSpc>
              <a:spcBef>
                <a:spcPts val="400"/>
              </a:spcBef>
              <a:spcAft>
                <a:spcPts val="0"/>
              </a:spcAft>
              <a:buClr>
                <a:schemeClr val="accent2">
                  <a:shade val="75000"/>
                </a:schemeClr>
              </a:buClr>
              <a:buSzPct val="70000"/>
              <a:buFont typeface="Wingdings"/>
              <a:buNone/>
              <a:tabLst/>
              <a:defRPr/>
            </a:pPr>
            <a:r>
              <a:rPr kumimoji="0" lang="en-US" sz="900" b="0" i="0" u="none" strike="noStrike" kern="1200" cap="none" spc="0" normalizeH="0" baseline="0" noProof="0" dirty="0" smtClean="0">
                <a:ln>
                  <a:noFill/>
                </a:ln>
                <a:solidFill>
                  <a:schemeClr val="tx1"/>
                </a:solidFill>
                <a:effectLst/>
                <a:uLnTx/>
                <a:uFillTx/>
                <a:latin typeface="+mn-lt"/>
                <a:ea typeface="+mn-ea"/>
                <a:cs typeface="+mn-cs"/>
              </a:rPr>
              <a:t>{</a:t>
            </a:r>
          </a:p>
          <a:p>
            <a:pPr marL="1371600" marR="0" lvl="4" indent="-228600" algn="l" defTabSz="914400" rtl="0" eaLnBrk="1" fontAlgn="auto" latinLnBrk="0" hangingPunct="1">
              <a:lnSpc>
                <a:spcPct val="100000"/>
              </a:lnSpc>
              <a:spcBef>
                <a:spcPts val="300"/>
              </a:spcBef>
              <a:spcAft>
                <a:spcPts val="0"/>
              </a:spcAft>
              <a:buClr>
                <a:schemeClr val="accent2"/>
              </a:buClr>
              <a:buSzPct val="70000"/>
              <a:buFont typeface="Wingdings"/>
              <a:buNone/>
              <a:tabLst/>
              <a:defRPr/>
            </a:pPr>
            <a:r>
              <a:rPr kumimoji="0" lang="en-US" sz="900" b="0" i="0" u="none" strike="noStrike" kern="1200" cap="none" spc="0" normalizeH="0" baseline="0" noProof="0" dirty="0" err="1" smtClean="0">
                <a:ln>
                  <a:noFill/>
                </a:ln>
                <a:solidFill>
                  <a:schemeClr val="tx1"/>
                </a:solidFill>
                <a:effectLst/>
                <a:uLnTx/>
                <a:uFillTx/>
                <a:latin typeface="+mn-lt"/>
                <a:ea typeface="+mn-ea"/>
                <a:cs typeface="+mn-cs"/>
              </a:rPr>
              <a:t>PointF</a:t>
            </a:r>
            <a:r>
              <a:rPr kumimoji="0" lang="en-US" sz="9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900" b="0" i="0" u="none" strike="noStrike" kern="1200" cap="none" spc="0" normalizeH="0" baseline="0" noProof="0" dirty="0" err="1" smtClean="0">
                <a:ln>
                  <a:noFill/>
                </a:ln>
                <a:solidFill>
                  <a:schemeClr val="tx1"/>
                </a:solidFill>
                <a:effectLst/>
                <a:uLnTx/>
                <a:uFillTx/>
                <a:latin typeface="+mn-lt"/>
                <a:ea typeface="+mn-ea"/>
                <a:cs typeface="+mn-cs"/>
              </a:rPr>
              <a:t>aPoint</a:t>
            </a:r>
            <a:r>
              <a:rPr kumimoji="0" lang="en-US" sz="900" b="0" i="0" u="none" strike="noStrike" kern="1200" cap="none" spc="0" normalizeH="0" baseline="0" noProof="0" dirty="0" smtClean="0">
                <a:ln>
                  <a:noFill/>
                </a:ln>
                <a:solidFill>
                  <a:schemeClr val="tx1"/>
                </a:solidFill>
                <a:effectLst/>
                <a:uLnTx/>
                <a:uFillTx/>
                <a:latin typeface="+mn-lt"/>
                <a:ea typeface="+mn-ea"/>
                <a:cs typeface="+mn-cs"/>
              </a:rPr>
              <a:t> = new </a:t>
            </a:r>
            <a:r>
              <a:rPr kumimoji="0" lang="en-US" sz="900" b="0" i="0" u="none" strike="noStrike" kern="1200" cap="none" spc="0" normalizeH="0" baseline="0" noProof="0" dirty="0" err="1" smtClean="0">
                <a:ln>
                  <a:noFill/>
                </a:ln>
                <a:solidFill>
                  <a:schemeClr val="tx1"/>
                </a:solidFill>
                <a:effectLst/>
                <a:uLnTx/>
                <a:uFillTx/>
                <a:latin typeface="+mn-lt"/>
                <a:ea typeface="+mn-ea"/>
                <a:cs typeface="+mn-cs"/>
              </a:rPr>
              <a:t>PointF</a:t>
            </a:r>
            <a:r>
              <a:rPr kumimoji="0" lang="en-US" sz="900" b="0" i="0" u="none" strike="noStrike" kern="1200" cap="none" spc="0" normalizeH="0" baseline="0" noProof="0" dirty="0" smtClean="0">
                <a:ln>
                  <a:noFill/>
                </a:ln>
                <a:solidFill>
                  <a:schemeClr val="tx1"/>
                </a:solidFill>
                <a:effectLst/>
                <a:uLnTx/>
                <a:uFillTx/>
                <a:latin typeface="+mn-lt"/>
                <a:ea typeface="+mn-ea"/>
                <a:cs typeface="+mn-cs"/>
              </a:rPr>
              <a:t>();</a:t>
            </a:r>
          </a:p>
          <a:p>
            <a:pPr marL="1371600" marR="0" lvl="4" indent="-228600" algn="l" defTabSz="914400" rtl="0" eaLnBrk="1" fontAlgn="auto" latinLnBrk="0" hangingPunct="1">
              <a:lnSpc>
                <a:spcPct val="100000"/>
              </a:lnSpc>
              <a:spcBef>
                <a:spcPts val="300"/>
              </a:spcBef>
              <a:spcAft>
                <a:spcPts val="0"/>
              </a:spcAft>
              <a:buClr>
                <a:schemeClr val="accent2"/>
              </a:buClr>
              <a:buSzPct val="70000"/>
              <a:buFont typeface="Wingdings"/>
              <a:buNone/>
              <a:tabLst/>
              <a:defRPr/>
            </a:pPr>
            <a:r>
              <a:rPr kumimoji="0" lang="en-US" sz="900" b="0" i="0" u="none" strike="noStrike" kern="1200" cap="none" spc="0" normalizeH="0" baseline="0" noProof="0" dirty="0" err="1" smtClean="0">
                <a:ln>
                  <a:noFill/>
                </a:ln>
                <a:solidFill>
                  <a:schemeClr val="tx1"/>
                </a:solidFill>
                <a:effectLst/>
                <a:uLnTx/>
                <a:uFillTx/>
                <a:latin typeface="+mn-lt"/>
                <a:ea typeface="+mn-ea"/>
                <a:cs typeface="+mn-cs"/>
              </a:rPr>
              <a:t>aPoint.X</a:t>
            </a:r>
            <a:r>
              <a:rPr kumimoji="0" lang="en-US" sz="9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900" b="0" i="0" u="none" strike="noStrike" kern="1200" cap="none" spc="0" normalizeH="0" baseline="0" noProof="0" dirty="0" err="1" smtClean="0">
                <a:ln>
                  <a:noFill/>
                </a:ln>
                <a:solidFill>
                  <a:schemeClr val="tx1"/>
                </a:solidFill>
                <a:effectLst/>
                <a:uLnTx/>
                <a:uFillTx/>
                <a:latin typeface="+mn-lt"/>
                <a:ea typeface="+mn-ea"/>
                <a:cs typeface="+mn-cs"/>
              </a:rPr>
              <a:t>PlotArea.X</a:t>
            </a:r>
            <a:r>
              <a:rPr kumimoji="0" lang="en-US" sz="9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900" b="0" i="0" u="none" strike="noStrike" kern="1200" cap="none" spc="0" normalizeH="0" baseline="0" noProof="0" dirty="0" err="1" smtClean="0">
                <a:ln>
                  <a:noFill/>
                </a:ln>
                <a:solidFill>
                  <a:schemeClr val="tx1"/>
                </a:solidFill>
                <a:effectLst/>
                <a:uLnTx/>
                <a:uFillTx/>
                <a:latin typeface="+mn-lt"/>
                <a:ea typeface="+mn-ea"/>
                <a:cs typeface="+mn-cs"/>
              </a:rPr>
              <a:t>ptf.X</a:t>
            </a:r>
            <a:r>
              <a:rPr kumimoji="0" lang="en-US" sz="9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900" b="0" i="0" u="none" strike="noStrike" kern="1200" cap="none" spc="0" normalizeH="0" baseline="0" noProof="0" dirty="0" err="1" smtClean="0">
                <a:ln>
                  <a:noFill/>
                </a:ln>
                <a:solidFill>
                  <a:schemeClr val="tx1"/>
                </a:solidFill>
                <a:effectLst/>
                <a:uLnTx/>
                <a:uFillTx/>
                <a:latin typeface="+mn-lt"/>
                <a:ea typeface="+mn-ea"/>
                <a:cs typeface="+mn-cs"/>
              </a:rPr>
              <a:t>xMin</a:t>
            </a:r>
            <a:r>
              <a:rPr kumimoji="0" lang="en-US" sz="900" b="0" i="0" u="none" strike="noStrike" kern="1200" cap="none" spc="0" normalizeH="0" baseline="0" noProof="0" dirty="0" smtClean="0">
                <a:ln>
                  <a:noFill/>
                </a:ln>
                <a:solidFill>
                  <a:schemeClr val="tx1"/>
                </a:solidFill>
                <a:effectLst/>
                <a:uLnTx/>
                <a:uFillTx/>
                <a:latin typeface="+mn-lt"/>
                <a:ea typeface="+mn-ea"/>
                <a:cs typeface="+mn-cs"/>
              </a:rPr>
              <a:t>) *</a:t>
            </a:r>
          </a:p>
          <a:p>
            <a:pPr marL="1371600" marR="0" lvl="4" indent="-228600" algn="l" defTabSz="914400" rtl="0" eaLnBrk="1" fontAlgn="auto" latinLnBrk="0" hangingPunct="1">
              <a:lnSpc>
                <a:spcPct val="100000"/>
              </a:lnSpc>
              <a:spcBef>
                <a:spcPts val="300"/>
              </a:spcBef>
              <a:spcAft>
                <a:spcPts val="0"/>
              </a:spcAft>
              <a:buClr>
                <a:schemeClr val="accent2"/>
              </a:buClr>
              <a:buSzPct val="70000"/>
              <a:buFont typeface="Wingdings"/>
              <a:buNone/>
              <a:tabLst/>
              <a:defRPr/>
            </a:pPr>
            <a:r>
              <a:rPr kumimoji="0" lang="en-US" sz="900" b="0" i="0" u="none" strike="noStrike" kern="1200" cap="none" spc="0" normalizeH="0" baseline="0" noProof="0" dirty="0" err="1" smtClean="0">
                <a:ln>
                  <a:noFill/>
                </a:ln>
                <a:solidFill>
                  <a:schemeClr val="tx1"/>
                </a:solidFill>
                <a:effectLst/>
                <a:uLnTx/>
                <a:uFillTx/>
                <a:latin typeface="+mn-lt"/>
                <a:ea typeface="+mn-ea"/>
                <a:cs typeface="+mn-cs"/>
              </a:rPr>
              <a:t>PlotArea.Width</a:t>
            </a:r>
            <a:r>
              <a:rPr kumimoji="0" lang="en-US" sz="9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900" b="0" i="0" u="none" strike="noStrike" kern="1200" cap="none" spc="0" normalizeH="0" baseline="0" noProof="0" dirty="0" err="1" smtClean="0">
                <a:ln>
                  <a:noFill/>
                </a:ln>
                <a:solidFill>
                  <a:schemeClr val="tx1"/>
                </a:solidFill>
                <a:effectLst/>
                <a:uLnTx/>
                <a:uFillTx/>
                <a:latin typeface="+mn-lt"/>
                <a:ea typeface="+mn-ea"/>
                <a:cs typeface="+mn-cs"/>
              </a:rPr>
              <a:t>xMax</a:t>
            </a:r>
            <a:r>
              <a:rPr kumimoji="0" lang="en-US" sz="9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900" b="0" i="0" u="none" strike="noStrike" kern="1200" cap="none" spc="0" normalizeH="0" baseline="0" noProof="0" dirty="0" err="1" smtClean="0">
                <a:ln>
                  <a:noFill/>
                </a:ln>
                <a:solidFill>
                  <a:schemeClr val="tx1"/>
                </a:solidFill>
                <a:effectLst/>
                <a:uLnTx/>
                <a:uFillTx/>
                <a:latin typeface="+mn-lt"/>
                <a:ea typeface="+mn-ea"/>
                <a:cs typeface="+mn-cs"/>
              </a:rPr>
              <a:t>xMin</a:t>
            </a:r>
            <a:r>
              <a:rPr kumimoji="0" lang="en-US" sz="900" b="0" i="0" u="none" strike="noStrike" kern="1200" cap="none" spc="0" normalizeH="0" baseline="0" noProof="0" dirty="0" smtClean="0">
                <a:ln>
                  <a:noFill/>
                </a:ln>
                <a:solidFill>
                  <a:schemeClr val="tx1"/>
                </a:solidFill>
                <a:effectLst/>
                <a:uLnTx/>
                <a:uFillTx/>
                <a:latin typeface="+mn-lt"/>
                <a:ea typeface="+mn-ea"/>
                <a:cs typeface="+mn-cs"/>
              </a:rPr>
              <a:t>);</a:t>
            </a:r>
          </a:p>
          <a:p>
            <a:pPr marL="1371600" marR="0" lvl="4" indent="-228600" algn="l" defTabSz="914400" rtl="0" eaLnBrk="1" fontAlgn="auto" latinLnBrk="0" hangingPunct="1">
              <a:lnSpc>
                <a:spcPct val="100000"/>
              </a:lnSpc>
              <a:spcBef>
                <a:spcPts val="300"/>
              </a:spcBef>
              <a:spcAft>
                <a:spcPts val="0"/>
              </a:spcAft>
              <a:buClr>
                <a:schemeClr val="accent2"/>
              </a:buClr>
              <a:buSzPct val="70000"/>
              <a:buFont typeface="Wingdings"/>
              <a:buNone/>
              <a:tabLst/>
              <a:defRPr/>
            </a:pPr>
            <a:r>
              <a:rPr kumimoji="0" lang="en-US" sz="900" b="0" i="0" u="none" strike="noStrike" kern="1200" cap="none" spc="0" normalizeH="0" baseline="0" noProof="0" dirty="0" err="1" smtClean="0">
                <a:ln>
                  <a:noFill/>
                </a:ln>
                <a:solidFill>
                  <a:schemeClr val="tx1"/>
                </a:solidFill>
                <a:effectLst/>
                <a:uLnTx/>
                <a:uFillTx/>
                <a:latin typeface="+mn-lt"/>
                <a:ea typeface="+mn-ea"/>
                <a:cs typeface="+mn-cs"/>
              </a:rPr>
              <a:t>aPoint.Y</a:t>
            </a:r>
            <a:r>
              <a:rPr kumimoji="0" lang="en-US" sz="9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900" b="0" i="0" u="none" strike="noStrike" kern="1200" cap="none" spc="0" normalizeH="0" baseline="0" noProof="0" dirty="0" err="1" smtClean="0">
                <a:ln>
                  <a:noFill/>
                </a:ln>
                <a:solidFill>
                  <a:schemeClr val="tx1"/>
                </a:solidFill>
                <a:effectLst/>
                <a:uLnTx/>
                <a:uFillTx/>
                <a:latin typeface="+mn-lt"/>
                <a:ea typeface="+mn-ea"/>
                <a:cs typeface="+mn-cs"/>
              </a:rPr>
              <a:t>PlotArea.Bottom</a:t>
            </a:r>
            <a:r>
              <a:rPr kumimoji="0" lang="en-US" sz="9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900" b="0" i="0" u="none" strike="noStrike" kern="1200" cap="none" spc="0" normalizeH="0" baseline="0" noProof="0" dirty="0" err="1" smtClean="0">
                <a:ln>
                  <a:noFill/>
                </a:ln>
                <a:solidFill>
                  <a:schemeClr val="tx1"/>
                </a:solidFill>
                <a:effectLst/>
                <a:uLnTx/>
                <a:uFillTx/>
                <a:latin typeface="+mn-lt"/>
                <a:ea typeface="+mn-ea"/>
                <a:cs typeface="+mn-cs"/>
              </a:rPr>
              <a:t>ptf.Y</a:t>
            </a:r>
            <a:r>
              <a:rPr kumimoji="0" lang="en-US" sz="9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900" b="0" i="0" u="none" strike="noStrike" kern="1200" cap="none" spc="0" normalizeH="0" baseline="0" noProof="0" dirty="0" err="1" smtClean="0">
                <a:ln>
                  <a:noFill/>
                </a:ln>
                <a:solidFill>
                  <a:schemeClr val="tx1"/>
                </a:solidFill>
                <a:effectLst/>
                <a:uLnTx/>
                <a:uFillTx/>
                <a:latin typeface="+mn-lt"/>
                <a:ea typeface="+mn-ea"/>
                <a:cs typeface="+mn-cs"/>
              </a:rPr>
              <a:t>yMin</a:t>
            </a:r>
            <a:r>
              <a:rPr kumimoji="0" lang="en-US" sz="900" b="0" i="0" u="none" strike="noStrike" kern="1200" cap="none" spc="0" normalizeH="0" baseline="0" noProof="0" dirty="0" smtClean="0">
                <a:ln>
                  <a:noFill/>
                </a:ln>
                <a:solidFill>
                  <a:schemeClr val="tx1"/>
                </a:solidFill>
                <a:effectLst/>
                <a:uLnTx/>
                <a:uFillTx/>
                <a:latin typeface="+mn-lt"/>
                <a:ea typeface="+mn-ea"/>
                <a:cs typeface="+mn-cs"/>
              </a:rPr>
              <a:t>) *</a:t>
            </a:r>
          </a:p>
          <a:p>
            <a:pPr marL="1371600" marR="0" lvl="4" indent="-228600" algn="l" defTabSz="914400" rtl="0" eaLnBrk="1" fontAlgn="auto" latinLnBrk="0" hangingPunct="1">
              <a:lnSpc>
                <a:spcPct val="100000"/>
              </a:lnSpc>
              <a:spcBef>
                <a:spcPts val="300"/>
              </a:spcBef>
              <a:spcAft>
                <a:spcPts val="0"/>
              </a:spcAft>
              <a:buClr>
                <a:schemeClr val="accent2"/>
              </a:buClr>
              <a:buSzPct val="70000"/>
              <a:buFont typeface="Wingdings"/>
              <a:buNone/>
              <a:tabLst/>
              <a:defRPr/>
            </a:pPr>
            <a:r>
              <a:rPr kumimoji="0" lang="en-US" sz="900" b="0" i="0" u="none" strike="noStrike" kern="1200" cap="none" spc="0" normalizeH="0" baseline="0" noProof="0" dirty="0" err="1" smtClean="0">
                <a:ln>
                  <a:noFill/>
                </a:ln>
                <a:solidFill>
                  <a:schemeClr val="tx1"/>
                </a:solidFill>
                <a:effectLst/>
                <a:uLnTx/>
                <a:uFillTx/>
                <a:latin typeface="+mn-lt"/>
                <a:ea typeface="+mn-ea"/>
                <a:cs typeface="+mn-cs"/>
              </a:rPr>
              <a:t>PlotArea.Height</a:t>
            </a:r>
            <a:r>
              <a:rPr kumimoji="0" lang="en-US" sz="9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900" b="0" i="0" u="none" strike="noStrike" kern="1200" cap="none" spc="0" normalizeH="0" baseline="0" noProof="0" dirty="0" err="1" smtClean="0">
                <a:ln>
                  <a:noFill/>
                </a:ln>
                <a:solidFill>
                  <a:schemeClr val="tx1"/>
                </a:solidFill>
                <a:effectLst/>
                <a:uLnTx/>
                <a:uFillTx/>
                <a:latin typeface="+mn-lt"/>
                <a:ea typeface="+mn-ea"/>
                <a:cs typeface="+mn-cs"/>
              </a:rPr>
              <a:t>yMax</a:t>
            </a:r>
            <a:r>
              <a:rPr kumimoji="0" lang="en-US" sz="9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900" b="0" i="0" u="none" strike="noStrike" kern="1200" cap="none" spc="0" normalizeH="0" baseline="0" noProof="0" dirty="0" err="1" smtClean="0">
                <a:ln>
                  <a:noFill/>
                </a:ln>
                <a:solidFill>
                  <a:schemeClr val="tx1"/>
                </a:solidFill>
                <a:effectLst/>
                <a:uLnTx/>
                <a:uFillTx/>
                <a:latin typeface="+mn-lt"/>
                <a:ea typeface="+mn-ea"/>
                <a:cs typeface="+mn-cs"/>
              </a:rPr>
              <a:t>yMin</a:t>
            </a:r>
            <a:r>
              <a:rPr kumimoji="0" lang="en-US" sz="900" b="0" i="0" u="none" strike="noStrike" kern="1200" cap="none" spc="0" normalizeH="0" baseline="0" noProof="0" dirty="0" smtClean="0">
                <a:ln>
                  <a:noFill/>
                </a:ln>
                <a:solidFill>
                  <a:schemeClr val="tx1"/>
                </a:solidFill>
                <a:effectLst/>
                <a:uLnTx/>
                <a:uFillTx/>
                <a:latin typeface="+mn-lt"/>
                <a:ea typeface="+mn-ea"/>
                <a:cs typeface="+mn-cs"/>
              </a:rPr>
              <a:t>);</a:t>
            </a:r>
          </a:p>
          <a:p>
            <a:pPr marL="1371600" marR="0" lvl="4" indent="-228600" algn="l" defTabSz="914400" rtl="0" eaLnBrk="1" fontAlgn="auto" latinLnBrk="0" hangingPunct="1">
              <a:lnSpc>
                <a:spcPct val="100000"/>
              </a:lnSpc>
              <a:spcBef>
                <a:spcPts val="300"/>
              </a:spcBef>
              <a:spcAft>
                <a:spcPts val="0"/>
              </a:spcAft>
              <a:buClr>
                <a:schemeClr val="accent2"/>
              </a:buClr>
              <a:buSzPct val="70000"/>
              <a:buFont typeface="Wingdings"/>
              <a:buNone/>
              <a:tabLst/>
              <a:defRPr/>
            </a:pPr>
            <a:r>
              <a:rPr kumimoji="0" lang="en-US" sz="900" b="0" i="0" u="none" strike="noStrike" kern="1200" cap="none" spc="0" normalizeH="0" baseline="0" noProof="0" dirty="0" smtClean="0">
                <a:ln>
                  <a:noFill/>
                </a:ln>
                <a:solidFill>
                  <a:schemeClr val="tx1"/>
                </a:solidFill>
                <a:effectLst/>
                <a:uLnTx/>
                <a:uFillTx/>
                <a:latin typeface="+mn-lt"/>
                <a:ea typeface="+mn-ea"/>
                <a:cs typeface="+mn-cs"/>
              </a:rPr>
              <a:t>return </a:t>
            </a:r>
            <a:r>
              <a:rPr kumimoji="0" lang="en-US" sz="900" b="0" i="0" u="none" strike="noStrike" kern="1200" cap="none" spc="0" normalizeH="0" baseline="0" noProof="0" dirty="0" err="1" smtClean="0">
                <a:ln>
                  <a:noFill/>
                </a:ln>
                <a:solidFill>
                  <a:schemeClr val="tx1"/>
                </a:solidFill>
                <a:effectLst/>
                <a:uLnTx/>
                <a:uFillTx/>
                <a:latin typeface="+mn-lt"/>
                <a:ea typeface="+mn-ea"/>
                <a:cs typeface="+mn-cs"/>
              </a:rPr>
              <a:t>aPoint</a:t>
            </a:r>
            <a:r>
              <a:rPr kumimoji="0" lang="en-US" sz="900" b="0" i="0" u="none" strike="noStrike" kern="1200" cap="none" spc="0" normalizeH="0" baseline="0" noProof="0" dirty="0" smtClean="0">
                <a:ln>
                  <a:noFill/>
                </a:ln>
                <a:solidFill>
                  <a:schemeClr val="tx1"/>
                </a:solidFill>
                <a:effectLst/>
                <a:uLnTx/>
                <a:uFillTx/>
                <a:latin typeface="+mn-lt"/>
                <a:ea typeface="+mn-ea"/>
                <a:cs typeface="+mn-cs"/>
              </a:rPr>
              <a:t>;</a:t>
            </a:r>
          </a:p>
          <a:p>
            <a:pPr marL="1097280" marR="0" lvl="3" indent="-228600" algn="l" defTabSz="914400" rtl="0" eaLnBrk="1" fontAlgn="auto" latinLnBrk="0" hangingPunct="1">
              <a:lnSpc>
                <a:spcPct val="100000"/>
              </a:lnSpc>
              <a:spcBef>
                <a:spcPts val="400"/>
              </a:spcBef>
              <a:spcAft>
                <a:spcPts val="0"/>
              </a:spcAft>
              <a:buClr>
                <a:schemeClr val="accent2">
                  <a:shade val="75000"/>
                </a:schemeClr>
              </a:buClr>
              <a:buSzPct val="70000"/>
              <a:buFont typeface="Wingdings"/>
              <a:buNone/>
              <a:tabLst/>
              <a:defRPr/>
            </a:pPr>
            <a:r>
              <a:rPr kumimoji="0" lang="en-US" sz="900" b="0" i="0" u="none" strike="noStrike" kern="1200" cap="none" spc="0" normalizeH="0" baseline="0" noProof="0" dirty="0" smtClean="0">
                <a:ln>
                  <a:noFill/>
                </a:ln>
                <a:solidFill>
                  <a:schemeClr val="tx1"/>
                </a:solidFill>
                <a:effectLst/>
                <a:uLnTx/>
                <a:uFillTx/>
                <a:latin typeface="+mn-lt"/>
                <a:ea typeface="+mn-ea"/>
                <a:cs typeface="+mn-cs"/>
              </a:rPr>
              <a:t>}</a:t>
            </a:r>
          </a:p>
          <a:p>
            <a:pPr marL="822960" marR="0" lvl="2" indent="-228600" algn="l" defTabSz="914400" rtl="0" eaLnBrk="1" fontAlgn="auto" latinLnBrk="0" hangingPunct="1">
              <a:lnSpc>
                <a:spcPct val="100000"/>
              </a:lnSpc>
              <a:spcBef>
                <a:spcPts val="500"/>
              </a:spcBef>
              <a:spcAft>
                <a:spcPts val="0"/>
              </a:spcAft>
              <a:buClr>
                <a:schemeClr val="bg1">
                  <a:shade val="50000"/>
                </a:schemeClr>
              </a:buClr>
              <a:buSzPct val="76000"/>
              <a:buFont typeface="Wingdings 3"/>
              <a:buNone/>
              <a:tabLst/>
              <a:defRPr/>
            </a:pPr>
            <a:r>
              <a:rPr kumimoji="0" lang="en-US" sz="900" b="0" i="0" u="none" strike="noStrike" kern="1200" cap="none" spc="0" normalizeH="0" baseline="0" noProof="0" dirty="0" smtClean="0">
                <a:ln>
                  <a:noFill/>
                </a:ln>
                <a:solidFill>
                  <a:schemeClr val="tx1"/>
                </a:solidFill>
                <a:effectLst/>
                <a:uLnTx/>
                <a:uFillTx/>
                <a:latin typeface="+mn-lt"/>
                <a:ea typeface="+mn-ea"/>
                <a:cs typeface="+mn-cs"/>
              </a:rPr>
              <a:t>}</a:t>
            </a:r>
          </a:p>
          <a:p>
            <a:pPr marL="548640" marR="0" lvl="1" indent="-274320" algn="l" defTabSz="914400" rtl="0" eaLnBrk="1" fontAlgn="auto" latinLnBrk="0" hangingPunct="1">
              <a:lnSpc>
                <a:spcPct val="100000"/>
              </a:lnSpc>
              <a:spcBef>
                <a:spcPts val="500"/>
              </a:spcBef>
              <a:spcAft>
                <a:spcPts val="0"/>
              </a:spcAft>
              <a:buClr>
                <a:schemeClr val="accent2"/>
              </a:buClr>
              <a:buSzPct val="76000"/>
              <a:buFont typeface="Wingdings 3"/>
              <a:buNone/>
              <a:tabLst/>
              <a:defRPr/>
            </a:pPr>
            <a:r>
              <a:rPr kumimoji="0" lang="en-US" sz="900" b="0" i="0" u="none" strike="noStrike" kern="1200" cap="none" spc="0" normalizeH="0" baseline="0" noProof="0" dirty="0" smtClean="0">
                <a:ln>
                  <a:noFill/>
                </a:ln>
                <a:solidFill>
                  <a:schemeClr val="tx2"/>
                </a:solidFill>
                <a:effectLst/>
                <a:uLnTx/>
                <a:uFillTx/>
                <a:latin typeface="+mn-lt"/>
                <a:ea typeface="+mn-ea"/>
                <a:cs typeface="+mn-cs"/>
              </a:rPr>
              <a:t>}</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p>
            <a:r>
              <a:rPr lang="en-US" b="1" dirty="0" smtClean="0"/>
              <a:t>Zooming</a:t>
            </a:r>
            <a:endParaRPr lang="es-ES" dirty="0">
              <a:ln/>
              <a:gradFill flip="none">
                <a:gsLst>
                  <a:gs pos="0">
                    <a:schemeClr val="accent6">
                      <a:tint val="70000"/>
                      <a:shade val="100000"/>
                      <a:hueMod val="100000"/>
                      <a:satMod val="195000"/>
                    </a:schemeClr>
                  </a:gs>
                  <a:gs pos="46000">
                    <a:schemeClr val="accent6">
                      <a:tint val="70000"/>
                      <a:shade val="100000"/>
                      <a:hueMod val="100000"/>
                      <a:satMod val="195000"/>
                    </a:schemeClr>
                  </a:gs>
                  <a:gs pos="100000">
                    <a:schemeClr val="accent6">
                      <a:tint val="100000"/>
                      <a:shade val="60000"/>
                      <a:hueMod val="100000"/>
                      <a:satMod val="195000"/>
                    </a:schemeClr>
                  </a:gs>
                </a:gsLst>
                <a:lin ang="5400000"/>
              </a:gradFill>
            </a:endParaRPr>
          </a:p>
        </p:txBody>
      </p:sp>
      <p:sp>
        <p:nvSpPr>
          <p:cNvPr id="3" name="Rectangle 2"/>
          <p:cNvSpPr>
            <a:spLocks noGrp="1"/>
          </p:cNvSpPr>
          <p:nvPr>
            <p:ph sz="quarter" idx="1"/>
          </p:nvPr>
        </p:nvSpPr>
        <p:spPr>
          <a:xfrm>
            <a:off x="457200" y="1219200"/>
            <a:ext cx="8229600" cy="4038600"/>
          </a:xfrm>
        </p:spPr>
        <p:txBody>
          <a:bodyPr>
            <a:noAutofit/>
          </a:bodyPr>
          <a:lstStyle/>
          <a:p>
            <a:r>
              <a:rPr lang="en-US" sz="1600" dirty="0" smtClean="0"/>
              <a:t>The size and position of the “Window” determine which part of the graphics object is drawn. </a:t>
            </a:r>
          </a:p>
          <a:p>
            <a:r>
              <a:rPr lang="en-US" sz="1600" dirty="0" smtClean="0"/>
              <a:t>The relative size of the Window and viewport determine the scale at which the graphics object is displayed on the screen. </a:t>
            </a:r>
          </a:p>
          <a:p>
            <a:r>
              <a:rPr lang="en-US" sz="1600" dirty="0" smtClean="0"/>
              <a:t>For a given viewport or </a:t>
            </a:r>
            <a:r>
              <a:rPr lang="en-US" sz="1600" dirty="0" err="1" smtClean="0"/>
              <a:t>PlotArea</a:t>
            </a:r>
            <a:r>
              <a:rPr lang="en-US" sz="1600" dirty="0" smtClean="0"/>
              <a:t>, a relatively large Window produces a small graphics object, because you are drawing a large piece of the custom coordinate space into a small viewport (</a:t>
            </a:r>
            <a:r>
              <a:rPr lang="en-US" sz="1600" dirty="0" err="1" smtClean="0"/>
              <a:t>PlotArea</a:t>
            </a:r>
            <a:r>
              <a:rPr lang="en-US" sz="1600" dirty="0" smtClean="0"/>
              <a:t>). </a:t>
            </a:r>
          </a:p>
          <a:p>
            <a:r>
              <a:rPr lang="en-US" sz="1600" dirty="0" smtClean="0"/>
              <a:t>On the other hand, a relatively small Window produces a large graphics object. </a:t>
            </a:r>
          </a:p>
          <a:p>
            <a:r>
              <a:rPr lang="en-US" sz="1600" dirty="0" smtClean="0"/>
              <a:t>Therefore, you can increase the size of the Window (specified by the X and Y axis limits) to see the “zooming out” effect by changing the parameters: </a:t>
            </a:r>
            <a:r>
              <a:rPr lang="en-US" sz="1600" dirty="0" err="1" smtClean="0"/>
              <a:t>xMin</a:t>
            </a:r>
            <a:r>
              <a:rPr lang="en-US" sz="1600" dirty="0" smtClean="0"/>
              <a:t>, </a:t>
            </a:r>
            <a:r>
              <a:rPr lang="en-US" sz="1600" dirty="0" err="1" smtClean="0"/>
              <a:t>xMax</a:t>
            </a:r>
            <a:r>
              <a:rPr lang="en-US" sz="1600" dirty="0" smtClean="0"/>
              <a:t>, </a:t>
            </a:r>
            <a:r>
              <a:rPr lang="en-US" sz="1600" dirty="0" err="1" smtClean="0"/>
              <a:t>yMin</a:t>
            </a:r>
            <a:r>
              <a:rPr lang="en-US" sz="1600" dirty="0" smtClean="0"/>
              <a:t>, and </a:t>
            </a:r>
            <a:r>
              <a:rPr lang="en-US" sz="1600" dirty="0" err="1" smtClean="0"/>
              <a:t>yMax</a:t>
            </a:r>
            <a:r>
              <a:rPr lang="en-US" sz="1600" dirty="0" smtClean="0"/>
              <a:t> in </a:t>
            </a:r>
            <a:r>
              <a:rPr lang="en-US" sz="1600" i="1" dirty="0" smtClean="0"/>
              <a:t>Example1_2, discussed in the previous section:</a:t>
            </a:r>
          </a:p>
          <a:p>
            <a:pPr lvl="1">
              <a:buNone/>
            </a:pPr>
            <a:r>
              <a:rPr lang="en-US" sz="1400" dirty="0" smtClean="0"/>
              <a:t>private float </a:t>
            </a:r>
            <a:r>
              <a:rPr lang="en-US" sz="1400" dirty="0" err="1" smtClean="0"/>
              <a:t>xMin</a:t>
            </a:r>
            <a:r>
              <a:rPr lang="en-US" sz="1400" dirty="0" smtClean="0"/>
              <a:t> = -10f;</a:t>
            </a:r>
          </a:p>
          <a:p>
            <a:pPr lvl="1">
              <a:buNone/>
            </a:pPr>
            <a:r>
              <a:rPr lang="en-US" sz="1400" dirty="0" smtClean="0"/>
              <a:t>private float </a:t>
            </a:r>
            <a:r>
              <a:rPr lang="en-US" sz="1400" dirty="0" err="1" smtClean="0"/>
              <a:t>xMax</a:t>
            </a:r>
            <a:r>
              <a:rPr lang="en-US" sz="1400" dirty="0" smtClean="0"/>
              <a:t> = 20f;</a:t>
            </a:r>
          </a:p>
          <a:p>
            <a:pPr lvl="1">
              <a:buNone/>
            </a:pPr>
            <a:r>
              <a:rPr lang="en-US" sz="1400" dirty="0" smtClean="0"/>
              <a:t>private float </a:t>
            </a:r>
            <a:r>
              <a:rPr lang="en-US" sz="1400" dirty="0" err="1" smtClean="0"/>
              <a:t>yMin</a:t>
            </a:r>
            <a:r>
              <a:rPr lang="en-US" sz="1400" dirty="0" smtClean="0"/>
              <a:t> = 0f;</a:t>
            </a:r>
          </a:p>
          <a:p>
            <a:pPr lvl="1">
              <a:buNone/>
            </a:pPr>
            <a:r>
              <a:rPr lang="en-US" sz="1400" dirty="0" smtClean="0"/>
              <a:t>private float </a:t>
            </a:r>
            <a:r>
              <a:rPr lang="en-US" sz="1400" dirty="0" err="1" smtClean="0"/>
              <a:t>yMax</a:t>
            </a:r>
            <a:r>
              <a:rPr lang="en-US" sz="1400" dirty="0" smtClean="0"/>
              <a:t> = 20f;</a:t>
            </a:r>
          </a:p>
        </p:txBody>
      </p:sp>
      <p:pic>
        <p:nvPicPr>
          <p:cNvPr id="5122" name="Picture 2"/>
          <p:cNvPicPr>
            <a:picLocks noChangeAspect="1" noChangeArrowheads="1"/>
          </p:cNvPicPr>
          <p:nvPr/>
        </p:nvPicPr>
        <p:blipFill>
          <a:blip r:embed="rId3" cstate="print"/>
          <a:srcRect/>
          <a:stretch>
            <a:fillRect/>
          </a:stretch>
        </p:blipFill>
        <p:spPr bwMode="auto">
          <a:xfrm>
            <a:off x="4267200" y="3981450"/>
            <a:ext cx="2867025" cy="28765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p>
            <a:r>
              <a:rPr lang="en-US" b="1" dirty="0" smtClean="0"/>
              <a:t>Zooming</a:t>
            </a:r>
            <a:endParaRPr lang="es-ES" dirty="0">
              <a:ln/>
              <a:gradFill flip="none">
                <a:gsLst>
                  <a:gs pos="0">
                    <a:schemeClr val="accent6">
                      <a:tint val="70000"/>
                      <a:shade val="100000"/>
                      <a:hueMod val="100000"/>
                      <a:satMod val="195000"/>
                    </a:schemeClr>
                  </a:gs>
                  <a:gs pos="46000">
                    <a:schemeClr val="accent6">
                      <a:tint val="70000"/>
                      <a:shade val="100000"/>
                      <a:hueMod val="100000"/>
                      <a:satMod val="195000"/>
                    </a:schemeClr>
                  </a:gs>
                  <a:gs pos="100000">
                    <a:schemeClr val="accent6">
                      <a:tint val="100000"/>
                      <a:shade val="60000"/>
                      <a:hueMod val="100000"/>
                      <a:satMod val="195000"/>
                    </a:schemeClr>
                  </a:gs>
                </a:gsLst>
                <a:lin ang="5400000"/>
              </a:gradFill>
            </a:endParaRPr>
          </a:p>
        </p:txBody>
      </p:sp>
      <p:sp>
        <p:nvSpPr>
          <p:cNvPr id="3" name="Rectangle 2"/>
          <p:cNvSpPr>
            <a:spLocks noGrp="1"/>
          </p:cNvSpPr>
          <p:nvPr>
            <p:ph sz="quarter" idx="1"/>
          </p:nvPr>
        </p:nvSpPr>
        <p:spPr>
          <a:xfrm>
            <a:off x="457200" y="1219200"/>
            <a:ext cx="8229600" cy="4038600"/>
          </a:xfrm>
        </p:spPr>
        <p:txBody>
          <a:bodyPr>
            <a:noAutofit/>
          </a:bodyPr>
          <a:lstStyle/>
          <a:p>
            <a:pPr lvl="1">
              <a:buNone/>
            </a:pPr>
            <a:r>
              <a:rPr lang="en-US" sz="1800" dirty="0" smtClean="0"/>
              <a:t>On the other hand, if you decrease the Window size, the line appears larger on the screen; basically, you have a “zoom in” effect. Change the parameters in </a:t>
            </a:r>
            <a:r>
              <a:rPr lang="en-US" sz="1800" i="1" dirty="0" smtClean="0"/>
              <a:t>Example to the following:</a:t>
            </a:r>
          </a:p>
          <a:p>
            <a:pPr lvl="1">
              <a:buNone/>
            </a:pPr>
            <a:r>
              <a:rPr lang="en-US" sz="1600" dirty="0" smtClean="0"/>
              <a:t>private float </a:t>
            </a:r>
            <a:r>
              <a:rPr lang="en-US" sz="1600" dirty="0" err="1" smtClean="0"/>
              <a:t>xMin</a:t>
            </a:r>
            <a:r>
              <a:rPr lang="en-US" sz="1600" dirty="0" smtClean="0"/>
              <a:t> = 2f;</a:t>
            </a:r>
          </a:p>
          <a:p>
            <a:pPr lvl="1">
              <a:buNone/>
            </a:pPr>
            <a:r>
              <a:rPr lang="en-US" sz="1600" dirty="0" smtClean="0"/>
              <a:t>private float </a:t>
            </a:r>
            <a:r>
              <a:rPr lang="en-US" sz="1600" dirty="0" err="1" smtClean="0"/>
              <a:t>xMax</a:t>
            </a:r>
            <a:r>
              <a:rPr lang="en-US" sz="1600" dirty="0" smtClean="0"/>
              <a:t> = 7f;</a:t>
            </a:r>
          </a:p>
          <a:p>
            <a:pPr lvl="1">
              <a:buNone/>
            </a:pPr>
            <a:r>
              <a:rPr lang="en-US" sz="1600" dirty="0" smtClean="0"/>
              <a:t>private float </a:t>
            </a:r>
            <a:r>
              <a:rPr lang="en-US" sz="1600" dirty="0" err="1" smtClean="0"/>
              <a:t>yMin</a:t>
            </a:r>
            <a:r>
              <a:rPr lang="en-US" sz="1600" dirty="0" smtClean="0"/>
              <a:t> = 2f;</a:t>
            </a:r>
          </a:p>
          <a:p>
            <a:pPr lvl="1">
              <a:buNone/>
            </a:pPr>
            <a:r>
              <a:rPr lang="en-US" sz="1600" dirty="0" smtClean="0"/>
              <a:t>private float </a:t>
            </a:r>
            <a:r>
              <a:rPr lang="en-US" sz="1600" dirty="0" err="1" smtClean="0"/>
              <a:t>yMax</a:t>
            </a:r>
            <a:r>
              <a:rPr lang="en-US" sz="1600" dirty="0" smtClean="0"/>
              <a:t> = 8f;</a:t>
            </a:r>
            <a:endParaRPr lang="en-US" sz="1200" dirty="0" smtClean="0"/>
          </a:p>
          <a:p>
            <a:pPr lvl="1">
              <a:buNone/>
            </a:pPr>
            <a:endParaRPr lang="en-US" sz="1100" dirty="0" smtClean="0"/>
          </a:p>
        </p:txBody>
      </p:sp>
      <p:pic>
        <p:nvPicPr>
          <p:cNvPr id="6146" name="Picture 2"/>
          <p:cNvPicPr>
            <a:picLocks noChangeAspect="1" noChangeArrowheads="1"/>
          </p:cNvPicPr>
          <p:nvPr/>
        </p:nvPicPr>
        <p:blipFill>
          <a:blip r:embed="rId3" cstate="print"/>
          <a:srcRect/>
          <a:stretch>
            <a:fillRect/>
          </a:stretch>
        </p:blipFill>
        <p:spPr bwMode="auto">
          <a:xfrm>
            <a:off x="3581400" y="3048000"/>
            <a:ext cx="2847975" cy="28670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p>
            <a:r>
              <a:rPr lang="en-US" b="1" dirty="0" smtClean="0"/>
              <a:t>Panning</a:t>
            </a:r>
            <a:endParaRPr lang="es-ES" dirty="0">
              <a:ln/>
              <a:gradFill flip="none">
                <a:gsLst>
                  <a:gs pos="0">
                    <a:schemeClr val="accent6">
                      <a:tint val="70000"/>
                      <a:shade val="100000"/>
                      <a:hueMod val="100000"/>
                      <a:satMod val="195000"/>
                    </a:schemeClr>
                  </a:gs>
                  <a:gs pos="46000">
                    <a:schemeClr val="accent6">
                      <a:tint val="70000"/>
                      <a:shade val="100000"/>
                      <a:hueMod val="100000"/>
                      <a:satMod val="195000"/>
                    </a:schemeClr>
                  </a:gs>
                  <a:gs pos="100000">
                    <a:schemeClr val="accent6">
                      <a:tint val="100000"/>
                      <a:shade val="60000"/>
                      <a:hueMod val="100000"/>
                      <a:satMod val="195000"/>
                    </a:schemeClr>
                  </a:gs>
                </a:gsLst>
                <a:lin ang="5400000"/>
              </a:gradFill>
            </a:endParaRPr>
          </a:p>
        </p:txBody>
      </p:sp>
      <p:sp>
        <p:nvSpPr>
          <p:cNvPr id="3" name="Rectangle 2"/>
          <p:cNvSpPr>
            <a:spLocks noGrp="1"/>
          </p:cNvSpPr>
          <p:nvPr>
            <p:ph sz="quarter" idx="1"/>
          </p:nvPr>
        </p:nvSpPr>
        <p:spPr>
          <a:xfrm>
            <a:off x="457200" y="1219200"/>
            <a:ext cx="8229600" cy="4038600"/>
          </a:xfrm>
        </p:spPr>
        <p:txBody>
          <a:bodyPr>
            <a:noAutofit/>
          </a:bodyPr>
          <a:lstStyle/>
          <a:p>
            <a:r>
              <a:rPr lang="en-US" sz="1400" dirty="0" smtClean="0"/>
              <a:t>Panning is defined as the moving of all graphics objects in the scene by shifting the Window. In a panning process, the Window size is kept unchanged. For example, you can move the Window to the left by changing the code in </a:t>
            </a:r>
            <a:r>
              <a:rPr lang="en-US" sz="1400" i="1" dirty="0" smtClean="0"/>
              <a:t>Example</a:t>
            </a:r>
          </a:p>
          <a:p>
            <a:pPr lvl="1">
              <a:buNone/>
            </a:pPr>
            <a:r>
              <a:rPr lang="en-US" sz="1100" dirty="0" smtClean="0"/>
              <a:t>// Moving original window left 3 units:</a:t>
            </a:r>
          </a:p>
          <a:p>
            <a:pPr lvl="1">
              <a:buNone/>
            </a:pPr>
            <a:r>
              <a:rPr lang="en-US" sz="1100" dirty="0" smtClean="0"/>
              <a:t>private float </a:t>
            </a:r>
            <a:r>
              <a:rPr lang="en-US" sz="1100" dirty="0" err="1" smtClean="0"/>
              <a:t>xMin</a:t>
            </a:r>
            <a:r>
              <a:rPr lang="en-US" sz="1100" dirty="0" smtClean="0"/>
              <a:t> = -3f ;</a:t>
            </a:r>
          </a:p>
          <a:p>
            <a:pPr lvl="1">
              <a:buNone/>
            </a:pPr>
            <a:r>
              <a:rPr lang="en-US" sz="1100" dirty="0" smtClean="0"/>
              <a:t>private float </a:t>
            </a:r>
            <a:r>
              <a:rPr lang="en-US" sz="1100" dirty="0" err="1" smtClean="0"/>
              <a:t>xMax</a:t>
            </a:r>
            <a:r>
              <a:rPr lang="en-US" sz="1100" dirty="0" smtClean="0"/>
              <a:t> = 7;</a:t>
            </a:r>
          </a:p>
          <a:p>
            <a:pPr lvl="1">
              <a:buNone/>
            </a:pPr>
            <a:r>
              <a:rPr lang="en-US" sz="1100" dirty="0" smtClean="0"/>
              <a:t>private float </a:t>
            </a:r>
            <a:r>
              <a:rPr lang="en-US" sz="1100" dirty="0" err="1" smtClean="0"/>
              <a:t>yMin</a:t>
            </a:r>
            <a:r>
              <a:rPr lang="en-US" sz="1100" dirty="0" smtClean="0"/>
              <a:t> = 0f;</a:t>
            </a:r>
          </a:p>
          <a:p>
            <a:pPr lvl="1">
              <a:buNone/>
            </a:pPr>
            <a:r>
              <a:rPr lang="en-US" sz="1100" dirty="0" smtClean="0"/>
              <a:t>private float </a:t>
            </a:r>
            <a:r>
              <a:rPr lang="en-US" sz="1100" dirty="0" err="1" smtClean="0"/>
              <a:t>yMax</a:t>
            </a:r>
            <a:r>
              <a:rPr lang="en-US" sz="1100" dirty="0" smtClean="0"/>
              <a:t> = 10f;</a:t>
            </a:r>
          </a:p>
          <a:p>
            <a:r>
              <a:rPr lang="en-US" sz="1400" dirty="0" smtClean="0"/>
              <a:t>This produces the result shown in Figure  which is equivalent to moving the line toward the right side of the drawing area. On the other hand, if we move the Window to the right by use of the following code:</a:t>
            </a:r>
          </a:p>
          <a:p>
            <a:pPr lvl="1">
              <a:buNone/>
            </a:pPr>
            <a:r>
              <a:rPr lang="en-US" sz="1100" dirty="0" smtClean="0"/>
              <a:t>// Moving original Window right in 3 units:</a:t>
            </a:r>
          </a:p>
          <a:p>
            <a:pPr lvl="1">
              <a:buNone/>
            </a:pPr>
            <a:r>
              <a:rPr lang="en-US" sz="1100" dirty="0" smtClean="0"/>
              <a:t>private float </a:t>
            </a:r>
            <a:r>
              <a:rPr lang="en-US" sz="1100" dirty="0" err="1" smtClean="0"/>
              <a:t>xMin</a:t>
            </a:r>
            <a:r>
              <a:rPr lang="en-US" sz="1100" dirty="0" smtClean="0"/>
              <a:t> = 3f ;</a:t>
            </a:r>
          </a:p>
          <a:p>
            <a:pPr lvl="1">
              <a:buNone/>
            </a:pPr>
            <a:r>
              <a:rPr lang="en-US" sz="1100" dirty="0" smtClean="0"/>
              <a:t>private float </a:t>
            </a:r>
            <a:r>
              <a:rPr lang="en-US" sz="1100" dirty="0" err="1" smtClean="0"/>
              <a:t>xMax</a:t>
            </a:r>
            <a:r>
              <a:rPr lang="en-US" sz="1100" dirty="0" smtClean="0"/>
              <a:t> = 13;</a:t>
            </a:r>
          </a:p>
          <a:p>
            <a:pPr lvl="1">
              <a:buNone/>
            </a:pPr>
            <a:r>
              <a:rPr lang="en-US" sz="1100" dirty="0" smtClean="0"/>
              <a:t>private float </a:t>
            </a:r>
            <a:r>
              <a:rPr lang="en-US" sz="1100" dirty="0" err="1" smtClean="0"/>
              <a:t>yMin</a:t>
            </a:r>
            <a:r>
              <a:rPr lang="en-US" sz="1100" dirty="0" smtClean="0"/>
              <a:t> = 0f;</a:t>
            </a:r>
          </a:p>
          <a:p>
            <a:pPr lvl="1">
              <a:buNone/>
            </a:pPr>
            <a:r>
              <a:rPr lang="en-US" sz="1100" dirty="0" smtClean="0"/>
              <a:t>private float </a:t>
            </a:r>
            <a:r>
              <a:rPr lang="en-US" sz="1100" dirty="0" err="1" smtClean="0"/>
              <a:t>yMax</a:t>
            </a:r>
            <a:r>
              <a:rPr lang="en-US" sz="1100" dirty="0" smtClean="0"/>
              <a:t> = 10f;</a:t>
            </a:r>
            <a:endParaRPr lang="en-US" sz="1700" dirty="0" smtClean="0"/>
          </a:p>
        </p:txBody>
      </p:sp>
      <p:pic>
        <p:nvPicPr>
          <p:cNvPr id="7170" name="Picture 2"/>
          <p:cNvPicPr>
            <a:picLocks noChangeAspect="1" noChangeArrowheads="1"/>
          </p:cNvPicPr>
          <p:nvPr/>
        </p:nvPicPr>
        <p:blipFill>
          <a:blip r:embed="rId3" cstate="print"/>
          <a:srcRect/>
          <a:stretch>
            <a:fillRect/>
          </a:stretch>
        </p:blipFill>
        <p:spPr bwMode="auto">
          <a:xfrm>
            <a:off x="2514600" y="3733800"/>
            <a:ext cx="2886075" cy="2905125"/>
          </a:xfrm>
          <a:prstGeom prst="rect">
            <a:avLst/>
          </a:prstGeom>
          <a:noFill/>
          <a:ln w="9525">
            <a:noFill/>
            <a:miter lim="800000"/>
            <a:headEnd/>
            <a:tailEnd/>
          </a:ln>
        </p:spPr>
      </p:pic>
      <p:pic>
        <p:nvPicPr>
          <p:cNvPr id="7171" name="Picture 3"/>
          <p:cNvPicPr>
            <a:picLocks noChangeAspect="1" noChangeArrowheads="1"/>
          </p:cNvPicPr>
          <p:nvPr/>
        </p:nvPicPr>
        <p:blipFill>
          <a:blip r:embed="rId4" cstate="print"/>
          <a:srcRect/>
          <a:stretch>
            <a:fillRect/>
          </a:stretch>
        </p:blipFill>
        <p:spPr bwMode="auto">
          <a:xfrm>
            <a:off x="5638800" y="3733800"/>
            <a:ext cx="2895600" cy="2895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p>
            <a:r>
              <a:rPr lang="en-US" b="1" i="1" dirty="0" smtClean="0"/>
              <a:t>Events</a:t>
            </a:r>
            <a:endParaRPr lang="es-ES" dirty="0">
              <a:ln/>
              <a:gradFill flip="none">
                <a:gsLst>
                  <a:gs pos="0">
                    <a:schemeClr val="accent6">
                      <a:tint val="70000"/>
                      <a:shade val="100000"/>
                      <a:hueMod val="100000"/>
                      <a:satMod val="195000"/>
                    </a:schemeClr>
                  </a:gs>
                  <a:gs pos="46000">
                    <a:schemeClr val="accent6">
                      <a:tint val="70000"/>
                      <a:shade val="100000"/>
                      <a:hueMod val="100000"/>
                      <a:satMod val="195000"/>
                    </a:schemeClr>
                  </a:gs>
                  <a:gs pos="100000">
                    <a:schemeClr val="accent6">
                      <a:tint val="100000"/>
                      <a:shade val="60000"/>
                      <a:hueMod val="100000"/>
                      <a:satMod val="195000"/>
                    </a:schemeClr>
                  </a:gs>
                </a:gsLst>
                <a:lin ang="5400000"/>
              </a:gradFill>
            </a:endParaRPr>
          </a:p>
        </p:txBody>
      </p:sp>
      <p:sp>
        <p:nvSpPr>
          <p:cNvPr id="3" name="Rectangle 2"/>
          <p:cNvSpPr>
            <a:spLocks noGrp="1"/>
          </p:cNvSpPr>
          <p:nvPr>
            <p:ph sz="quarter" idx="1"/>
          </p:nvPr>
        </p:nvSpPr>
        <p:spPr>
          <a:xfrm>
            <a:off x="457200" y="1219200"/>
            <a:ext cx="8229600" cy="990600"/>
          </a:xfrm>
        </p:spPr>
        <p:txBody>
          <a:bodyPr>
            <a:normAutofit fontScale="92500" lnSpcReduction="10000"/>
          </a:bodyPr>
          <a:lstStyle/>
          <a:p>
            <a:r>
              <a:rPr lang="en-US" sz="1400" dirty="0" smtClean="0"/>
              <a:t>The Control class defines a number of events that are common to the controls you use in this chapter. </a:t>
            </a:r>
          </a:p>
          <a:p>
            <a:r>
              <a:rPr lang="en-US" sz="1400" dirty="0" smtClean="0"/>
              <a:t>The following table describes a number of these events. </a:t>
            </a:r>
          </a:p>
          <a:p>
            <a:r>
              <a:rPr lang="en-US" sz="1400" dirty="0" smtClean="0"/>
              <a:t>Again, this is just a selection of the most common events; to see the entire list, refer to the .NET Framework SDK documentation.</a:t>
            </a:r>
            <a:endParaRPr lang="en-US" sz="1600" dirty="0" smtClean="0"/>
          </a:p>
        </p:txBody>
      </p:sp>
      <p:pic>
        <p:nvPicPr>
          <p:cNvPr id="16386" name="Picture 2"/>
          <p:cNvPicPr>
            <a:picLocks noChangeAspect="1" noChangeArrowheads="1"/>
          </p:cNvPicPr>
          <p:nvPr/>
        </p:nvPicPr>
        <p:blipFill>
          <a:blip r:embed="rId3" cstate="print"/>
          <a:srcRect/>
          <a:stretch>
            <a:fillRect/>
          </a:stretch>
        </p:blipFill>
        <p:spPr bwMode="auto">
          <a:xfrm>
            <a:off x="2209800" y="2019300"/>
            <a:ext cx="4619625" cy="48387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p>
            <a:r>
              <a:rPr lang="en-US" b="1" dirty="0" smtClean="0"/>
              <a:t>Panning</a:t>
            </a:r>
            <a:endParaRPr lang="es-ES" dirty="0">
              <a:ln/>
              <a:gradFill flip="none">
                <a:gsLst>
                  <a:gs pos="0">
                    <a:schemeClr val="accent6">
                      <a:tint val="70000"/>
                      <a:shade val="100000"/>
                      <a:hueMod val="100000"/>
                      <a:satMod val="195000"/>
                    </a:schemeClr>
                  </a:gs>
                  <a:gs pos="46000">
                    <a:schemeClr val="accent6">
                      <a:tint val="70000"/>
                      <a:shade val="100000"/>
                      <a:hueMod val="100000"/>
                      <a:satMod val="195000"/>
                    </a:schemeClr>
                  </a:gs>
                  <a:gs pos="100000">
                    <a:schemeClr val="accent6">
                      <a:tint val="100000"/>
                      <a:shade val="60000"/>
                      <a:hueMod val="100000"/>
                      <a:satMod val="195000"/>
                    </a:schemeClr>
                  </a:gs>
                </a:gsLst>
                <a:lin ang="5400000"/>
              </a:gradFill>
            </a:endParaRPr>
          </a:p>
        </p:txBody>
      </p:sp>
      <p:sp>
        <p:nvSpPr>
          <p:cNvPr id="3" name="Rectangle 2"/>
          <p:cNvSpPr>
            <a:spLocks noGrp="1"/>
          </p:cNvSpPr>
          <p:nvPr>
            <p:ph sz="quarter" idx="1"/>
          </p:nvPr>
        </p:nvSpPr>
        <p:spPr>
          <a:xfrm>
            <a:off x="457200" y="1143000"/>
            <a:ext cx="4343400" cy="5562600"/>
          </a:xfrm>
        </p:spPr>
        <p:txBody>
          <a:bodyPr>
            <a:noAutofit/>
          </a:bodyPr>
          <a:lstStyle/>
          <a:p>
            <a:r>
              <a:rPr lang="en-US" sz="1400" dirty="0" smtClean="0"/>
              <a:t>Here we will use a Panel control to achieve this goal. Let’s start off by creating a new C# Windows Application project and calling it </a:t>
            </a:r>
            <a:r>
              <a:rPr lang="en-US" sz="1400" i="1" dirty="0" smtClean="0"/>
              <a:t>Example1_3. Select a Panel control from the Toolbox, drag </a:t>
            </a:r>
            <a:r>
              <a:rPr lang="en-US" sz="1400" dirty="0" smtClean="0"/>
              <a:t>it over the empty Form1, and rename the panel control to </a:t>
            </a:r>
            <a:r>
              <a:rPr lang="en-US" sz="1400" dirty="0" err="1" smtClean="0"/>
              <a:t>drawingPanel</a:t>
            </a:r>
            <a:r>
              <a:rPr lang="en-US" sz="1400" dirty="0" smtClean="0"/>
              <a:t>. The following is the code listing of Form1.cs:</a:t>
            </a:r>
          </a:p>
          <a:p>
            <a:pPr lvl="1">
              <a:buNone/>
            </a:pPr>
            <a:r>
              <a:rPr lang="en-US" sz="1000" dirty="0" smtClean="0"/>
              <a:t>using System;</a:t>
            </a:r>
          </a:p>
          <a:p>
            <a:pPr lvl="1">
              <a:buNone/>
            </a:pPr>
            <a:r>
              <a:rPr lang="en-US" sz="1000" dirty="0" smtClean="0"/>
              <a:t>using </a:t>
            </a:r>
            <a:r>
              <a:rPr lang="en-US" sz="1000" dirty="0" err="1" smtClean="0"/>
              <a:t>System.Drawing</a:t>
            </a:r>
            <a:r>
              <a:rPr lang="en-US" sz="1000" dirty="0" smtClean="0"/>
              <a:t>;</a:t>
            </a:r>
          </a:p>
          <a:p>
            <a:pPr lvl="1">
              <a:buNone/>
            </a:pPr>
            <a:r>
              <a:rPr lang="en-US" sz="1000" dirty="0" smtClean="0"/>
              <a:t>using </a:t>
            </a:r>
            <a:r>
              <a:rPr lang="en-US" sz="1000" dirty="0" err="1" smtClean="0"/>
              <a:t>System.Windows.Forms</a:t>
            </a:r>
            <a:r>
              <a:rPr lang="en-US" sz="1000" dirty="0" smtClean="0"/>
              <a:t>;</a:t>
            </a:r>
          </a:p>
          <a:p>
            <a:pPr lvl="1">
              <a:buNone/>
            </a:pPr>
            <a:r>
              <a:rPr lang="en-US" sz="1000" dirty="0" smtClean="0"/>
              <a:t>namespace Example1_3</a:t>
            </a:r>
          </a:p>
          <a:p>
            <a:pPr lvl="1">
              <a:buNone/>
            </a:pPr>
            <a:r>
              <a:rPr lang="en-US" sz="1000" dirty="0" smtClean="0"/>
              <a:t>{</a:t>
            </a:r>
          </a:p>
          <a:p>
            <a:pPr lvl="2">
              <a:buNone/>
            </a:pPr>
            <a:r>
              <a:rPr lang="en-US" sz="1000" dirty="0" smtClean="0"/>
              <a:t>public partial class Form1 : Form</a:t>
            </a:r>
          </a:p>
          <a:p>
            <a:pPr lvl="2">
              <a:buNone/>
            </a:pPr>
            <a:r>
              <a:rPr lang="en-US" sz="1000" dirty="0" smtClean="0"/>
              <a:t>{</a:t>
            </a:r>
          </a:p>
          <a:p>
            <a:pPr lvl="3">
              <a:buNone/>
            </a:pPr>
            <a:r>
              <a:rPr lang="en-US" sz="1000" dirty="0" smtClean="0"/>
              <a:t>// Unit defined in world coordinate system:</a:t>
            </a:r>
          </a:p>
          <a:p>
            <a:pPr lvl="3">
              <a:buNone/>
            </a:pPr>
            <a:r>
              <a:rPr lang="en-US" sz="1000" dirty="0" smtClean="0"/>
              <a:t>private float </a:t>
            </a:r>
            <a:r>
              <a:rPr lang="en-US" sz="1000" dirty="0" err="1" smtClean="0"/>
              <a:t>xMin</a:t>
            </a:r>
            <a:r>
              <a:rPr lang="en-US" sz="1000" dirty="0" smtClean="0"/>
              <a:t> = 0f;</a:t>
            </a:r>
          </a:p>
          <a:p>
            <a:pPr lvl="3">
              <a:buNone/>
            </a:pPr>
            <a:r>
              <a:rPr lang="en-US" sz="1000" dirty="0" smtClean="0"/>
              <a:t>private float </a:t>
            </a:r>
            <a:r>
              <a:rPr lang="en-US" sz="1000" dirty="0" err="1" smtClean="0"/>
              <a:t>xMax</a:t>
            </a:r>
            <a:r>
              <a:rPr lang="en-US" sz="1000" dirty="0" smtClean="0"/>
              <a:t> = 10f;</a:t>
            </a:r>
          </a:p>
          <a:p>
            <a:pPr lvl="3">
              <a:buNone/>
            </a:pPr>
            <a:r>
              <a:rPr lang="en-US" sz="1000" dirty="0" smtClean="0"/>
              <a:t>private float </a:t>
            </a:r>
            <a:r>
              <a:rPr lang="en-US" sz="1000" dirty="0" err="1" smtClean="0"/>
              <a:t>yMin</a:t>
            </a:r>
            <a:r>
              <a:rPr lang="en-US" sz="1000" dirty="0" smtClean="0"/>
              <a:t> = 0f;</a:t>
            </a:r>
          </a:p>
          <a:p>
            <a:pPr lvl="3">
              <a:buNone/>
            </a:pPr>
            <a:r>
              <a:rPr lang="en-US" sz="1000" dirty="0" smtClean="0"/>
              <a:t>private float </a:t>
            </a:r>
            <a:r>
              <a:rPr lang="en-US" sz="1000" dirty="0" err="1" smtClean="0"/>
              <a:t>yMax</a:t>
            </a:r>
            <a:r>
              <a:rPr lang="en-US" sz="1000" dirty="0" smtClean="0"/>
              <a:t> = 10f;</a:t>
            </a:r>
          </a:p>
          <a:p>
            <a:pPr lvl="3">
              <a:buNone/>
            </a:pPr>
            <a:r>
              <a:rPr lang="en-US" sz="1000" dirty="0" smtClean="0"/>
              <a:t>// Unit in pixel:</a:t>
            </a:r>
          </a:p>
          <a:p>
            <a:pPr lvl="3">
              <a:buNone/>
            </a:pPr>
            <a:r>
              <a:rPr lang="en-US" sz="1000" dirty="0" smtClean="0"/>
              <a:t>private </a:t>
            </a:r>
            <a:r>
              <a:rPr lang="en-US" sz="1000" dirty="0" err="1" smtClean="0"/>
              <a:t>int</a:t>
            </a:r>
            <a:r>
              <a:rPr lang="en-US" sz="1000" dirty="0" smtClean="0"/>
              <a:t> offset = 30;</a:t>
            </a:r>
          </a:p>
          <a:p>
            <a:pPr lvl="3">
              <a:buNone/>
            </a:pPr>
            <a:r>
              <a:rPr lang="en-US" sz="1000" dirty="0" smtClean="0"/>
              <a:t>public Form1()</a:t>
            </a:r>
          </a:p>
          <a:p>
            <a:pPr lvl="3">
              <a:buNone/>
            </a:pPr>
            <a:r>
              <a:rPr lang="en-US" sz="1000" dirty="0" smtClean="0"/>
              <a:t>{</a:t>
            </a:r>
          </a:p>
          <a:p>
            <a:pPr lvl="4">
              <a:buNone/>
            </a:pPr>
            <a:r>
              <a:rPr lang="en-US" sz="1000" dirty="0" err="1" smtClean="0"/>
              <a:t>InitializeComponent</a:t>
            </a:r>
            <a:r>
              <a:rPr lang="en-US" sz="1000" dirty="0" smtClean="0"/>
              <a:t>();</a:t>
            </a:r>
          </a:p>
          <a:p>
            <a:pPr lvl="4">
              <a:buNone/>
            </a:pPr>
            <a:r>
              <a:rPr lang="en-US" sz="1000" dirty="0" err="1" smtClean="0"/>
              <a:t>this.SetStyle</a:t>
            </a:r>
            <a:r>
              <a:rPr lang="en-US" sz="1000" dirty="0" smtClean="0"/>
              <a:t>(</a:t>
            </a:r>
            <a:r>
              <a:rPr lang="en-US" sz="1000" dirty="0" err="1" smtClean="0"/>
              <a:t>ControlStyles.ResizeRedraw</a:t>
            </a:r>
            <a:r>
              <a:rPr lang="en-US" sz="1000" dirty="0" smtClean="0"/>
              <a:t>, true);</a:t>
            </a:r>
          </a:p>
          <a:p>
            <a:pPr lvl="4">
              <a:buNone/>
            </a:pPr>
            <a:r>
              <a:rPr lang="en-US" sz="1000" dirty="0" err="1" smtClean="0"/>
              <a:t>this.BackColor</a:t>
            </a:r>
            <a:r>
              <a:rPr lang="en-US" sz="1000" dirty="0" smtClean="0"/>
              <a:t> = </a:t>
            </a:r>
            <a:r>
              <a:rPr lang="en-US" sz="1000" dirty="0" err="1" smtClean="0"/>
              <a:t>Color.White</a:t>
            </a:r>
            <a:r>
              <a:rPr lang="en-US" sz="1000" dirty="0" smtClean="0"/>
              <a:t>;</a:t>
            </a:r>
          </a:p>
          <a:p>
            <a:pPr lvl="4">
              <a:buNone/>
            </a:pPr>
            <a:r>
              <a:rPr lang="en-US" sz="1000" dirty="0" smtClean="0"/>
              <a:t>// Subscribing to a paint </a:t>
            </a:r>
            <a:r>
              <a:rPr lang="en-US" sz="1000" dirty="0" err="1" smtClean="0"/>
              <a:t>eventhandler</a:t>
            </a:r>
            <a:r>
              <a:rPr lang="en-US" sz="1000" dirty="0" smtClean="0"/>
              <a:t> to </a:t>
            </a:r>
            <a:r>
              <a:rPr lang="en-US" sz="1000" dirty="0" err="1" smtClean="0"/>
              <a:t>drawingPanel</a:t>
            </a:r>
            <a:r>
              <a:rPr lang="en-US" sz="1000" dirty="0" smtClean="0"/>
              <a:t>:</a:t>
            </a:r>
          </a:p>
        </p:txBody>
      </p:sp>
      <p:sp>
        <p:nvSpPr>
          <p:cNvPr id="6" name="Rectangle 2"/>
          <p:cNvSpPr txBox="1">
            <a:spLocks/>
          </p:cNvSpPr>
          <p:nvPr/>
        </p:nvSpPr>
        <p:spPr>
          <a:xfrm>
            <a:off x="4800600" y="152400"/>
            <a:ext cx="4343400" cy="5486400"/>
          </a:xfrm>
          <a:prstGeom prst="rect">
            <a:avLst/>
          </a:prstGeom>
        </p:spPr>
        <p:txBody>
          <a:bodyPr vert="horz">
            <a:noAutofit/>
          </a:bodyPr>
          <a:lstStyle/>
          <a:p>
            <a:pPr marL="1371600" marR="0" lvl="4" indent="-228600" algn="l" defTabSz="914400" rtl="0" eaLnBrk="1" fontAlgn="auto" latinLnBrk="0" hangingPunct="1">
              <a:lnSpc>
                <a:spcPct val="100000"/>
              </a:lnSpc>
              <a:spcBef>
                <a:spcPts val="300"/>
              </a:spcBef>
              <a:spcAft>
                <a:spcPts val="0"/>
              </a:spcAft>
              <a:buClr>
                <a:schemeClr val="accent2"/>
              </a:buClr>
              <a:buSzPct val="70000"/>
              <a:buFont typeface="Wingdings"/>
              <a:buNone/>
              <a:tabLst/>
              <a:defRPr/>
            </a:pPr>
            <a:r>
              <a:rPr kumimoji="0" lang="en-US" sz="1000" b="0" i="0" u="none" strike="noStrike" kern="1200" cap="none" spc="0" normalizeH="0" baseline="0" noProof="0" dirty="0" err="1" smtClean="0">
                <a:ln>
                  <a:noFill/>
                </a:ln>
                <a:solidFill>
                  <a:schemeClr val="tx1"/>
                </a:solidFill>
                <a:effectLst/>
                <a:uLnTx/>
                <a:uFillTx/>
                <a:latin typeface="+mn-lt"/>
                <a:ea typeface="+mn-ea"/>
                <a:cs typeface="+mn-cs"/>
              </a:rPr>
              <a:t>drawingPanel.Paint</a:t>
            </a:r>
            <a:r>
              <a:rPr kumimoji="0" lang="en-US" sz="1000" b="0" i="0" u="none" strike="noStrike" kern="1200" cap="none" spc="0" normalizeH="0" baseline="0" noProof="0" dirty="0" smtClean="0">
                <a:ln>
                  <a:noFill/>
                </a:ln>
                <a:solidFill>
                  <a:schemeClr val="tx1"/>
                </a:solidFill>
                <a:effectLst/>
                <a:uLnTx/>
                <a:uFillTx/>
                <a:latin typeface="+mn-lt"/>
                <a:ea typeface="+mn-ea"/>
                <a:cs typeface="+mn-cs"/>
              </a:rPr>
              <a:t> += new </a:t>
            </a:r>
            <a:r>
              <a:rPr kumimoji="0" lang="en-US" sz="1000" b="0" i="0" u="none" strike="noStrike" kern="1200" cap="none" spc="0" normalizeH="0" baseline="0" noProof="0" dirty="0" err="1" smtClean="0">
                <a:ln>
                  <a:noFill/>
                </a:ln>
                <a:solidFill>
                  <a:schemeClr val="tx1"/>
                </a:solidFill>
                <a:effectLst/>
                <a:uLnTx/>
                <a:uFillTx/>
                <a:latin typeface="+mn-lt"/>
                <a:ea typeface="+mn-ea"/>
                <a:cs typeface="+mn-cs"/>
              </a:rPr>
              <a:t>PaintEventHandler</a:t>
            </a:r>
            <a:r>
              <a:rPr kumimoji="0" lang="en-US" sz="1000" b="0" i="0" u="none" strike="noStrike" kern="1200" cap="none" spc="0" normalizeH="0" baseline="0" noProof="0" dirty="0" smtClean="0">
                <a:ln>
                  <a:noFill/>
                </a:ln>
                <a:solidFill>
                  <a:schemeClr val="tx1"/>
                </a:solidFill>
                <a:effectLst/>
                <a:uLnTx/>
                <a:uFillTx/>
                <a:latin typeface="+mn-lt"/>
                <a:ea typeface="+mn-ea"/>
                <a:cs typeface="+mn-cs"/>
              </a:rPr>
              <a:t>(</a:t>
            </a:r>
            <a:r>
              <a:rPr kumimoji="0" lang="en-US" sz="1000" b="0" i="0" u="none" strike="noStrike" kern="1200" cap="none" spc="0" normalizeH="0" baseline="0" noProof="0" dirty="0" err="1" smtClean="0">
                <a:ln>
                  <a:noFill/>
                </a:ln>
                <a:solidFill>
                  <a:schemeClr val="tx1"/>
                </a:solidFill>
                <a:effectLst/>
                <a:uLnTx/>
                <a:uFillTx/>
                <a:latin typeface="+mn-lt"/>
                <a:ea typeface="+mn-ea"/>
                <a:cs typeface="+mn-cs"/>
              </a:rPr>
              <a:t>drawingPanelPaint</a:t>
            </a:r>
            <a:r>
              <a:rPr kumimoji="0" lang="en-US" sz="1000" b="0" i="0" u="none" strike="noStrike" kern="1200" cap="none" spc="0" normalizeH="0" baseline="0" noProof="0" dirty="0" smtClean="0">
                <a:ln>
                  <a:noFill/>
                </a:ln>
                <a:solidFill>
                  <a:schemeClr val="tx1"/>
                </a:solidFill>
                <a:effectLst/>
                <a:uLnTx/>
                <a:uFillTx/>
                <a:latin typeface="+mn-lt"/>
                <a:ea typeface="+mn-ea"/>
                <a:cs typeface="+mn-cs"/>
              </a:rPr>
              <a:t>);</a:t>
            </a:r>
          </a:p>
          <a:p>
            <a:pPr marL="1371600" marR="0" lvl="4" indent="-228600" algn="l" defTabSz="914400" rtl="0" eaLnBrk="1" fontAlgn="auto" latinLnBrk="0" hangingPunct="1">
              <a:lnSpc>
                <a:spcPct val="100000"/>
              </a:lnSpc>
              <a:spcBef>
                <a:spcPts val="300"/>
              </a:spcBef>
              <a:spcAft>
                <a:spcPts val="0"/>
              </a:spcAft>
              <a:buClr>
                <a:schemeClr val="accent2"/>
              </a:buClr>
              <a:buSzPct val="70000"/>
              <a:buFont typeface="Wingdings"/>
              <a:buNone/>
              <a:tabLst/>
              <a:defRPr/>
            </a:pPr>
            <a:r>
              <a:rPr kumimoji="0" lang="en-US" sz="1000" b="0" i="0" u="none" strike="noStrike" kern="1200" cap="none" spc="0" normalizeH="0" baseline="0" noProof="0" dirty="0" err="1" smtClean="0">
                <a:ln>
                  <a:noFill/>
                </a:ln>
                <a:solidFill>
                  <a:schemeClr val="tx1"/>
                </a:solidFill>
                <a:effectLst/>
                <a:uLnTx/>
                <a:uFillTx/>
                <a:latin typeface="+mn-lt"/>
                <a:ea typeface="+mn-ea"/>
                <a:cs typeface="+mn-cs"/>
              </a:rPr>
              <a:t>drawingPanel.BorderStyle</a:t>
            </a:r>
            <a:r>
              <a:rPr kumimoji="0" lang="en-US" sz="10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1000" b="0" i="0" u="none" strike="noStrike" kern="1200" cap="none" spc="0" normalizeH="0" baseline="0" noProof="0" dirty="0" err="1" smtClean="0">
                <a:ln>
                  <a:noFill/>
                </a:ln>
                <a:solidFill>
                  <a:schemeClr val="tx1"/>
                </a:solidFill>
                <a:effectLst/>
                <a:uLnTx/>
                <a:uFillTx/>
                <a:latin typeface="+mn-lt"/>
                <a:ea typeface="+mn-ea"/>
                <a:cs typeface="+mn-cs"/>
              </a:rPr>
              <a:t>BorderStyle.FixedSingle</a:t>
            </a:r>
            <a:r>
              <a:rPr kumimoji="0" lang="en-US" sz="1000" b="0" i="0" u="none" strike="noStrike" kern="1200" cap="none" spc="0" normalizeH="0" baseline="0" noProof="0" dirty="0" smtClean="0">
                <a:ln>
                  <a:noFill/>
                </a:ln>
                <a:solidFill>
                  <a:schemeClr val="tx1"/>
                </a:solidFill>
                <a:effectLst/>
                <a:uLnTx/>
                <a:uFillTx/>
                <a:latin typeface="+mn-lt"/>
                <a:ea typeface="+mn-ea"/>
                <a:cs typeface="+mn-cs"/>
              </a:rPr>
              <a:t>;</a:t>
            </a:r>
          </a:p>
          <a:p>
            <a:pPr marL="1371600" marR="0" lvl="4" indent="-228600" algn="l" defTabSz="914400" rtl="0" eaLnBrk="1" fontAlgn="auto" latinLnBrk="0" hangingPunct="1">
              <a:lnSpc>
                <a:spcPct val="100000"/>
              </a:lnSpc>
              <a:spcBef>
                <a:spcPts val="300"/>
              </a:spcBef>
              <a:spcAft>
                <a:spcPts val="0"/>
              </a:spcAft>
              <a:buClr>
                <a:schemeClr val="accent2"/>
              </a:buClr>
              <a:buSzPct val="70000"/>
              <a:buFont typeface="Wingdings"/>
              <a:buNone/>
              <a:tabLst/>
              <a:defRPr/>
            </a:pPr>
            <a:r>
              <a:rPr kumimoji="0" lang="en-US" sz="1000" b="0" i="0" u="none" strike="noStrike" kern="1200" cap="none" spc="0" normalizeH="0" baseline="0" noProof="0" dirty="0" err="1" smtClean="0">
                <a:ln>
                  <a:noFill/>
                </a:ln>
                <a:solidFill>
                  <a:schemeClr val="tx1"/>
                </a:solidFill>
                <a:effectLst/>
                <a:uLnTx/>
                <a:uFillTx/>
                <a:latin typeface="+mn-lt"/>
                <a:ea typeface="+mn-ea"/>
                <a:cs typeface="+mn-cs"/>
              </a:rPr>
              <a:t>drawingPanel.Anchor</a:t>
            </a:r>
            <a:r>
              <a:rPr kumimoji="0" lang="en-US" sz="10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1000" b="0" i="0" u="none" strike="noStrike" kern="1200" cap="none" spc="0" normalizeH="0" baseline="0" noProof="0" dirty="0" err="1" smtClean="0">
                <a:ln>
                  <a:noFill/>
                </a:ln>
                <a:solidFill>
                  <a:schemeClr val="tx1"/>
                </a:solidFill>
                <a:effectLst/>
                <a:uLnTx/>
                <a:uFillTx/>
                <a:latin typeface="+mn-lt"/>
                <a:ea typeface="+mn-ea"/>
                <a:cs typeface="+mn-cs"/>
              </a:rPr>
              <a:t>AnchorStyles.Bottom</a:t>
            </a:r>
            <a:r>
              <a:rPr kumimoji="0" lang="en-US" sz="1000" b="0" i="0" u="none" strike="noStrike" kern="1200" cap="none" spc="0" normalizeH="0" baseline="0" noProof="0" dirty="0" smtClean="0">
                <a:ln>
                  <a:noFill/>
                </a:ln>
                <a:solidFill>
                  <a:schemeClr val="tx1"/>
                </a:solidFill>
                <a:effectLst/>
                <a:uLnTx/>
                <a:uFillTx/>
                <a:latin typeface="+mn-lt"/>
                <a:ea typeface="+mn-ea"/>
                <a:cs typeface="+mn-cs"/>
              </a:rPr>
              <a:t>;</a:t>
            </a:r>
          </a:p>
          <a:p>
            <a:pPr marL="1371600" marR="0" lvl="4" indent="-228600" algn="l" defTabSz="914400" rtl="0" eaLnBrk="1" fontAlgn="auto" latinLnBrk="0" hangingPunct="1">
              <a:lnSpc>
                <a:spcPct val="100000"/>
              </a:lnSpc>
              <a:spcBef>
                <a:spcPts val="300"/>
              </a:spcBef>
              <a:spcAft>
                <a:spcPts val="0"/>
              </a:spcAft>
              <a:buClr>
                <a:schemeClr val="accent2"/>
              </a:buClr>
              <a:buSzPct val="70000"/>
              <a:buFont typeface="Wingdings"/>
              <a:buNone/>
              <a:tabLst/>
              <a:defRPr/>
            </a:pPr>
            <a:r>
              <a:rPr kumimoji="0" lang="en-US" sz="1000" b="0" i="0" u="none" strike="noStrike" kern="1200" cap="none" spc="0" normalizeH="0" baseline="0" noProof="0" dirty="0" err="1" smtClean="0">
                <a:ln>
                  <a:noFill/>
                </a:ln>
                <a:solidFill>
                  <a:schemeClr val="tx1"/>
                </a:solidFill>
                <a:effectLst/>
                <a:uLnTx/>
                <a:uFillTx/>
                <a:latin typeface="+mn-lt"/>
                <a:ea typeface="+mn-ea"/>
                <a:cs typeface="+mn-cs"/>
              </a:rPr>
              <a:t>drawingPanel.Anchor</a:t>
            </a:r>
            <a:r>
              <a:rPr kumimoji="0" lang="en-US" sz="10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1000" b="0" i="0" u="none" strike="noStrike" kern="1200" cap="none" spc="0" normalizeH="0" baseline="0" noProof="0" dirty="0" err="1" smtClean="0">
                <a:ln>
                  <a:noFill/>
                </a:ln>
                <a:solidFill>
                  <a:schemeClr val="tx1"/>
                </a:solidFill>
                <a:effectLst/>
                <a:uLnTx/>
                <a:uFillTx/>
                <a:latin typeface="+mn-lt"/>
                <a:ea typeface="+mn-ea"/>
                <a:cs typeface="+mn-cs"/>
              </a:rPr>
              <a:t>AnchorStyles.Left</a:t>
            </a:r>
            <a:r>
              <a:rPr kumimoji="0" lang="en-US" sz="1000" b="0" i="0" u="none" strike="noStrike" kern="1200" cap="none" spc="0" normalizeH="0" baseline="0" noProof="0" dirty="0" smtClean="0">
                <a:ln>
                  <a:noFill/>
                </a:ln>
                <a:solidFill>
                  <a:schemeClr val="tx1"/>
                </a:solidFill>
                <a:effectLst/>
                <a:uLnTx/>
                <a:uFillTx/>
                <a:latin typeface="+mn-lt"/>
                <a:ea typeface="+mn-ea"/>
                <a:cs typeface="+mn-cs"/>
              </a:rPr>
              <a:t>;</a:t>
            </a:r>
          </a:p>
          <a:p>
            <a:pPr marL="1371600" marR="0" lvl="4" indent="-228600" algn="l" defTabSz="914400" rtl="0" eaLnBrk="1" fontAlgn="auto" latinLnBrk="0" hangingPunct="1">
              <a:lnSpc>
                <a:spcPct val="100000"/>
              </a:lnSpc>
              <a:spcBef>
                <a:spcPts val="300"/>
              </a:spcBef>
              <a:spcAft>
                <a:spcPts val="0"/>
              </a:spcAft>
              <a:buClr>
                <a:schemeClr val="accent2"/>
              </a:buClr>
              <a:buSzPct val="70000"/>
              <a:buFont typeface="Wingdings"/>
              <a:buNone/>
              <a:tabLst/>
              <a:defRPr/>
            </a:pPr>
            <a:r>
              <a:rPr kumimoji="0" lang="en-US" sz="1000" b="0" i="0" u="none" strike="noStrike" kern="1200" cap="none" spc="0" normalizeH="0" baseline="0" noProof="0" dirty="0" err="1" smtClean="0">
                <a:ln>
                  <a:noFill/>
                </a:ln>
                <a:solidFill>
                  <a:schemeClr val="tx1"/>
                </a:solidFill>
                <a:effectLst/>
                <a:uLnTx/>
                <a:uFillTx/>
                <a:latin typeface="+mn-lt"/>
                <a:ea typeface="+mn-ea"/>
                <a:cs typeface="+mn-cs"/>
              </a:rPr>
              <a:t>drawingPanel.Anchor</a:t>
            </a:r>
            <a:r>
              <a:rPr kumimoji="0" lang="en-US" sz="10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1000" b="0" i="0" u="none" strike="noStrike" kern="1200" cap="none" spc="0" normalizeH="0" baseline="0" noProof="0" dirty="0" err="1" smtClean="0">
                <a:ln>
                  <a:noFill/>
                </a:ln>
                <a:solidFill>
                  <a:schemeClr val="tx1"/>
                </a:solidFill>
                <a:effectLst/>
                <a:uLnTx/>
                <a:uFillTx/>
                <a:latin typeface="+mn-lt"/>
                <a:ea typeface="+mn-ea"/>
                <a:cs typeface="+mn-cs"/>
              </a:rPr>
              <a:t>AnchorStyles.Right</a:t>
            </a:r>
            <a:r>
              <a:rPr kumimoji="0" lang="en-US" sz="1000" b="0" i="0" u="none" strike="noStrike" kern="1200" cap="none" spc="0" normalizeH="0" baseline="0" noProof="0" dirty="0" smtClean="0">
                <a:ln>
                  <a:noFill/>
                </a:ln>
                <a:solidFill>
                  <a:schemeClr val="tx1"/>
                </a:solidFill>
                <a:effectLst/>
                <a:uLnTx/>
                <a:uFillTx/>
                <a:latin typeface="+mn-lt"/>
                <a:ea typeface="+mn-ea"/>
                <a:cs typeface="+mn-cs"/>
              </a:rPr>
              <a:t>;</a:t>
            </a:r>
          </a:p>
          <a:p>
            <a:pPr marL="1371600" marR="0" lvl="4" indent="-228600" algn="l" defTabSz="914400" rtl="0" eaLnBrk="1" fontAlgn="auto" latinLnBrk="0" hangingPunct="1">
              <a:lnSpc>
                <a:spcPct val="100000"/>
              </a:lnSpc>
              <a:spcBef>
                <a:spcPts val="300"/>
              </a:spcBef>
              <a:spcAft>
                <a:spcPts val="0"/>
              </a:spcAft>
              <a:buClr>
                <a:schemeClr val="accent2"/>
              </a:buClr>
              <a:buSzPct val="70000"/>
              <a:buFont typeface="Wingdings"/>
              <a:buNone/>
              <a:tabLst/>
              <a:defRPr/>
            </a:pPr>
            <a:r>
              <a:rPr kumimoji="0" lang="en-US" sz="1000" b="0" i="0" u="none" strike="noStrike" kern="1200" cap="none" spc="0" normalizeH="0" baseline="0" noProof="0" dirty="0" err="1" smtClean="0">
                <a:ln>
                  <a:noFill/>
                </a:ln>
                <a:solidFill>
                  <a:schemeClr val="tx1"/>
                </a:solidFill>
                <a:effectLst/>
                <a:uLnTx/>
                <a:uFillTx/>
                <a:latin typeface="+mn-lt"/>
                <a:ea typeface="+mn-ea"/>
                <a:cs typeface="+mn-cs"/>
              </a:rPr>
              <a:t>drawingPanel.Anchor</a:t>
            </a:r>
            <a:r>
              <a:rPr kumimoji="0" lang="en-US" sz="10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1000" b="0" i="0" u="none" strike="noStrike" kern="1200" cap="none" spc="0" normalizeH="0" baseline="0" noProof="0" dirty="0" err="1" smtClean="0">
                <a:ln>
                  <a:noFill/>
                </a:ln>
                <a:solidFill>
                  <a:schemeClr val="tx1"/>
                </a:solidFill>
                <a:effectLst/>
                <a:uLnTx/>
                <a:uFillTx/>
                <a:latin typeface="+mn-lt"/>
                <a:ea typeface="+mn-ea"/>
                <a:cs typeface="+mn-cs"/>
              </a:rPr>
              <a:t>AnchorStyles.Top</a:t>
            </a:r>
            <a:r>
              <a:rPr kumimoji="0" lang="en-US" sz="1000" b="0" i="0" u="none" strike="noStrike" kern="1200" cap="none" spc="0" normalizeH="0" baseline="0" noProof="0" dirty="0" smtClean="0">
                <a:ln>
                  <a:noFill/>
                </a:ln>
                <a:solidFill>
                  <a:schemeClr val="tx1"/>
                </a:solidFill>
                <a:effectLst/>
                <a:uLnTx/>
                <a:uFillTx/>
                <a:latin typeface="+mn-lt"/>
                <a:ea typeface="+mn-ea"/>
                <a:cs typeface="+mn-cs"/>
              </a:rPr>
              <a:t>;</a:t>
            </a:r>
          </a:p>
          <a:p>
            <a:pPr marL="1097280" marR="0" lvl="3" indent="-228600" algn="l" defTabSz="914400" rtl="0" eaLnBrk="1" fontAlgn="auto" latinLnBrk="0" hangingPunct="1">
              <a:lnSpc>
                <a:spcPct val="100000"/>
              </a:lnSpc>
              <a:spcBef>
                <a:spcPts val="400"/>
              </a:spcBef>
              <a:spcAft>
                <a:spcPts val="0"/>
              </a:spcAft>
              <a:buClr>
                <a:schemeClr val="accent2">
                  <a:shade val="75000"/>
                </a:schemeClr>
              </a:buClr>
              <a:buSzPct val="70000"/>
              <a:buFont typeface="Wingdings"/>
              <a:buNone/>
              <a:tabLst/>
              <a:defRPr/>
            </a:pPr>
            <a:r>
              <a:rPr kumimoji="0" lang="en-US" sz="1000" b="0" i="0" u="none" strike="noStrike" kern="1200" cap="none" spc="0" normalizeH="0" baseline="0" noProof="0" dirty="0" smtClean="0">
                <a:ln>
                  <a:noFill/>
                </a:ln>
                <a:solidFill>
                  <a:schemeClr val="tx1"/>
                </a:solidFill>
                <a:effectLst/>
                <a:uLnTx/>
                <a:uFillTx/>
                <a:latin typeface="+mn-lt"/>
                <a:ea typeface="+mn-ea"/>
                <a:cs typeface="+mn-cs"/>
              </a:rPr>
              <a:t>}</a:t>
            </a:r>
          </a:p>
          <a:p>
            <a:pPr marL="1097280" marR="0" lvl="3" indent="-228600" algn="l" defTabSz="914400" rtl="0" eaLnBrk="1" fontAlgn="auto" latinLnBrk="0" hangingPunct="1">
              <a:lnSpc>
                <a:spcPct val="100000"/>
              </a:lnSpc>
              <a:spcBef>
                <a:spcPts val="400"/>
              </a:spcBef>
              <a:spcAft>
                <a:spcPts val="0"/>
              </a:spcAft>
              <a:buClr>
                <a:schemeClr val="accent2">
                  <a:shade val="75000"/>
                </a:schemeClr>
              </a:buClr>
              <a:buSzPct val="70000"/>
              <a:buFont typeface="Wingdings"/>
              <a:buNone/>
              <a:tabLst/>
              <a:defRPr/>
            </a:pPr>
            <a:r>
              <a:rPr kumimoji="0" lang="en-US" sz="1000" b="0" i="0" u="none" strike="noStrike" kern="1200" cap="none" spc="0" normalizeH="0" baseline="0" noProof="0" dirty="0" smtClean="0">
                <a:ln>
                  <a:noFill/>
                </a:ln>
                <a:solidFill>
                  <a:schemeClr val="tx1"/>
                </a:solidFill>
                <a:effectLst/>
                <a:uLnTx/>
                <a:uFillTx/>
                <a:latin typeface="+mn-lt"/>
                <a:ea typeface="+mn-ea"/>
                <a:cs typeface="+mn-cs"/>
              </a:rPr>
              <a:t>private void </a:t>
            </a:r>
            <a:r>
              <a:rPr kumimoji="0" lang="en-US" sz="1000" b="0" i="0" u="none" strike="noStrike" kern="1200" cap="none" spc="0" normalizeH="0" baseline="0" noProof="0" dirty="0" err="1" smtClean="0">
                <a:ln>
                  <a:noFill/>
                </a:ln>
                <a:solidFill>
                  <a:schemeClr val="tx1"/>
                </a:solidFill>
                <a:effectLst/>
                <a:uLnTx/>
                <a:uFillTx/>
                <a:latin typeface="+mn-lt"/>
                <a:ea typeface="+mn-ea"/>
                <a:cs typeface="+mn-cs"/>
              </a:rPr>
              <a:t>drawingPanelPaint</a:t>
            </a:r>
            <a:r>
              <a:rPr kumimoji="0" lang="en-US" sz="1000" b="0" i="0" u="none" strike="noStrike" kern="1200" cap="none" spc="0" normalizeH="0" baseline="0" noProof="0" dirty="0" smtClean="0">
                <a:ln>
                  <a:noFill/>
                </a:ln>
                <a:solidFill>
                  <a:schemeClr val="tx1"/>
                </a:solidFill>
                <a:effectLst/>
                <a:uLnTx/>
                <a:uFillTx/>
                <a:latin typeface="+mn-lt"/>
                <a:ea typeface="+mn-ea"/>
                <a:cs typeface="+mn-cs"/>
              </a:rPr>
              <a:t>(object sender, </a:t>
            </a:r>
            <a:r>
              <a:rPr kumimoji="0" lang="en-US" sz="1000" b="0" i="0" u="none" strike="noStrike" kern="1200" cap="none" spc="0" normalizeH="0" baseline="0" noProof="0" dirty="0" err="1" smtClean="0">
                <a:ln>
                  <a:noFill/>
                </a:ln>
                <a:solidFill>
                  <a:schemeClr val="tx1"/>
                </a:solidFill>
                <a:effectLst/>
                <a:uLnTx/>
                <a:uFillTx/>
                <a:latin typeface="+mn-lt"/>
                <a:ea typeface="+mn-ea"/>
                <a:cs typeface="+mn-cs"/>
              </a:rPr>
              <a:t>PaintEventArgs</a:t>
            </a:r>
            <a:r>
              <a:rPr kumimoji="0" lang="en-US" sz="1000" b="0" i="0" u="none" strike="noStrike" kern="1200" cap="none" spc="0" normalizeH="0" baseline="0" noProof="0" dirty="0" smtClean="0">
                <a:ln>
                  <a:noFill/>
                </a:ln>
                <a:solidFill>
                  <a:schemeClr val="tx1"/>
                </a:solidFill>
                <a:effectLst/>
                <a:uLnTx/>
                <a:uFillTx/>
                <a:latin typeface="+mn-lt"/>
                <a:ea typeface="+mn-ea"/>
                <a:cs typeface="+mn-cs"/>
              </a:rPr>
              <a:t> e)</a:t>
            </a:r>
          </a:p>
          <a:p>
            <a:pPr marL="1097280" marR="0" lvl="3" indent="-228600" algn="l" defTabSz="914400" rtl="0" eaLnBrk="1" fontAlgn="auto" latinLnBrk="0" hangingPunct="1">
              <a:lnSpc>
                <a:spcPct val="100000"/>
              </a:lnSpc>
              <a:spcBef>
                <a:spcPts val="400"/>
              </a:spcBef>
              <a:spcAft>
                <a:spcPts val="0"/>
              </a:spcAft>
              <a:buClr>
                <a:schemeClr val="accent2">
                  <a:shade val="75000"/>
                </a:schemeClr>
              </a:buClr>
              <a:buSzPct val="70000"/>
              <a:buFont typeface="Wingdings"/>
              <a:buNone/>
              <a:tabLst/>
              <a:defRPr/>
            </a:pPr>
            <a:r>
              <a:rPr kumimoji="0" lang="en-US" sz="1000" b="0" i="0" u="none" strike="noStrike" kern="1200" cap="none" spc="0" normalizeH="0" baseline="0" noProof="0" dirty="0" smtClean="0">
                <a:ln>
                  <a:noFill/>
                </a:ln>
                <a:solidFill>
                  <a:schemeClr val="tx1"/>
                </a:solidFill>
                <a:effectLst/>
                <a:uLnTx/>
                <a:uFillTx/>
                <a:latin typeface="+mn-lt"/>
                <a:ea typeface="+mn-ea"/>
                <a:cs typeface="+mn-cs"/>
              </a:rPr>
              <a:t>{</a:t>
            </a:r>
          </a:p>
          <a:p>
            <a:pPr marL="1371600" marR="0" lvl="4" indent="-228600" algn="l" defTabSz="914400" rtl="0" eaLnBrk="1" fontAlgn="auto" latinLnBrk="0" hangingPunct="1">
              <a:lnSpc>
                <a:spcPct val="100000"/>
              </a:lnSpc>
              <a:spcBef>
                <a:spcPts val="300"/>
              </a:spcBef>
              <a:spcAft>
                <a:spcPts val="0"/>
              </a:spcAft>
              <a:buClr>
                <a:schemeClr val="accent2"/>
              </a:buClr>
              <a:buSzPct val="70000"/>
              <a:buFont typeface="Wingdings"/>
              <a:buNone/>
              <a:tabLst/>
              <a:defRPr/>
            </a:pPr>
            <a:r>
              <a:rPr kumimoji="0" lang="en-US" sz="1000" b="0" i="0" u="none" strike="noStrike" kern="1200" cap="none" spc="0" normalizeH="0" baseline="0" noProof="0" dirty="0" err="1" smtClean="0">
                <a:ln>
                  <a:noFill/>
                </a:ln>
                <a:solidFill>
                  <a:schemeClr val="tx1"/>
                </a:solidFill>
                <a:effectLst/>
                <a:uLnTx/>
                <a:uFillTx/>
                <a:latin typeface="+mn-lt"/>
                <a:ea typeface="+mn-ea"/>
                <a:cs typeface="+mn-cs"/>
              </a:rPr>
              <a:t>drawingPanel.Left</a:t>
            </a:r>
            <a:r>
              <a:rPr kumimoji="0" lang="en-US" sz="1000" b="0" i="0" u="none" strike="noStrike" kern="1200" cap="none" spc="0" normalizeH="0" baseline="0" noProof="0" dirty="0" smtClean="0">
                <a:ln>
                  <a:noFill/>
                </a:ln>
                <a:solidFill>
                  <a:schemeClr val="tx1"/>
                </a:solidFill>
                <a:effectLst/>
                <a:uLnTx/>
                <a:uFillTx/>
                <a:latin typeface="+mn-lt"/>
                <a:ea typeface="+mn-ea"/>
                <a:cs typeface="+mn-cs"/>
              </a:rPr>
              <a:t> = offset;</a:t>
            </a:r>
          </a:p>
          <a:p>
            <a:pPr marL="1371600" marR="0" lvl="4" indent="-228600" algn="l" defTabSz="914400" rtl="0" eaLnBrk="1" fontAlgn="auto" latinLnBrk="0" hangingPunct="1">
              <a:lnSpc>
                <a:spcPct val="100000"/>
              </a:lnSpc>
              <a:spcBef>
                <a:spcPts val="300"/>
              </a:spcBef>
              <a:spcAft>
                <a:spcPts val="0"/>
              </a:spcAft>
              <a:buClr>
                <a:schemeClr val="accent2"/>
              </a:buClr>
              <a:buSzPct val="70000"/>
              <a:buFont typeface="Wingdings"/>
              <a:buNone/>
              <a:tabLst/>
              <a:defRPr/>
            </a:pPr>
            <a:r>
              <a:rPr kumimoji="0" lang="en-US" sz="1000" b="0" i="0" u="none" strike="noStrike" kern="1200" cap="none" spc="0" normalizeH="0" baseline="0" noProof="0" dirty="0" err="1" smtClean="0">
                <a:ln>
                  <a:noFill/>
                </a:ln>
                <a:solidFill>
                  <a:schemeClr val="tx1"/>
                </a:solidFill>
                <a:effectLst/>
                <a:uLnTx/>
                <a:uFillTx/>
                <a:latin typeface="+mn-lt"/>
                <a:ea typeface="+mn-ea"/>
                <a:cs typeface="+mn-cs"/>
              </a:rPr>
              <a:t>drawingPanel.Top</a:t>
            </a:r>
            <a:r>
              <a:rPr kumimoji="0" lang="en-US" sz="1000" b="0" i="0" u="none" strike="noStrike" kern="1200" cap="none" spc="0" normalizeH="0" baseline="0" noProof="0" dirty="0" smtClean="0">
                <a:ln>
                  <a:noFill/>
                </a:ln>
                <a:solidFill>
                  <a:schemeClr val="tx1"/>
                </a:solidFill>
                <a:effectLst/>
                <a:uLnTx/>
                <a:uFillTx/>
                <a:latin typeface="+mn-lt"/>
                <a:ea typeface="+mn-ea"/>
                <a:cs typeface="+mn-cs"/>
              </a:rPr>
              <a:t> = offset;</a:t>
            </a:r>
          </a:p>
          <a:p>
            <a:pPr marL="1371600" marR="0" lvl="4" indent="-228600" algn="l" defTabSz="914400" rtl="0" eaLnBrk="1" fontAlgn="auto" latinLnBrk="0" hangingPunct="1">
              <a:lnSpc>
                <a:spcPct val="100000"/>
              </a:lnSpc>
              <a:spcBef>
                <a:spcPts val="300"/>
              </a:spcBef>
              <a:spcAft>
                <a:spcPts val="0"/>
              </a:spcAft>
              <a:buClr>
                <a:schemeClr val="accent2"/>
              </a:buClr>
              <a:buSzPct val="70000"/>
              <a:buFont typeface="Wingdings"/>
              <a:buNone/>
              <a:tabLst/>
              <a:defRPr/>
            </a:pPr>
            <a:r>
              <a:rPr kumimoji="0" lang="en-US" sz="1000" b="0" i="0" u="none" strike="noStrike" kern="1200" cap="none" spc="0" normalizeH="0" baseline="0" noProof="0" dirty="0" err="1" smtClean="0">
                <a:ln>
                  <a:noFill/>
                </a:ln>
                <a:solidFill>
                  <a:schemeClr val="tx1"/>
                </a:solidFill>
                <a:effectLst/>
                <a:uLnTx/>
                <a:uFillTx/>
                <a:latin typeface="+mn-lt"/>
                <a:ea typeface="+mn-ea"/>
                <a:cs typeface="+mn-cs"/>
              </a:rPr>
              <a:t>drawingPanel.Width</a:t>
            </a:r>
            <a:r>
              <a:rPr kumimoji="0" lang="en-US" sz="10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1000" b="0" i="0" u="none" strike="noStrike" kern="1200" cap="none" spc="0" normalizeH="0" baseline="0" noProof="0" dirty="0" err="1" smtClean="0">
                <a:ln>
                  <a:noFill/>
                </a:ln>
                <a:solidFill>
                  <a:schemeClr val="tx1"/>
                </a:solidFill>
                <a:effectLst/>
                <a:uLnTx/>
                <a:uFillTx/>
                <a:latin typeface="+mn-lt"/>
                <a:ea typeface="+mn-ea"/>
                <a:cs typeface="+mn-cs"/>
              </a:rPr>
              <a:t>ClientRectangle.Width</a:t>
            </a:r>
            <a:r>
              <a:rPr kumimoji="0" lang="en-US" sz="1000" b="0" i="0" u="none" strike="noStrike" kern="1200" cap="none" spc="0" normalizeH="0" baseline="0" noProof="0" dirty="0" smtClean="0">
                <a:ln>
                  <a:noFill/>
                </a:ln>
                <a:solidFill>
                  <a:schemeClr val="tx1"/>
                </a:solidFill>
                <a:effectLst/>
                <a:uLnTx/>
                <a:uFillTx/>
                <a:latin typeface="+mn-lt"/>
                <a:ea typeface="+mn-ea"/>
                <a:cs typeface="+mn-cs"/>
              </a:rPr>
              <a:t> - 2 * offset;</a:t>
            </a:r>
          </a:p>
          <a:p>
            <a:pPr marL="1371600" marR="0" lvl="4" indent="-228600" algn="l" defTabSz="914400" rtl="0" eaLnBrk="1" fontAlgn="auto" latinLnBrk="0" hangingPunct="1">
              <a:lnSpc>
                <a:spcPct val="100000"/>
              </a:lnSpc>
              <a:spcBef>
                <a:spcPts val="300"/>
              </a:spcBef>
              <a:spcAft>
                <a:spcPts val="0"/>
              </a:spcAft>
              <a:buClr>
                <a:schemeClr val="accent2"/>
              </a:buClr>
              <a:buSzPct val="70000"/>
              <a:buFont typeface="Wingdings"/>
              <a:buNone/>
              <a:tabLst/>
              <a:defRPr/>
            </a:pPr>
            <a:r>
              <a:rPr kumimoji="0" lang="en-US" sz="1000" b="0" i="0" u="none" strike="noStrike" kern="1200" cap="none" spc="0" normalizeH="0" baseline="0" noProof="0" dirty="0" err="1" smtClean="0">
                <a:ln>
                  <a:noFill/>
                </a:ln>
                <a:solidFill>
                  <a:schemeClr val="tx1"/>
                </a:solidFill>
                <a:effectLst/>
                <a:uLnTx/>
                <a:uFillTx/>
                <a:latin typeface="+mn-lt"/>
                <a:ea typeface="+mn-ea"/>
                <a:cs typeface="+mn-cs"/>
              </a:rPr>
              <a:t>drawingPanel.Height</a:t>
            </a:r>
            <a:r>
              <a:rPr kumimoji="0" lang="en-US" sz="10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1000" b="0" i="0" u="none" strike="noStrike" kern="1200" cap="none" spc="0" normalizeH="0" baseline="0" noProof="0" dirty="0" err="1" smtClean="0">
                <a:ln>
                  <a:noFill/>
                </a:ln>
                <a:solidFill>
                  <a:schemeClr val="tx1"/>
                </a:solidFill>
                <a:effectLst/>
                <a:uLnTx/>
                <a:uFillTx/>
                <a:latin typeface="+mn-lt"/>
                <a:ea typeface="+mn-ea"/>
                <a:cs typeface="+mn-cs"/>
              </a:rPr>
              <a:t>ClientRectangle.Height</a:t>
            </a:r>
            <a:r>
              <a:rPr kumimoji="0" lang="en-US" sz="1000" b="0" i="0" u="none" strike="noStrike" kern="1200" cap="none" spc="0" normalizeH="0" baseline="0" noProof="0" dirty="0" smtClean="0">
                <a:ln>
                  <a:noFill/>
                </a:ln>
                <a:solidFill>
                  <a:schemeClr val="tx1"/>
                </a:solidFill>
                <a:effectLst/>
                <a:uLnTx/>
                <a:uFillTx/>
                <a:latin typeface="+mn-lt"/>
                <a:ea typeface="+mn-ea"/>
                <a:cs typeface="+mn-cs"/>
              </a:rPr>
              <a:t> - 2 * offset;</a:t>
            </a:r>
          </a:p>
          <a:p>
            <a:pPr marL="1371600" marR="0" lvl="4" indent="-228600" algn="l" defTabSz="914400" rtl="0" eaLnBrk="1" fontAlgn="auto" latinLnBrk="0" hangingPunct="1">
              <a:lnSpc>
                <a:spcPct val="100000"/>
              </a:lnSpc>
              <a:spcBef>
                <a:spcPts val="300"/>
              </a:spcBef>
              <a:spcAft>
                <a:spcPts val="0"/>
              </a:spcAft>
              <a:buClr>
                <a:schemeClr val="accent2"/>
              </a:buClr>
              <a:buSzPct val="70000"/>
              <a:buFont typeface="Wingdings"/>
              <a:buNone/>
              <a:tabLst/>
              <a:defRPr/>
            </a:pPr>
            <a:r>
              <a:rPr kumimoji="0" lang="en-US" sz="1000" b="0" i="0" u="none" strike="noStrike" kern="1200" cap="none" spc="0" normalizeH="0" baseline="0" noProof="0" dirty="0" smtClean="0">
                <a:ln>
                  <a:noFill/>
                </a:ln>
                <a:solidFill>
                  <a:schemeClr val="tx1"/>
                </a:solidFill>
                <a:effectLst/>
                <a:uLnTx/>
                <a:uFillTx/>
                <a:latin typeface="+mn-lt"/>
                <a:ea typeface="+mn-ea"/>
                <a:cs typeface="+mn-cs"/>
              </a:rPr>
              <a:t>Graphics g = </a:t>
            </a:r>
            <a:r>
              <a:rPr kumimoji="0" lang="en-US" sz="1000" b="0" i="0" u="none" strike="noStrike" kern="1200" cap="none" spc="0" normalizeH="0" baseline="0" noProof="0" dirty="0" err="1" smtClean="0">
                <a:ln>
                  <a:noFill/>
                </a:ln>
                <a:solidFill>
                  <a:schemeClr val="tx1"/>
                </a:solidFill>
                <a:effectLst/>
                <a:uLnTx/>
                <a:uFillTx/>
                <a:latin typeface="+mn-lt"/>
                <a:ea typeface="+mn-ea"/>
                <a:cs typeface="+mn-cs"/>
              </a:rPr>
              <a:t>e.Graphics</a:t>
            </a:r>
            <a:r>
              <a:rPr kumimoji="0" lang="en-US" sz="1000" b="0" i="0" u="none" strike="noStrike" kern="1200" cap="none" spc="0" normalizeH="0" baseline="0" noProof="0" dirty="0" smtClean="0">
                <a:ln>
                  <a:noFill/>
                </a:ln>
                <a:solidFill>
                  <a:schemeClr val="tx1"/>
                </a:solidFill>
                <a:effectLst/>
                <a:uLnTx/>
                <a:uFillTx/>
                <a:latin typeface="+mn-lt"/>
                <a:ea typeface="+mn-ea"/>
                <a:cs typeface="+mn-cs"/>
              </a:rPr>
              <a:t>;</a:t>
            </a:r>
          </a:p>
          <a:p>
            <a:pPr marL="1371600" marR="0" lvl="4" indent="-228600" algn="l" defTabSz="914400" rtl="0" eaLnBrk="1" fontAlgn="auto" latinLnBrk="0" hangingPunct="1">
              <a:lnSpc>
                <a:spcPct val="100000"/>
              </a:lnSpc>
              <a:spcBef>
                <a:spcPts val="300"/>
              </a:spcBef>
              <a:spcAft>
                <a:spcPts val="0"/>
              </a:spcAft>
              <a:buClr>
                <a:schemeClr val="accent2"/>
              </a:buClr>
              <a:buSzPct val="70000"/>
              <a:buFont typeface="Wingdings"/>
              <a:buNone/>
              <a:tabLst/>
              <a:defRPr/>
            </a:pPr>
            <a:r>
              <a:rPr kumimoji="0" lang="en-US" sz="1000" b="0" i="0" u="none" strike="noStrike" kern="1200" cap="none" spc="0" normalizeH="0" baseline="0" noProof="0" dirty="0" smtClean="0">
                <a:ln>
                  <a:noFill/>
                </a:ln>
                <a:solidFill>
                  <a:schemeClr val="tx1"/>
                </a:solidFill>
                <a:effectLst/>
                <a:uLnTx/>
                <a:uFillTx/>
                <a:latin typeface="+mn-lt"/>
                <a:ea typeface="+mn-ea"/>
                <a:cs typeface="+mn-cs"/>
              </a:rPr>
              <a:t>Pen </a:t>
            </a:r>
            <a:r>
              <a:rPr kumimoji="0" lang="en-US" sz="1000" b="0" i="0" u="none" strike="noStrike" kern="1200" cap="none" spc="0" normalizeH="0" baseline="0" noProof="0" dirty="0" err="1" smtClean="0">
                <a:ln>
                  <a:noFill/>
                </a:ln>
                <a:solidFill>
                  <a:schemeClr val="tx1"/>
                </a:solidFill>
                <a:effectLst/>
                <a:uLnTx/>
                <a:uFillTx/>
                <a:latin typeface="+mn-lt"/>
                <a:ea typeface="+mn-ea"/>
                <a:cs typeface="+mn-cs"/>
              </a:rPr>
              <a:t>aPen</a:t>
            </a:r>
            <a:r>
              <a:rPr kumimoji="0" lang="en-US" sz="1000" b="0" i="0" u="none" strike="noStrike" kern="1200" cap="none" spc="0" normalizeH="0" baseline="0" noProof="0" dirty="0" smtClean="0">
                <a:ln>
                  <a:noFill/>
                </a:ln>
                <a:solidFill>
                  <a:schemeClr val="tx1"/>
                </a:solidFill>
                <a:effectLst/>
                <a:uLnTx/>
                <a:uFillTx/>
                <a:latin typeface="+mn-lt"/>
                <a:ea typeface="+mn-ea"/>
                <a:cs typeface="+mn-cs"/>
              </a:rPr>
              <a:t> = new Pen(</a:t>
            </a:r>
            <a:r>
              <a:rPr kumimoji="0" lang="en-US" sz="1000" b="0" i="0" u="none" strike="noStrike" kern="1200" cap="none" spc="0" normalizeH="0" baseline="0" noProof="0" dirty="0" err="1" smtClean="0">
                <a:ln>
                  <a:noFill/>
                </a:ln>
                <a:solidFill>
                  <a:schemeClr val="tx1"/>
                </a:solidFill>
                <a:effectLst/>
                <a:uLnTx/>
                <a:uFillTx/>
                <a:latin typeface="+mn-lt"/>
                <a:ea typeface="+mn-ea"/>
                <a:cs typeface="+mn-cs"/>
              </a:rPr>
              <a:t>Color.Green</a:t>
            </a:r>
            <a:r>
              <a:rPr kumimoji="0" lang="en-US" sz="1000" b="0" i="0" u="none" strike="noStrike" kern="1200" cap="none" spc="0" normalizeH="0" baseline="0" noProof="0" dirty="0" smtClean="0">
                <a:ln>
                  <a:noFill/>
                </a:ln>
                <a:solidFill>
                  <a:schemeClr val="tx1"/>
                </a:solidFill>
                <a:effectLst/>
                <a:uLnTx/>
                <a:uFillTx/>
                <a:latin typeface="+mn-lt"/>
                <a:ea typeface="+mn-ea"/>
                <a:cs typeface="+mn-cs"/>
              </a:rPr>
              <a:t>, 3);</a:t>
            </a:r>
          </a:p>
          <a:p>
            <a:pPr marL="1371600" marR="0" lvl="4" indent="-228600" algn="l" defTabSz="914400" rtl="0" eaLnBrk="1" fontAlgn="auto" latinLnBrk="0" hangingPunct="1">
              <a:lnSpc>
                <a:spcPct val="100000"/>
              </a:lnSpc>
              <a:spcBef>
                <a:spcPts val="300"/>
              </a:spcBef>
              <a:spcAft>
                <a:spcPts val="0"/>
              </a:spcAft>
              <a:buClr>
                <a:schemeClr val="accent2"/>
              </a:buClr>
              <a:buSzPct val="70000"/>
              <a:buFont typeface="Wingdings"/>
              <a:buNone/>
              <a:tabLst/>
              <a:defRPr/>
            </a:pPr>
            <a:r>
              <a:rPr kumimoji="0" lang="en-US" sz="1000" b="0" i="0" u="none" strike="noStrike" kern="1200" cap="none" spc="0" normalizeH="0" baseline="0" noProof="0" dirty="0" err="1" smtClean="0">
                <a:ln>
                  <a:noFill/>
                </a:ln>
                <a:solidFill>
                  <a:schemeClr val="tx1"/>
                </a:solidFill>
                <a:effectLst/>
                <a:uLnTx/>
                <a:uFillTx/>
                <a:latin typeface="+mn-lt"/>
                <a:ea typeface="+mn-ea"/>
                <a:cs typeface="+mn-cs"/>
              </a:rPr>
              <a:t>g.DrawLine</a:t>
            </a:r>
            <a:r>
              <a:rPr kumimoji="0" lang="en-US" sz="1000" b="0" i="0" u="none" strike="noStrike" kern="1200" cap="none" spc="0" normalizeH="0" baseline="0" noProof="0" dirty="0" smtClean="0">
                <a:ln>
                  <a:noFill/>
                </a:ln>
                <a:solidFill>
                  <a:schemeClr val="tx1"/>
                </a:solidFill>
                <a:effectLst/>
                <a:uLnTx/>
                <a:uFillTx/>
                <a:latin typeface="+mn-lt"/>
                <a:ea typeface="+mn-ea"/>
                <a:cs typeface="+mn-cs"/>
              </a:rPr>
              <a:t>(</a:t>
            </a:r>
            <a:r>
              <a:rPr kumimoji="0" lang="en-US" sz="1000" b="0" i="0" u="none" strike="noStrike" kern="1200" cap="none" spc="0" normalizeH="0" baseline="0" noProof="0" dirty="0" err="1" smtClean="0">
                <a:ln>
                  <a:noFill/>
                </a:ln>
                <a:solidFill>
                  <a:schemeClr val="tx1"/>
                </a:solidFill>
                <a:effectLst/>
                <a:uLnTx/>
                <a:uFillTx/>
                <a:latin typeface="+mn-lt"/>
                <a:ea typeface="+mn-ea"/>
                <a:cs typeface="+mn-cs"/>
              </a:rPr>
              <a:t>aPen</a:t>
            </a:r>
            <a:r>
              <a:rPr kumimoji="0" lang="en-US" sz="1000" b="0" i="0" u="none" strike="noStrike" kern="1200" cap="none" spc="0" normalizeH="0" baseline="0" noProof="0" dirty="0" smtClean="0">
                <a:ln>
                  <a:noFill/>
                </a:ln>
                <a:solidFill>
                  <a:schemeClr val="tx1"/>
                </a:solidFill>
                <a:effectLst/>
                <a:uLnTx/>
                <a:uFillTx/>
                <a:latin typeface="+mn-lt"/>
                <a:ea typeface="+mn-ea"/>
                <a:cs typeface="+mn-cs"/>
              </a:rPr>
              <a:t>, Point2D(new </a:t>
            </a:r>
            <a:r>
              <a:rPr kumimoji="0" lang="en-US" sz="1000" b="0" i="0" u="none" strike="noStrike" kern="1200" cap="none" spc="0" normalizeH="0" baseline="0" noProof="0" dirty="0" err="1" smtClean="0">
                <a:ln>
                  <a:noFill/>
                </a:ln>
                <a:solidFill>
                  <a:schemeClr val="tx1"/>
                </a:solidFill>
                <a:effectLst/>
                <a:uLnTx/>
                <a:uFillTx/>
                <a:latin typeface="+mn-lt"/>
                <a:ea typeface="+mn-ea"/>
                <a:cs typeface="+mn-cs"/>
              </a:rPr>
              <a:t>PointF</a:t>
            </a:r>
            <a:r>
              <a:rPr kumimoji="0" lang="en-US" sz="1000" b="0" i="0" u="none" strike="noStrike" kern="1200" cap="none" spc="0" normalizeH="0" baseline="0" noProof="0" dirty="0" smtClean="0">
                <a:ln>
                  <a:noFill/>
                </a:ln>
                <a:solidFill>
                  <a:schemeClr val="tx1"/>
                </a:solidFill>
                <a:effectLst/>
                <a:uLnTx/>
                <a:uFillTx/>
                <a:latin typeface="+mn-lt"/>
                <a:ea typeface="+mn-ea"/>
                <a:cs typeface="+mn-cs"/>
              </a:rPr>
              <a:t>(2, 3)),</a:t>
            </a:r>
          </a:p>
          <a:p>
            <a:pPr marL="1371600" marR="0" lvl="4" indent="-228600" algn="l" defTabSz="914400" rtl="0" eaLnBrk="1" fontAlgn="auto" latinLnBrk="0" hangingPunct="1">
              <a:lnSpc>
                <a:spcPct val="100000"/>
              </a:lnSpc>
              <a:spcBef>
                <a:spcPts val="300"/>
              </a:spcBef>
              <a:spcAft>
                <a:spcPts val="0"/>
              </a:spcAft>
              <a:buClr>
                <a:schemeClr val="accent2"/>
              </a:buClr>
              <a:buSzPct val="70000"/>
              <a:buFont typeface="Wingdings"/>
              <a:buNone/>
              <a:tabLst/>
              <a:defRPr/>
            </a:pPr>
            <a:r>
              <a:rPr kumimoji="0" lang="en-US" sz="1000" b="0" i="0" u="none" strike="noStrike" kern="1200" cap="none" spc="0" normalizeH="0" baseline="0" noProof="0" dirty="0" smtClean="0">
                <a:ln>
                  <a:noFill/>
                </a:ln>
                <a:solidFill>
                  <a:schemeClr val="tx1"/>
                </a:solidFill>
                <a:effectLst/>
                <a:uLnTx/>
                <a:uFillTx/>
                <a:latin typeface="+mn-lt"/>
                <a:ea typeface="+mn-ea"/>
                <a:cs typeface="+mn-cs"/>
              </a:rPr>
              <a:t>Point2D(new </a:t>
            </a:r>
            <a:r>
              <a:rPr kumimoji="0" lang="en-US" sz="1000" b="0" i="0" u="none" strike="noStrike" kern="1200" cap="none" spc="0" normalizeH="0" baseline="0" noProof="0" dirty="0" err="1" smtClean="0">
                <a:ln>
                  <a:noFill/>
                </a:ln>
                <a:solidFill>
                  <a:schemeClr val="tx1"/>
                </a:solidFill>
                <a:effectLst/>
                <a:uLnTx/>
                <a:uFillTx/>
                <a:latin typeface="+mn-lt"/>
                <a:ea typeface="+mn-ea"/>
                <a:cs typeface="+mn-cs"/>
              </a:rPr>
              <a:t>PointF</a:t>
            </a:r>
            <a:r>
              <a:rPr kumimoji="0" lang="en-US" sz="1000" b="0" i="0" u="none" strike="noStrike" kern="1200" cap="none" spc="0" normalizeH="0" baseline="0" noProof="0" dirty="0" smtClean="0">
                <a:ln>
                  <a:noFill/>
                </a:ln>
                <a:solidFill>
                  <a:schemeClr val="tx1"/>
                </a:solidFill>
                <a:effectLst/>
                <a:uLnTx/>
                <a:uFillTx/>
                <a:latin typeface="+mn-lt"/>
                <a:ea typeface="+mn-ea"/>
                <a:cs typeface="+mn-cs"/>
              </a:rPr>
              <a:t>(6, 7)));</a:t>
            </a:r>
          </a:p>
          <a:p>
            <a:pPr marL="1371600" marR="0" lvl="4" indent="-228600" algn="l" defTabSz="914400" rtl="0" eaLnBrk="1" fontAlgn="auto" latinLnBrk="0" hangingPunct="1">
              <a:lnSpc>
                <a:spcPct val="100000"/>
              </a:lnSpc>
              <a:spcBef>
                <a:spcPts val="300"/>
              </a:spcBef>
              <a:spcAft>
                <a:spcPts val="0"/>
              </a:spcAft>
              <a:buClr>
                <a:schemeClr val="accent2"/>
              </a:buClr>
              <a:buSzPct val="70000"/>
              <a:buFont typeface="Wingdings"/>
              <a:buNone/>
              <a:tabLst/>
              <a:defRPr/>
            </a:pPr>
            <a:r>
              <a:rPr kumimoji="0" lang="en-US" sz="1000" b="0" i="0" u="none" strike="noStrike" kern="1200" cap="none" spc="0" normalizeH="0" baseline="0" noProof="0" dirty="0" err="1" smtClean="0">
                <a:ln>
                  <a:noFill/>
                </a:ln>
                <a:solidFill>
                  <a:schemeClr val="tx1"/>
                </a:solidFill>
                <a:effectLst/>
                <a:uLnTx/>
                <a:uFillTx/>
                <a:latin typeface="+mn-lt"/>
                <a:ea typeface="+mn-ea"/>
                <a:cs typeface="+mn-cs"/>
              </a:rPr>
              <a:t>aPen.Dispose</a:t>
            </a:r>
            <a:r>
              <a:rPr kumimoji="0" lang="en-US" sz="1000" b="0" i="0" u="none" strike="noStrike" kern="1200" cap="none" spc="0" normalizeH="0" baseline="0" noProof="0" dirty="0" smtClean="0">
                <a:ln>
                  <a:noFill/>
                </a:ln>
                <a:solidFill>
                  <a:schemeClr val="tx1"/>
                </a:solidFill>
                <a:effectLst/>
                <a:uLnTx/>
                <a:uFillTx/>
                <a:latin typeface="+mn-lt"/>
                <a:ea typeface="+mn-ea"/>
                <a:cs typeface="+mn-cs"/>
              </a:rPr>
              <a:t>();</a:t>
            </a:r>
          </a:p>
          <a:p>
            <a:pPr marL="1371600" marR="0" lvl="4" indent="-228600" algn="l" defTabSz="914400" rtl="0" eaLnBrk="1" fontAlgn="auto" latinLnBrk="0" hangingPunct="1">
              <a:lnSpc>
                <a:spcPct val="100000"/>
              </a:lnSpc>
              <a:spcBef>
                <a:spcPts val="300"/>
              </a:spcBef>
              <a:spcAft>
                <a:spcPts val="0"/>
              </a:spcAft>
              <a:buClr>
                <a:schemeClr val="accent2"/>
              </a:buClr>
              <a:buSzPct val="70000"/>
              <a:buFont typeface="Wingdings"/>
              <a:buNone/>
              <a:tabLst/>
              <a:defRPr/>
            </a:pPr>
            <a:r>
              <a:rPr kumimoji="0" lang="en-US" sz="1000" b="0" i="0" u="none" strike="noStrike" kern="1200" cap="none" spc="0" normalizeH="0" baseline="0" noProof="0" dirty="0" err="1" smtClean="0">
                <a:ln>
                  <a:noFill/>
                </a:ln>
                <a:solidFill>
                  <a:schemeClr val="tx1"/>
                </a:solidFill>
                <a:effectLst/>
                <a:uLnTx/>
                <a:uFillTx/>
                <a:latin typeface="+mn-lt"/>
                <a:ea typeface="+mn-ea"/>
                <a:cs typeface="+mn-cs"/>
              </a:rPr>
              <a:t>g.Dispose</a:t>
            </a:r>
            <a:r>
              <a:rPr kumimoji="0" lang="en-US" sz="1000" b="0" i="0" u="none" strike="noStrike" kern="1200" cap="none" spc="0" normalizeH="0" baseline="0" noProof="0" dirty="0" smtClean="0">
                <a:ln>
                  <a:noFill/>
                </a:ln>
                <a:solidFill>
                  <a:schemeClr val="tx1"/>
                </a:solidFill>
                <a:effectLst/>
                <a:uLnTx/>
                <a:uFillTx/>
                <a:latin typeface="+mn-lt"/>
                <a:ea typeface="+mn-ea"/>
                <a:cs typeface="+mn-cs"/>
              </a:rPr>
              <a:t>();</a:t>
            </a:r>
          </a:p>
          <a:p>
            <a:pPr marL="1097280" marR="0" lvl="3" indent="-228600" algn="l" defTabSz="914400" rtl="0" eaLnBrk="1" fontAlgn="auto" latinLnBrk="0" hangingPunct="1">
              <a:lnSpc>
                <a:spcPct val="100000"/>
              </a:lnSpc>
              <a:spcBef>
                <a:spcPts val="400"/>
              </a:spcBef>
              <a:spcAft>
                <a:spcPts val="0"/>
              </a:spcAft>
              <a:buClr>
                <a:schemeClr val="accent2">
                  <a:shade val="75000"/>
                </a:schemeClr>
              </a:buClr>
              <a:buSzPct val="70000"/>
              <a:buFont typeface="Wingdings"/>
              <a:buNone/>
              <a:tabLst/>
              <a:defRPr/>
            </a:pPr>
            <a:r>
              <a:rPr kumimoji="0" lang="en-US" sz="1000" b="0" i="0" u="none" strike="noStrike" kern="1200" cap="none" spc="0" normalizeH="0" baseline="0" noProof="0" dirty="0" smtClean="0">
                <a:ln>
                  <a:noFill/>
                </a:ln>
                <a:solidFill>
                  <a:schemeClr val="tx1"/>
                </a:solidFill>
                <a:effectLst/>
                <a:uLnTx/>
                <a:uFillTx/>
                <a:latin typeface="+mn-lt"/>
                <a:ea typeface="+mn-ea"/>
                <a:cs typeface="+mn-cs"/>
              </a:rPr>
              <a:t>}</a:t>
            </a:r>
          </a:p>
          <a:p>
            <a:pPr marL="1097280" marR="0" lvl="3" indent="-228600" algn="l" defTabSz="914400" rtl="0" eaLnBrk="1" fontAlgn="auto" latinLnBrk="0" hangingPunct="1">
              <a:lnSpc>
                <a:spcPct val="100000"/>
              </a:lnSpc>
              <a:spcBef>
                <a:spcPts val="400"/>
              </a:spcBef>
              <a:spcAft>
                <a:spcPts val="0"/>
              </a:spcAft>
              <a:buClr>
                <a:schemeClr val="accent2">
                  <a:shade val="75000"/>
                </a:schemeClr>
              </a:buClr>
              <a:buSzPct val="70000"/>
              <a:buFont typeface="Wingdings"/>
              <a:buNone/>
              <a:tabLst/>
              <a:defRPr/>
            </a:pPr>
            <a:r>
              <a:rPr kumimoji="0" lang="en-US" sz="1000" b="0" i="0" u="none" strike="noStrike" kern="1200" cap="none" spc="0" normalizeH="0" baseline="0" noProof="0" dirty="0" smtClean="0">
                <a:ln>
                  <a:noFill/>
                </a:ln>
                <a:solidFill>
                  <a:schemeClr val="tx1"/>
                </a:solidFill>
                <a:effectLst/>
                <a:uLnTx/>
                <a:uFillTx/>
                <a:latin typeface="+mn-lt"/>
                <a:ea typeface="+mn-ea"/>
                <a:cs typeface="+mn-cs"/>
              </a:rPr>
              <a:t>private </a:t>
            </a:r>
            <a:r>
              <a:rPr kumimoji="0" lang="en-US" sz="1000" b="0" i="0" u="none" strike="noStrike" kern="1200" cap="none" spc="0" normalizeH="0" baseline="0" noProof="0" dirty="0" err="1" smtClean="0">
                <a:ln>
                  <a:noFill/>
                </a:ln>
                <a:solidFill>
                  <a:schemeClr val="tx1"/>
                </a:solidFill>
                <a:effectLst/>
                <a:uLnTx/>
                <a:uFillTx/>
                <a:latin typeface="+mn-lt"/>
                <a:ea typeface="+mn-ea"/>
                <a:cs typeface="+mn-cs"/>
              </a:rPr>
              <a:t>PointF</a:t>
            </a:r>
            <a:r>
              <a:rPr kumimoji="0" lang="en-US" sz="1000" b="0" i="0" u="none" strike="noStrike" kern="1200" cap="none" spc="0" normalizeH="0" baseline="0" noProof="0" dirty="0" smtClean="0">
                <a:ln>
                  <a:noFill/>
                </a:ln>
                <a:solidFill>
                  <a:schemeClr val="tx1"/>
                </a:solidFill>
                <a:effectLst/>
                <a:uLnTx/>
                <a:uFillTx/>
                <a:latin typeface="+mn-lt"/>
                <a:ea typeface="+mn-ea"/>
                <a:cs typeface="+mn-cs"/>
              </a:rPr>
              <a:t> Point2D(</a:t>
            </a:r>
            <a:r>
              <a:rPr kumimoji="0" lang="en-US" sz="1000" b="0" i="0" u="none" strike="noStrike" kern="1200" cap="none" spc="0" normalizeH="0" baseline="0" noProof="0" dirty="0" err="1" smtClean="0">
                <a:ln>
                  <a:noFill/>
                </a:ln>
                <a:solidFill>
                  <a:schemeClr val="tx1"/>
                </a:solidFill>
                <a:effectLst/>
                <a:uLnTx/>
                <a:uFillTx/>
                <a:latin typeface="+mn-lt"/>
                <a:ea typeface="+mn-ea"/>
                <a:cs typeface="+mn-cs"/>
              </a:rPr>
              <a:t>PointF</a:t>
            </a:r>
            <a:r>
              <a:rPr kumimoji="0" lang="en-US" sz="1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1000" b="0" i="0" u="none" strike="noStrike" kern="1200" cap="none" spc="0" normalizeH="0" baseline="0" noProof="0" dirty="0" err="1" smtClean="0">
                <a:ln>
                  <a:noFill/>
                </a:ln>
                <a:solidFill>
                  <a:schemeClr val="tx1"/>
                </a:solidFill>
                <a:effectLst/>
                <a:uLnTx/>
                <a:uFillTx/>
                <a:latin typeface="+mn-lt"/>
                <a:ea typeface="+mn-ea"/>
                <a:cs typeface="+mn-cs"/>
              </a:rPr>
              <a:t>ptf</a:t>
            </a:r>
            <a:r>
              <a:rPr kumimoji="0" lang="en-US" sz="1000" b="0" i="0" u="none" strike="noStrike" kern="1200" cap="none" spc="0" normalizeH="0" baseline="0" noProof="0" dirty="0" smtClean="0">
                <a:ln>
                  <a:noFill/>
                </a:ln>
                <a:solidFill>
                  <a:schemeClr val="tx1"/>
                </a:solidFill>
                <a:effectLst/>
                <a:uLnTx/>
                <a:uFillTx/>
                <a:latin typeface="+mn-lt"/>
                <a:ea typeface="+mn-ea"/>
                <a:cs typeface="+mn-cs"/>
              </a:rPr>
              <a:t>)</a:t>
            </a:r>
          </a:p>
          <a:p>
            <a:pPr marL="1097280" marR="0" lvl="3" indent="-228600" algn="l" defTabSz="914400" rtl="0" eaLnBrk="1" fontAlgn="auto" latinLnBrk="0" hangingPunct="1">
              <a:lnSpc>
                <a:spcPct val="100000"/>
              </a:lnSpc>
              <a:spcBef>
                <a:spcPts val="400"/>
              </a:spcBef>
              <a:spcAft>
                <a:spcPts val="0"/>
              </a:spcAft>
              <a:buClr>
                <a:schemeClr val="accent2">
                  <a:shade val="75000"/>
                </a:schemeClr>
              </a:buClr>
              <a:buSzPct val="70000"/>
              <a:buFont typeface="Wingdings"/>
              <a:buNone/>
              <a:tabLst/>
              <a:defRPr/>
            </a:pPr>
            <a:r>
              <a:rPr kumimoji="0" lang="en-US" sz="1000" b="0" i="0" u="none" strike="noStrike" kern="1200" cap="none" spc="0" normalizeH="0" baseline="0" noProof="0" dirty="0" smtClean="0">
                <a:ln>
                  <a:noFill/>
                </a:ln>
                <a:solidFill>
                  <a:schemeClr val="tx1"/>
                </a:solidFill>
                <a:effectLst/>
                <a:uLnTx/>
                <a:uFillTx/>
                <a:latin typeface="+mn-lt"/>
                <a:ea typeface="+mn-ea"/>
                <a:cs typeface="+mn-cs"/>
              </a:rPr>
              <a:t>{</a:t>
            </a:r>
          </a:p>
          <a:p>
            <a:pPr marL="1371600" marR="0" lvl="4" indent="-228600" algn="l" defTabSz="914400" rtl="0" eaLnBrk="1" fontAlgn="auto" latinLnBrk="0" hangingPunct="1">
              <a:lnSpc>
                <a:spcPct val="100000"/>
              </a:lnSpc>
              <a:spcBef>
                <a:spcPts val="300"/>
              </a:spcBef>
              <a:spcAft>
                <a:spcPts val="0"/>
              </a:spcAft>
              <a:buClr>
                <a:schemeClr val="accent2"/>
              </a:buClr>
              <a:buSzPct val="70000"/>
              <a:buFont typeface="Wingdings"/>
              <a:buNone/>
              <a:tabLst/>
              <a:defRPr/>
            </a:pPr>
            <a:r>
              <a:rPr kumimoji="0" lang="en-US" sz="1000" b="0" i="0" u="none" strike="noStrike" kern="1200" cap="none" spc="0" normalizeH="0" baseline="0" noProof="0" dirty="0" err="1" smtClean="0">
                <a:ln>
                  <a:noFill/>
                </a:ln>
                <a:solidFill>
                  <a:schemeClr val="tx1"/>
                </a:solidFill>
                <a:effectLst/>
                <a:uLnTx/>
                <a:uFillTx/>
                <a:latin typeface="+mn-lt"/>
                <a:ea typeface="+mn-ea"/>
                <a:cs typeface="+mn-cs"/>
              </a:rPr>
              <a:t>PointF</a:t>
            </a:r>
            <a:r>
              <a:rPr kumimoji="0" lang="en-US" sz="1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1000" b="0" i="0" u="none" strike="noStrike" kern="1200" cap="none" spc="0" normalizeH="0" baseline="0" noProof="0" dirty="0" err="1" smtClean="0">
                <a:ln>
                  <a:noFill/>
                </a:ln>
                <a:solidFill>
                  <a:schemeClr val="tx1"/>
                </a:solidFill>
                <a:effectLst/>
                <a:uLnTx/>
                <a:uFillTx/>
                <a:latin typeface="+mn-lt"/>
                <a:ea typeface="+mn-ea"/>
                <a:cs typeface="+mn-cs"/>
              </a:rPr>
              <a:t>aPoint</a:t>
            </a:r>
            <a:r>
              <a:rPr kumimoji="0" lang="en-US" sz="1000" b="0" i="0" u="none" strike="noStrike" kern="1200" cap="none" spc="0" normalizeH="0" baseline="0" noProof="0" dirty="0" smtClean="0">
                <a:ln>
                  <a:noFill/>
                </a:ln>
                <a:solidFill>
                  <a:schemeClr val="tx1"/>
                </a:solidFill>
                <a:effectLst/>
                <a:uLnTx/>
                <a:uFillTx/>
                <a:latin typeface="+mn-lt"/>
                <a:ea typeface="+mn-ea"/>
                <a:cs typeface="+mn-cs"/>
              </a:rPr>
              <a:t> = new </a:t>
            </a:r>
            <a:r>
              <a:rPr kumimoji="0" lang="en-US" sz="1000" b="0" i="0" u="none" strike="noStrike" kern="1200" cap="none" spc="0" normalizeH="0" baseline="0" noProof="0" dirty="0" err="1" smtClean="0">
                <a:ln>
                  <a:noFill/>
                </a:ln>
                <a:solidFill>
                  <a:schemeClr val="tx1"/>
                </a:solidFill>
                <a:effectLst/>
                <a:uLnTx/>
                <a:uFillTx/>
                <a:latin typeface="+mn-lt"/>
                <a:ea typeface="+mn-ea"/>
                <a:cs typeface="+mn-cs"/>
              </a:rPr>
              <a:t>PointF</a:t>
            </a:r>
            <a:r>
              <a:rPr kumimoji="0" lang="en-US" sz="1000" b="0" i="0" u="none" strike="noStrike" kern="1200" cap="none" spc="0" normalizeH="0" baseline="0" noProof="0" dirty="0" smtClean="0">
                <a:ln>
                  <a:noFill/>
                </a:ln>
                <a:solidFill>
                  <a:schemeClr val="tx1"/>
                </a:solidFill>
                <a:effectLst/>
                <a:uLnTx/>
                <a:uFillTx/>
                <a:latin typeface="+mn-lt"/>
                <a:ea typeface="+mn-ea"/>
                <a:cs typeface="+mn-cs"/>
              </a:rPr>
              <a:t>();</a:t>
            </a:r>
          </a:p>
          <a:p>
            <a:pPr marL="1371600" marR="0" lvl="4" indent="-228600" algn="l" defTabSz="914400" rtl="0" eaLnBrk="1" fontAlgn="auto" latinLnBrk="0" hangingPunct="1">
              <a:lnSpc>
                <a:spcPct val="100000"/>
              </a:lnSpc>
              <a:spcBef>
                <a:spcPts val="300"/>
              </a:spcBef>
              <a:spcAft>
                <a:spcPts val="0"/>
              </a:spcAft>
              <a:buClr>
                <a:schemeClr val="accent2"/>
              </a:buClr>
              <a:buSzPct val="70000"/>
              <a:buFont typeface="Wingdings"/>
              <a:buNone/>
              <a:tabLst/>
              <a:defRPr/>
            </a:pPr>
            <a:r>
              <a:rPr kumimoji="0" lang="en-US" sz="1000" b="0" i="0" u="none" strike="noStrike" kern="1200" cap="none" spc="0" normalizeH="0" baseline="0" noProof="0" dirty="0" err="1" smtClean="0">
                <a:ln>
                  <a:noFill/>
                </a:ln>
                <a:solidFill>
                  <a:schemeClr val="tx1"/>
                </a:solidFill>
                <a:effectLst/>
                <a:uLnTx/>
                <a:uFillTx/>
                <a:latin typeface="+mn-lt"/>
                <a:ea typeface="+mn-ea"/>
                <a:cs typeface="+mn-cs"/>
              </a:rPr>
              <a:t>aPoint.X</a:t>
            </a:r>
            <a:r>
              <a:rPr kumimoji="0" lang="en-US" sz="10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1000" b="0" i="0" u="none" strike="noStrike" kern="1200" cap="none" spc="0" normalizeH="0" baseline="0" noProof="0" dirty="0" err="1" smtClean="0">
                <a:ln>
                  <a:noFill/>
                </a:ln>
                <a:solidFill>
                  <a:schemeClr val="tx1"/>
                </a:solidFill>
                <a:effectLst/>
                <a:uLnTx/>
                <a:uFillTx/>
                <a:latin typeface="+mn-lt"/>
                <a:ea typeface="+mn-ea"/>
                <a:cs typeface="+mn-cs"/>
              </a:rPr>
              <a:t>ptf.X</a:t>
            </a:r>
            <a:r>
              <a:rPr kumimoji="0" lang="en-US" sz="10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1000" b="0" i="0" u="none" strike="noStrike" kern="1200" cap="none" spc="0" normalizeH="0" baseline="0" noProof="0" dirty="0" err="1" smtClean="0">
                <a:ln>
                  <a:noFill/>
                </a:ln>
                <a:solidFill>
                  <a:schemeClr val="tx1"/>
                </a:solidFill>
                <a:effectLst/>
                <a:uLnTx/>
                <a:uFillTx/>
                <a:latin typeface="+mn-lt"/>
                <a:ea typeface="+mn-ea"/>
                <a:cs typeface="+mn-cs"/>
              </a:rPr>
              <a:t>xMin</a:t>
            </a:r>
            <a:r>
              <a:rPr kumimoji="0" lang="en-US" sz="10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1000" b="0" i="0" u="none" strike="noStrike" kern="1200" cap="none" spc="0" normalizeH="0" baseline="0" noProof="0" dirty="0" err="1" smtClean="0">
                <a:ln>
                  <a:noFill/>
                </a:ln>
                <a:solidFill>
                  <a:schemeClr val="tx1"/>
                </a:solidFill>
                <a:effectLst/>
                <a:uLnTx/>
                <a:uFillTx/>
                <a:latin typeface="+mn-lt"/>
                <a:ea typeface="+mn-ea"/>
                <a:cs typeface="+mn-cs"/>
              </a:rPr>
              <a:t>drawingPanel.Width</a:t>
            </a:r>
            <a:r>
              <a:rPr kumimoji="0" lang="en-US" sz="10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1000" b="0" i="0" u="none" strike="noStrike" kern="1200" cap="none" spc="0" normalizeH="0" baseline="0" noProof="0" dirty="0" err="1" smtClean="0">
                <a:ln>
                  <a:noFill/>
                </a:ln>
                <a:solidFill>
                  <a:schemeClr val="tx1"/>
                </a:solidFill>
                <a:effectLst/>
                <a:uLnTx/>
                <a:uFillTx/>
                <a:latin typeface="+mn-lt"/>
                <a:ea typeface="+mn-ea"/>
                <a:cs typeface="+mn-cs"/>
              </a:rPr>
              <a:t>xMax</a:t>
            </a:r>
            <a:r>
              <a:rPr kumimoji="0" lang="en-US" sz="10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1000" b="0" i="0" u="none" strike="noStrike" kern="1200" cap="none" spc="0" normalizeH="0" baseline="0" noProof="0" dirty="0" err="1" smtClean="0">
                <a:ln>
                  <a:noFill/>
                </a:ln>
                <a:solidFill>
                  <a:schemeClr val="tx1"/>
                </a:solidFill>
                <a:effectLst/>
                <a:uLnTx/>
                <a:uFillTx/>
                <a:latin typeface="+mn-lt"/>
                <a:ea typeface="+mn-ea"/>
                <a:cs typeface="+mn-cs"/>
              </a:rPr>
              <a:t>xMin</a:t>
            </a:r>
            <a:r>
              <a:rPr kumimoji="0" lang="en-US" sz="1000" b="0" i="0" u="none" strike="noStrike" kern="1200" cap="none" spc="0" normalizeH="0" baseline="0" noProof="0" dirty="0" smtClean="0">
                <a:ln>
                  <a:noFill/>
                </a:ln>
                <a:solidFill>
                  <a:schemeClr val="tx1"/>
                </a:solidFill>
                <a:effectLst/>
                <a:uLnTx/>
                <a:uFillTx/>
                <a:latin typeface="+mn-lt"/>
                <a:ea typeface="+mn-ea"/>
                <a:cs typeface="+mn-cs"/>
              </a:rPr>
              <a:t>);</a:t>
            </a:r>
          </a:p>
          <a:p>
            <a:pPr marL="1371600" marR="0" lvl="4" indent="-228600" algn="l" defTabSz="914400" rtl="0" eaLnBrk="1" fontAlgn="auto" latinLnBrk="0" hangingPunct="1">
              <a:lnSpc>
                <a:spcPct val="100000"/>
              </a:lnSpc>
              <a:spcBef>
                <a:spcPts val="300"/>
              </a:spcBef>
              <a:spcAft>
                <a:spcPts val="0"/>
              </a:spcAft>
              <a:buClr>
                <a:schemeClr val="accent2"/>
              </a:buClr>
              <a:buSzPct val="70000"/>
              <a:buFont typeface="Wingdings"/>
              <a:buNone/>
              <a:tabLst/>
              <a:defRPr/>
            </a:pPr>
            <a:r>
              <a:rPr kumimoji="0" lang="en-US" sz="1000" b="0" i="0" u="none" strike="noStrike" kern="1200" cap="none" spc="0" normalizeH="0" baseline="0" noProof="0" dirty="0" err="1" smtClean="0">
                <a:ln>
                  <a:noFill/>
                </a:ln>
                <a:solidFill>
                  <a:schemeClr val="tx1"/>
                </a:solidFill>
                <a:effectLst/>
                <a:uLnTx/>
                <a:uFillTx/>
                <a:latin typeface="+mn-lt"/>
                <a:ea typeface="+mn-ea"/>
                <a:cs typeface="+mn-cs"/>
              </a:rPr>
              <a:t>aPoint.Y</a:t>
            </a:r>
            <a:r>
              <a:rPr kumimoji="0" lang="en-US" sz="10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1000" b="0" i="0" u="none" strike="noStrike" kern="1200" cap="none" spc="0" normalizeH="0" baseline="0" noProof="0" dirty="0" err="1" smtClean="0">
                <a:ln>
                  <a:noFill/>
                </a:ln>
                <a:solidFill>
                  <a:schemeClr val="tx1"/>
                </a:solidFill>
                <a:effectLst/>
                <a:uLnTx/>
                <a:uFillTx/>
                <a:latin typeface="+mn-lt"/>
                <a:ea typeface="+mn-ea"/>
                <a:cs typeface="+mn-cs"/>
              </a:rPr>
              <a:t>drawingPanel.Height</a:t>
            </a:r>
            <a:r>
              <a:rPr kumimoji="0" lang="en-US" sz="10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1000" b="0" i="0" u="none" strike="noStrike" kern="1200" cap="none" spc="0" normalizeH="0" baseline="0" noProof="0" dirty="0" err="1" smtClean="0">
                <a:ln>
                  <a:noFill/>
                </a:ln>
                <a:solidFill>
                  <a:schemeClr val="tx1"/>
                </a:solidFill>
                <a:effectLst/>
                <a:uLnTx/>
                <a:uFillTx/>
                <a:latin typeface="+mn-lt"/>
                <a:ea typeface="+mn-ea"/>
                <a:cs typeface="+mn-cs"/>
              </a:rPr>
              <a:t>ptf.Y</a:t>
            </a:r>
            <a:r>
              <a:rPr kumimoji="0" lang="en-US" sz="10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1000" b="0" i="0" u="none" strike="noStrike" kern="1200" cap="none" spc="0" normalizeH="0" baseline="0" noProof="0" dirty="0" err="1" smtClean="0">
                <a:ln>
                  <a:noFill/>
                </a:ln>
                <a:solidFill>
                  <a:schemeClr val="tx1"/>
                </a:solidFill>
                <a:effectLst/>
                <a:uLnTx/>
                <a:uFillTx/>
                <a:latin typeface="+mn-lt"/>
                <a:ea typeface="+mn-ea"/>
                <a:cs typeface="+mn-cs"/>
              </a:rPr>
              <a:t>yMin</a:t>
            </a:r>
            <a:r>
              <a:rPr kumimoji="0" lang="en-US" sz="1000" b="0" i="0" u="none" strike="noStrike" kern="1200" cap="none" spc="0" normalizeH="0" baseline="0" noProof="0" dirty="0" smtClean="0">
                <a:ln>
                  <a:noFill/>
                </a:ln>
                <a:solidFill>
                  <a:schemeClr val="tx1"/>
                </a:solidFill>
                <a:effectLst/>
                <a:uLnTx/>
                <a:uFillTx/>
                <a:latin typeface="+mn-lt"/>
                <a:ea typeface="+mn-ea"/>
                <a:cs typeface="+mn-cs"/>
              </a:rPr>
              <a:t>) *</a:t>
            </a:r>
          </a:p>
          <a:p>
            <a:pPr marL="1371600" marR="0" lvl="4" indent="-228600" algn="l" defTabSz="914400" rtl="0" eaLnBrk="1" fontAlgn="auto" latinLnBrk="0" hangingPunct="1">
              <a:lnSpc>
                <a:spcPct val="100000"/>
              </a:lnSpc>
              <a:spcBef>
                <a:spcPts val="300"/>
              </a:spcBef>
              <a:spcAft>
                <a:spcPts val="0"/>
              </a:spcAft>
              <a:buClr>
                <a:schemeClr val="accent2"/>
              </a:buClr>
              <a:buSzPct val="70000"/>
              <a:buFont typeface="Wingdings"/>
              <a:buNone/>
              <a:tabLst/>
              <a:defRPr/>
            </a:pPr>
            <a:r>
              <a:rPr kumimoji="0" lang="en-US" sz="1000" b="0" i="0" u="none" strike="noStrike" kern="1200" cap="none" spc="0" normalizeH="0" baseline="0" noProof="0" dirty="0" err="1" smtClean="0">
                <a:ln>
                  <a:noFill/>
                </a:ln>
                <a:solidFill>
                  <a:schemeClr val="tx1"/>
                </a:solidFill>
                <a:effectLst/>
                <a:uLnTx/>
                <a:uFillTx/>
                <a:latin typeface="+mn-lt"/>
                <a:ea typeface="+mn-ea"/>
                <a:cs typeface="+mn-cs"/>
              </a:rPr>
              <a:t>drawingPanel.Height</a:t>
            </a:r>
            <a:r>
              <a:rPr kumimoji="0" lang="en-US" sz="10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1000" b="0" i="0" u="none" strike="noStrike" kern="1200" cap="none" spc="0" normalizeH="0" baseline="0" noProof="0" dirty="0" err="1" smtClean="0">
                <a:ln>
                  <a:noFill/>
                </a:ln>
                <a:solidFill>
                  <a:schemeClr val="tx1"/>
                </a:solidFill>
                <a:effectLst/>
                <a:uLnTx/>
                <a:uFillTx/>
                <a:latin typeface="+mn-lt"/>
                <a:ea typeface="+mn-ea"/>
                <a:cs typeface="+mn-cs"/>
              </a:rPr>
              <a:t>yMax</a:t>
            </a:r>
            <a:r>
              <a:rPr kumimoji="0" lang="en-US" sz="10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1000" b="0" i="0" u="none" strike="noStrike" kern="1200" cap="none" spc="0" normalizeH="0" baseline="0" noProof="0" dirty="0" err="1" smtClean="0">
                <a:ln>
                  <a:noFill/>
                </a:ln>
                <a:solidFill>
                  <a:schemeClr val="tx1"/>
                </a:solidFill>
                <a:effectLst/>
                <a:uLnTx/>
                <a:uFillTx/>
                <a:latin typeface="+mn-lt"/>
                <a:ea typeface="+mn-ea"/>
                <a:cs typeface="+mn-cs"/>
              </a:rPr>
              <a:t>yMin</a:t>
            </a:r>
            <a:r>
              <a:rPr kumimoji="0" lang="en-US" sz="1000" b="0" i="0" u="none" strike="noStrike" kern="1200" cap="none" spc="0" normalizeH="0" baseline="0" noProof="0" dirty="0" smtClean="0">
                <a:ln>
                  <a:noFill/>
                </a:ln>
                <a:solidFill>
                  <a:schemeClr val="tx1"/>
                </a:solidFill>
                <a:effectLst/>
                <a:uLnTx/>
                <a:uFillTx/>
                <a:latin typeface="+mn-lt"/>
                <a:ea typeface="+mn-ea"/>
                <a:cs typeface="+mn-cs"/>
              </a:rPr>
              <a:t>);</a:t>
            </a:r>
          </a:p>
          <a:p>
            <a:pPr marL="1371600" marR="0" lvl="4" indent="-228600" algn="l" defTabSz="914400" rtl="0" eaLnBrk="1" fontAlgn="auto" latinLnBrk="0" hangingPunct="1">
              <a:lnSpc>
                <a:spcPct val="100000"/>
              </a:lnSpc>
              <a:spcBef>
                <a:spcPts val="300"/>
              </a:spcBef>
              <a:spcAft>
                <a:spcPts val="0"/>
              </a:spcAft>
              <a:buClr>
                <a:schemeClr val="accent2"/>
              </a:buClr>
              <a:buSzPct val="70000"/>
              <a:buFont typeface="Wingdings"/>
              <a:buNone/>
              <a:tabLst/>
              <a:defRPr/>
            </a:pPr>
            <a:r>
              <a:rPr kumimoji="0" lang="en-US" sz="1000" b="0" i="0" u="none" strike="noStrike" kern="1200" cap="none" spc="0" normalizeH="0" baseline="0" noProof="0" dirty="0" smtClean="0">
                <a:ln>
                  <a:noFill/>
                </a:ln>
                <a:solidFill>
                  <a:schemeClr val="tx1"/>
                </a:solidFill>
                <a:effectLst/>
                <a:uLnTx/>
                <a:uFillTx/>
                <a:latin typeface="+mn-lt"/>
                <a:ea typeface="+mn-ea"/>
                <a:cs typeface="+mn-cs"/>
              </a:rPr>
              <a:t>return </a:t>
            </a:r>
            <a:r>
              <a:rPr kumimoji="0" lang="en-US" sz="1000" b="0" i="0" u="none" strike="noStrike" kern="1200" cap="none" spc="0" normalizeH="0" baseline="0" noProof="0" dirty="0" err="1" smtClean="0">
                <a:ln>
                  <a:noFill/>
                </a:ln>
                <a:solidFill>
                  <a:schemeClr val="tx1"/>
                </a:solidFill>
                <a:effectLst/>
                <a:uLnTx/>
                <a:uFillTx/>
                <a:latin typeface="+mn-lt"/>
                <a:ea typeface="+mn-ea"/>
                <a:cs typeface="+mn-cs"/>
              </a:rPr>
              <a:t>aPoint</a:t>
            </a:r>
            <a:r>
              <a:rPr kumimoji="0" lang="en-US" sz="1000" b="0" i="0" u="none" strike="noStrike" kern="1200" cap="none" spc="0" normalizeH="0" baseline="0" noProof="0" dirty="0" smtClean="0">
                <a:ln>
                  <a:noFill/>
                </a:ln>
                <a:solidFill>
                  <a:schemeClr val="tx1"/>
                </a:solidFill>
                <a:effectLst/>
                <a:uLnTx/>
                <a:uFillTx/>
                <a:latin typeface="+mn-lt"/>
                <a:ea typeface="+mn-ea"/>
                <a:cs typeface="+mn-cs"/>
              </a:rPr>
              <a:t>;</a:t>
            </a:r>
          </a:p>
          <a:p>
            <a:pPr marL="1097280" marR="0" lvl="3" indent="-228600" algn="l" defTabSz="914400" rtl="0" eaLnBrk="1" fontAlgn="auto" latinLnBrk="0" hangingPunct="1">
              <a:lnSpc>
                <a:spcPct val="100000"/>
              </a:lnSpc>
              <a:spcBef>
                <a:spcPts val="400"/>
              </a:spcBef>
              <a:spcAft>
                <a:spcPts val="0"/>
              </a:spcAft>
              <a:buClr>
                <a:schemeClr val="accent2">
                  <a:shade val="75000"/>
                </a:schemeClr>
              </a:buClr>
              <a:buSzPct val="70000"/>
              <a:buFont typeface="Wingdings"/>
              <a:buNone/>
              <a:tabLst/>
              <a:defRPr/>
            </a:pPr>
            <a:r>
              <a:rPr kumimoji="0" lang="en-US" sz="1000" b="0" i="0" u="none" strike="noStrike" kern="1200" cap="none" spc="0" normalizeH="0" baseline="0" noProof="0" dirty="0" smtClean="0">
                <a:ln>
                  <a:noFill/>
                </a:ln>
                <a:solidFill>
                  <a:schemeClr val="tx1"/>
                </a:solidFill>
                <a:effectLst/>
                <a:uLnTx/>
                <a:uFillTx/>
                <a:latin typeface="+mn-lt"/>
                <a:ea typeface="+mn-ea"/>
                <a:cs typeface="+mn-cs"/>
              </a:rPr>
              <a:t>}</a:t>
            </a:r>
          </a:p>
          <a:p>
            <a:pPr marL="822960" marR="0" lvl="2" indent="-228600" algn="l" defTabSz="914400" rtl="0" eaLnBrk="1" fontAlgn="auto" latinLnBrk="0" hangingPunct="1">
              <a:lnSpc>
                <a:spcPct val="100000"/>
              </a:lnSpc>
              <a:spcBef>
                <a:spcPts val="500"/>
              </a:spcBef>
              <a:spcAft>
                <a:spcPts val="0"/>
              </a:spcAft>
              <a:buClr>
                <a:schemeClr val="bg1">
                  <a:shade val="50000"/>
                </a:schemeClr>
              </a:buClr>
              <a:buSzPct val="76000"/>
              <a:buFont typeface="Wingdings 3"/>
              <a:buNone/>
              <a:tabLst/>
              <a:defRPr/>
            </a:pPr>
            <a:r>
              <a:rPr kumimoji="0" lang="en-US" sz="1000" b="0" i="0" u="none" strike="noStrike" kern="1200" cap="none" spc="0" normalizeH="0" baseline="0" noProof="0" dirty="0" smtClean="0">
                <a:ln>
                  <a:noFill/>
                </a:ln>
                <a:solidFill>
                  <a:schemeClr val="tx1"/>
                </a:solidFill>
                <a:effectLst/>
                <a:uLnTx/>
                <a:uFillTx/>
                <a:latin typeface="+mn-lt"/>
                <a:ea typeface="+mn-ea"/>
                <a:cs typeface="+mn-cs"/>
              </a:rPr>
              <a:t>}</a:t>
            </a:r>
          </a:p>
          <a:p>
            <a:pPr marL="548640" marR="0" lvl="1" indent="-274320" algn="l" defTabSz="914400" rtl="0" eaLnBrk="1" fontAlgn="auto" latinLnBrk="0" hangingPunct="1">
              <a:lnSpc>
                <a:spcPct val="100000"/>
              </a:lnSpc>
              <a:spcBef>
                <a:spcPts val="500"/>
              </a:spcBef>
              <a:spcAft>
                <a:spcPts val="0"/>
              </a:spcAft>
              <a:buClr>
                <a:schemeClr val="accent2"/>
              </a:buClr>
              <a:buSzPct val="76000"/>
              <a:buFont typeface="Wingdings 3"/>
              <a:buNone/>
              <a:tabLst/>
              <a:defRPr/>
            </a:pPr>
            <a:r>
              <a:rPr kumimoji="0" lang="en-US" sz="1000" b="0" i="0" u="none" strike="noStrike" kern="1200" cap="none" spc="0" normalizeH="0" baseline="0" noProof="0" dirty="0" smtClean="0">
                <a:ln>
                  <a:noFill/>
                </a:ln>
                <a:solidFill>
                  <a:schemeClr val="tx2"/>
                </a:solidFill>
                <a:effectLst/>
                <a:uLnTx/>
                <a:uFillTx/>
                <a:latin typeface="+mn-lt"/>
                <a:ea typeface="+mn-ea"/>
                <a:cs typeface="+mn-cs"/>
              </a:rPr>
              <a:t>}</a:t>
            </a:r>
          </a:p>
        </p:txBody>
      </p:sp>
      <p:pic>
        <p:nvPicPr>
          <p:cNvPr id="8194" name="Picture 2"/>
          <p:cNvPicPr>
            <a:picLocks noChangeAspect="1" noChangeArrowheads="1"/>
          </p:cNvPicPr>
          <p:nvPr/>
        </p:nvPicPr>
        <p:blipFill>
          <a:blip r:embed="rId3" cstate="print"/>
          <a:srcRect/>
          <a:stretch>
            <a:fillRect/>
          </a:stretch>
        </p:blipFill>
        <p:spPr bwMode="auto">
          <a:xfrm>
            <a:off x="3810001" y="2895600"/>
            <a:ext cx="1676400" cy="28670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p>
            <a:r>
              <a:rPr lang="en-US" b="1" i="1" dirty="0" smtClean="0"/>
              <a:t>Pen and Brush</a:t>
            </a:r>
            <a:endParaRPr lang="es-ES" dirty="0">
              <a:ln/>
              <a:gradFill flip="none">
                <a:gsLst>
                  <a:gs pos="0">
                    <a:schemeClr val="accent6">
                      <a:tint val="70000"/>
                      <a:shade val="100000"/>
                      <a:hueMod val="100000"/>
                      <a:satMod val="195000"/>
                    </a:schemeClr>
                  </a:gs>
                  <a:gs pos="46000">
                    <a:schemeClr val="accent6">
                      <a:tint val="70000"/>
                      <a:shade val="100000"/>
                      <a:hueMod val="100000"/>
                      <a:satMod val="195000"/>
                    </a:schemeClr>
                  </a:gs>
                  <a:gs pos="100000">
                    <a:schemeClr val="accent6">
                      <a:tint val="100000"/>
                      <a:shade val="60000"/>
                      <a:hueMod val="100000"/>
                      <a:satMod val="195000"/>
                    </a:schemeClr>
                  </a:gs>
                </a:gsLst>
                <a:lin ang="5400000"/>
              </a:gradFill>
            </a:endParaRPr>
          </a:p>
        </p:txBody>
      </p:sp>
      <p:sp>
        <p:nvSpPr>
          <p:cNvPr id="3" name="Rectangle 2"/>
          <p:cNvSpPr>
            <a:spLocks noGrp="1"/>
          </p:cNvSpPr>
          <p:nvPr>
            <p:ph sz="quarter" idx="1"/>
          </p:nvPr>
        </p:nvSpPr>
        <p:spPr>
          <a:xfrm>
            <a:off x="457200" y="1143000"/>
            <a:ext cx="8229600" cy="5562600"/>
          </a:xfrm>
        </p:spPr>
        <p:txBody>
          <a:bodyPr>
            <a:noAutofit/>
          </a:bodyPr>
          <a:lstStyle/>
          <a:p>
            <a:r>
              <a:rPr lang="en-US" sz="2400" dirty="0" smtClean="0"/>
              <a:t>Graphics objects provide an interface between the application program and the display device (the computer screen). </a:t>
            </a:r>
          </a:p>
          <a:p>
            <a:r>
              <a:rPr lang="en-US" sz="2400" dirty="0" smtClean="0"/>
              <a:t>After creating a Graphics object, you can use it to draw lines and fill shapes. </a:t>
            </a:r>
          </a:p>
          <a:p>
            <a:r>
              <a:rPr lang="en-US" sz="2400" dirty="0" smtClean="0"/>
              <a:t>However, even though the Graphics class provides the platform to draw on, you still need a tool to draw with. </a:t>
            </a:r>
          </a:p>
          <a:p>
            <a:r>
              <a:rPr lang="en-US" sz="2400" dirty="0" smtClean="0"/>
              <a:t>Two basic tools you will often use are the Pen and Brush. </a:t>
            </a:r>
          </a:p>
          <a:p>
            <a:r>
              <a:rPr lang="en-US" sz="2400" dirty="0" smtClean="0"/>
              <a:t>The GDI+ library provides the Pen and Brush through the Pen and Brush classes respectively. </a:t>
            </a:r>
          </a:p>
          <a:p>
            <a:r>
              <a:rPr lang="en-US" sz="2400" dirty="0" smtClean="0"/>
              <a:t>You use the Pen class to draw lines, curves, and outlines of shapes. </a:t>
            </a:r>
          </a:p>
          <a:p>
            <a:r>
              <a:rPr lang="en-US" sz="2400" dirty="0" smtClean="0"/>
              <a:t>You use the Brush class to fill shapes with colors and patterns.</a:t>
            </a:r>
            <a:endParaRPr lang="en-US" sz="1400" dirty="0" smtClean="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p>
            <a:r>
              <a:rPr lang="en-US" b="1" dirty="0" smtClean="0"/>
              <a:t>Pen Class</a:t>
            </a:r>
            <a:endParaRPr lang="es-ES" dirty="0">
              <a:ln/>
              <a:gradFill flip="none">
                <a:gsLst>
                  <a:gs pos="0">
                    <a:schemeClr val="accent6">
                      <a:tint val="70000"/>
                      <a:shade val="100000"/>
                      <a:hueMod val="100000"/>
                      <a:satMod val="195000"/>
                    </a:schemeClr>
                  </a:gs>
                  <a:gs pos="46000">
                    <a:schemeClr val="accent6">
                      <a:tint val="70000"/>
                      <a:shade val="100000"/>
                      <a:hueMod val="100000"/>
                      <a:satMod val="195000"/>
                    </a:schemeClr>
                  </a:gs>
                  <a:gs pos="100000">
                    <a:schemeClr val="accent6">
                      <a:tint val="100000"/>
                      <a:shade val="60000"/>
                      <a:hueMod val="100000"/>
                      <a:satMod val="195000"/>
                    </a:schemeClr>
                  </a:gs>
                </a:gsLst>
                <a:lin ang="5400000"/>
              </a:gradFill>
            </a:endParaRPr>
          </a:p>
        </p:txBody>
      </p:sp>
      <p:sp>
        <p:nvSpPr>
          <p:cNvPr id="3" name="Rectangle 2"/>
          <p:cNvSpPr>
            <a:spLocks noGrp="1"/>
          </p:cNvSpPr>
          <p:nvPr>
            <p:ph sz="quarter" idx="1"/>
          </p:nvPr>
        </p:nvSpPr>
        <p:spPr>
          <a:xfrm>
            <a:off x="457200" y="1143000"/>
            <a:ext cx="8229600" cy="5562600"/>
          </a:xfrm>
        </p:spPr>
        <p:txBody>
          <a:bodyPr>
            <a:noAutofit/>
          </a:bodyPr>
          <a:lstStyle/>
          <a:p>
            <a:r>
              <a:rPr lang="en-US" sz="1800" dirty="0" smtClean="0"/>
              <a:t>You use the Pen class to create custom pens with specified color and width properties. </a:t>
            </a:r>
          </a:p>
          <a:p>
            <a:r>
              <a:rPr lang="en-US" sz="1800" dirty="0" smtClean="0"/>
              <a:t>The line drawn by a Pen object can be filled in a variety of fill styles, including solid colors and textures.</a:t>
            </a:r>
          </a:p>
          <a:p>
            <a:r>
              <a:rPr lang="en-US" sz="1800" dirty="0" smtClean="0"/>
              <a:t>The fill style depends on the brush or texture that is used as the fill object.</a:t>
            </a:r>
          </a:p>
          <a:p>
            <a:r>
              <a:rPr lang="en-US" sz="1800" dirty="0" smtClean="0"/>
              <a:t>There are four different types of constructors for the Pen class: two constructors allow you to specify a Brush object instead of color, and two constructors give you the option of specifying the pen’s width. </a:t>
            </a:r>
          </a:p>
          <a:p>
            <a:r>
              <a:rPr lang="en-US" sz="1800" dirty="0" smtClean="0"/>
              <a:t>These four constructors are as follows:</a:t>
            </a:r>
          </a:p>
          <a:p>
            <a:pPr lvl="1"/>
            <a:r>
              <a:rPr lang="en-US" sz="1500" dirty="0" smtClean="0"/>
              <a:t>Creates a new instance of the Pen class with the specified Color:</a:t>
            </a:r>
          </a:p>
          <a:p>
            <a:pPr lvl="1">
              <a:buNone/>
            </a:pPr>
            <a:r>
              <a:rPr lang="en-US" sz="1500" dirty="0" smtClean="0"/>
              <a:t>public Pen(color);</a:t>
            </a:r>
          </a:p>
          <a:p>
            <a:pPr lvl="1"/>
            <a:r>
              <a:rPr lang="en-US" sz="1500" dirty="0" smtClean="0"/>
              <a:t>Creates a new instance of the Pen class with the specified Brush:</a:t>
            </a:r>
          </a:p>
          <a:p>
            <a:pPr lvl="1">
              <a:buNone/>
            </a:pPr>
            <a:r>
              <a:rPr lang="en-US" sz="1500" dirty="0" smtClean="0"/>
              <a:t>public Pen(brush);</a:t>
            </a:r>
          </a:p>
          <a:p>
            <a:pPr lvl="1"/>
            <a:r>
              <a:rPr lang="en-US" sz="1500" dirty="0" smtClean="0"/>
              <a:t>Creates a new instance of the Pen class with the specified Brush and width:</a:t>
            </a:r>
          </a:p>
          <a:p>
            <a:pPr lvl="1">
              <a:buNone/>
            </a:pPr>
            <a:r>
              <a:rPr lang="en-US" sz="1500" dirty="0" smtClean="0"/>
              <a:t>public Pen(brush, float);</a:t>
            </a:r>
          </a:p>
          <a:p>
            <a:pPr lvl="1"/>
            <a:r>
              <a:rPr lang="en-US" sz="1500" dirty="0" smtClean="0"/>
              <a:t>Creates a new instance of the Pen class with the specified Color and width:</a:t>
            </a:r>
          </a:p>
          <a:p>
            <a:pPr lvl="1">
              <a:buNone/>
            </a:pPr>
            <a:r>
              <a:rPr lang="en-US" sz="1500" dirty="0" smtClean="0"/>
              <a:t>public Pen(color, float);</a:t>
            </a:r>
            <a:endParaRPr lang="en-US" sz="800" dirty="0" smtClean="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p>
            <a:r>
              <a:rPr lang="en-US" b="1" dirty="0" smtClean="0"/>
              <a:t>Pen Class</a:t>
            </a:r>
            <a:endParaRPr lang="es-ES" dirty="0">
              <a:ln/>
              <a:gradFill flip="none">
                <a:gsLst>
                  <a:gs pos="0">
                    <a:schemeClr val="accent6">
                      <a:tint val="70000"/>
                      <a:shade val="100000"/>
                      <a:hueMod val="100000"/>
                      <a:satMod val="195000"/>
                    </a:schemeClr>
                  </a:gs>
                  <a:gs pos="46000">
                    <a:schemeClr val="accent6">
                      <a:tint val="70000"/>
                      <a:shade val="100000"/>
                      <a:hueMod val="100000"/>
                      <a:satMod val="195000"/>
                    </a:schemeClr>
                  </a:gs>
                  <a:gs pos="100000">
                    <a:schemeClr val="accent6">
                      <a:tint val="100000"/>
                      <a:shade val="60000"/>
                      <a:hueMod val="100000"/>
                      <a:satMod val="195000"/>
                    </a:schemeClr>
                  </a:gs>
                </a:gsLst>
                <a:lin ang="5400000"/>
              </a:gradFill>
            </a:endParaRPr>
          </a:p>
        </p:txBody>
      </p:sp>
      <p:sp>
        <p:nvSpPr>
          <p:cNvPr id="3" name="Rectangle 2"/>
          <p:cNvSpPr>
            <a:spLocks noGrp="1"/>
          </p:cNvSpPr>
          <p:nvPr>
            <p:ph sz="quarter" idx="1"/>
          </p:nvPr>
        </p:nvSpPr>
        <p:spPr>
          <a:xfrm>
            <a:off x="457200" y="1143000"/>
            <a:ext cx="8229600" cy="5562600"/>
          </a:xfrm>
        </p:spPr>
        <p:txBody>
          <a:bodyPr>
            <a:noAutofit/>
          </a:bodyPr>
          <a:lstStyle/>
          <a:p>
            <a:r>
              <a:rPr lang="en-US" sz="1800" dirty="0" smtClean="0"/>
              <a:t>The Pen class has a number of properties, offering you a large amount of control over how your Pen object draws graphics elements. The most commonly used properties include:</a:t>
            </a:r>
          </a:p>
          <a:p>
            <a:r>
              <a:rPr lang="en-US" sz="1800" dirty="0" smtClean="0"/>
              <a:t>• Alignment – Gets or sets the alignment for the Pen object.</a:t>
            </a:r>
          </a:p>
          <a:p>
            <a:r>
              <a:rPr lang="en-US" sz="1800" dirty="0" smtClean="0"/>
              <a:t>• Brush – Gets or sets the Brush object that determines the attributes of the Pen object.</a:t>
            </a:r>
          </a:p>
          <a:p>
            <a:r>
              <a:rPr lang="en-US" sz="1800" dirty="0" smtClean="0"/>
              <a:t>• Color – Gets or sets the color of the Pen object.</a:t>
            </a:r>
          </a:p>
          <a:p>
            <a:r>
              <a:rPr lang="en-US" sz="1800" dirty="0" smtClean="0"/>
              <a:t>• </a:t>
            </a:r>
            <a:r>
              <a:rPr lang="en-US" sz="1800" dirty="0" err="1" smtClean="0"/>
              <a:t>DashStyle</a:t>
            </a:r>
            <a:r>
              <a:rPr lang="en-US" sz="1800" dirty="0" smtClean="0"/>
              <a:t> – Gets or sets the style used for dashed lines drawn with the Pen object.</a:t>
            </a:r>
          </a:p>
          <a:p>
            <a:r>
              <a:rPr lang="en-US" sz="1800" dirty="0" smtClean="0"/>
              <a:t>• Width – Gets or sets the width of the Pen object.</a:t>
            </a:r>
            <a:endParaRPr lang="en-US" sz="800" dirty="0" smtClean="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p>
            <a:r>
              <a:rPr lang="en-US" b="1" dirty="0" smtClean="0"/>
              <a:t>Brush Class</a:t>
            </a:r>
            <a:endParaRPr lang="es-ES" dirty="0">
              <a:ln/>
              <a:gradFill flip="none">
                <a:gsLst>
                  <a:gs pos="0">
                    <a:schemeClr val="accent6">
                      <a:tint val="70000"/>
                      <a:shade val="100000"/>
                      <a:hueMod val="100000"/>
                      <a:satMod val="195000"/>
                    </a:schemeClr>
                  </a:gs>
                  <a:gs pos="46000">
                    <a:schemeClr val="accent6">
                      <a:tint val="70000"/>
                      <a:shade val="100000"/>
                      <a:hueMod val="100000"/>
                      <a:satMod val="195000"/>
                    </a:schemeClr>
                  </a:gs>
                  <a:gs pos="100000">
                    <a:schemeClr val="accent6">
                      <a:tint val="100000"/>
                      <a:shade val="60000"/>
                      <a:hueMod val="100000"/>
                      <a:satMod val="195000"/>
                    </a:schemeClr>
                  </a:gs>
                </a:gsLst>
                <a:lin ang="5400000"/>
              </a:gradFill>
            </a:endParaRPr>
          </a:p>
        </p:txBody>
      </p:sp>
      <p:sp>
        <p:nvSpPr>
          <p:cNvPr id="3" name="Rectangle 2"/>
          <p:cNvSpPr>
            <a:spLocks noGrp="1"/>
          </p:cNvSpPr>
          <p:nvPr>
            <p:ph sz="quarter" idx="1"/>
          </p:nvPr>
        </p:nvSpPr>
        <p:spPr>
          <a:xfrm>
            <a:off x="457200" y="1143000"/>
            <a:ext cx="8229600" cy="5562600"/>
          </a:xfrm>
        </p:spPr>
        <p:txBody>
          <a:bodyPr>
            <a:noAutofit/>
          </a:bodyPr>
          <a:lstStyle/>
          <a:p>
            <a:r>
              <a:rPr lang="en-US" sz="1800" dirty="0" smtClean="0"/>
              <a:t>The brushes are used to fill shapes with colors, patterns, and images. The Brush class is an abstract base class and cannot be instantiated. In order to create a Brush object, you must use its derived classes, which include:</a:t>
            </a:r>
          </a:p>
          <a:p>
            <a:endParaRPr lang="en-US" sz="1800" dirty="0" smtClean="0"/>
          </a:p>
          <a:p>
            <a:r>
              <a:rPr lang="en-US" sz="1800" dirty="0" smtClean="0"/>
              <a:t>• </a:t>
            </a:r>
            <a:r>
              <a:rPr lang="en-US" sz="1800" dirty="0" err="1" smtClean="0"/>
              <a:t>SolidBrush</a:t>
            </a:r>
            <a:r>
              <a:rPr lang="en-US" sz="1800" dirty="0" smtClean="0"/>
              <a:t> – This class defines a brush made of a single color.</a:t>
            </a:r>
          </a:p>
          <a:p>
            <a:r>
              <a:rPr lang="en-US" sz="1800" dirty="0" smtClean="0"/>
              <a:t>• </a:t>
            </a:r>
            <a:r>
              <a:rPr lang="en-US" sz="1800" dirty="0" err="1" smtClean="0"/>
              <a:t>TextureBrush</a:t>
            </a:r>
            <a:r>
              <a:rPr lang="en-US" sz="1800" dirty="0" smtClean="0"/>
              <a:t> – This class defines a brush that uses an image to fill the interior of a shape.</a:t>
            </a:r>
          </a:p>
          <a:p>
            <a:r>
              <a:rPr lang="en-US" sz="1800" dirty="0" smtClean="0"/>
              <a:t>• </a:t>
            </a:r>
            <a:r>
              <a:rPr lang="en-US" sz="1800" dirty="0" err="1" smtClean="0"/>
              <a:t>HatchBrush</a:t>
            </a:r>
            <a:r>
              <a:rPr lang="en-US" sz="1800" dirty="0" smtClean="0"/>
              <a:t> – This class defines a rectangle brush with a hatch style, a foreground color, and a background color.</a:t>
            </a:r>
          </a:p>
          <a:p>
            <a:r>
              <a:rPr lang="en-US" sz="1800" dirty="0" smtClean="0"/>
              <a:t>• </a:t>
            </a:r>
            <a:r>
              <a:rPr lang="en-US" sz="1800" dirty="0" err="1" smtClean="0"/>
              <a:t>LinearGradientBrush</a:t>
            </a:r>
            <a:r>
              <a:rPr lang="en-US" sz="1800" dirty="0" smtClean="0"/>
              <a:t> – This class encapsulates both two-color gradients and custom multicolor gradients.</a:t>
            </a:r>
          </a:p>
          <a:p>
            <a:r>
              <a:rPr lang="en-US" sz="1800" dirty="0" smtClean="0"/>
              <a:t>• </a:t>
            </a:r>
            <a:r>
              <a:rPr lang="en-US" sz="1800" dirty="0" err="1" smtClean="0"/>
              <a:t>PathGradientBrush</a:t>
            </a:r>
            <a:r>
              <a:rPr lang="en-US" sz="1800" dirty="0" smtClean="0"/>
              <a:t> – This class encapsulates a Brush object that fills the interior of a </a:t>
            </a:r>
            <a:r>
              <a:rPr lang="en-US" sz="1800" dirty="0" err="1" smtClean="0"/>
              <a:t>GraphicsPath</a:t>
            </a:r>
            <a:r>
              <a:rPr lang="en-US" sz="1800" dirty="0" smtClean="0"/>
              <a:t> object with a gradient.</a:t>
            </a:r>
            <a:endParaRPr lang="en-US" sz="800" dirty="0" smtClean="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p>
            <a:r>
              <a:rPr lang="en-US" b="1" dirty="0" smtClean="0"/>
              <a:t>Brush Class</a:t>
            </a:r>
            <a:endParaRPr lang="es-ES" dirty="0">
              <a:ln/>
              <a:gradFill flip="none">
                <a:gsLst>
                  <a:gs pos="0">
                    <a:schemeClr val="accent6">
                      <a:tint val="70000"/>
                      <a:shade val="100000"/>
                      <a:hueMod val="100000"/>
                      <a:satMod val="195000"/>
                    </a:schemeClr>
                  </a:gs>
                  <a:gs pos="46000">
                    <a:schemeClr val="accent6">
                      <a:tint val="70000"/>
                      <a:shade val="100000"/>
                      <a:hueMod val="100000"/>
                      <a:satMod val="195000"/>
                    </a:schemeClr>
                  </a:gs>
                  <a:gs pos="100000">
                    <a:schemeClr val="accent6">
                      <a:tint val="100000"/>
                      <a:shade val="60000"/>
                      <a:hueMod val="100000"/>
                      <a:satMod val="195000"/>
                    </a:schemeClr>
                  </a:gs>
                </a:gsLst>
                <a:lin ang="5400000"/>
              </a:gradFill>
            </a:endParaRPr>
          </a:p>
        </p:txBody>
      </p:sp>
      <p:sp>
        <p:nvSpPr>
          <p:cNvPr id="3" name="Rectangle 2"/>
          <p:cNvSpPr>
            <a:spLocks noGrp="1"/>
          </p:cNvSpPr>
          <p:nvPr>
            <p:ph sz="quarter" idx="1"/>
          </p:nvPr>
        </p:nvSpPr>
        <p:spPr>
          <a:xfrm>
            <a:off x="457200" y="1143000"/>
            <a:ext cx="8229600" cy="5562600"/>
          </a:xfrm>
        </p:spPr>
        <p:txBody>
          <a:bodyPr>
            <a:noAutofit/>
          </a:bodyPr>
          <a:lstStyle/>
          <a:p>
            <a:r>
              <a:rPr lang="en-US" sz="1800" dirty="0" smtClean="0"/>
              <a:t>The following code snippet creates various brush objects:</a:t>
            </a:r>
          </a:p>
          <a:p>
            <a:pPr lvl="1">
              <a:buNone/>
            </a:pPr>
            <a:r>
              <a:rPr lang="en-US" sz="1500" dirty="0" smtClean="0"/>
              <a:t>// Create a </a:t>
            </a:r>
            <a:r>
              <a:rPr lang="en-US" sz="1500" dirty="0" err="1" smtClean="0"/>
              <a:t>SolidBrush</a:t>
            </a:r>
            <a:r>
              <a:rPr lang="en-US" sz="1500" dirty="0" smtClean="0"/>
              <a:t> with red color:</a:t>
            </a:r>
          </a:p>
          <a:p>
            <a:pPr lvl="1">
              <a:buNone/>
            </a:pPr>
            <a:r>
              <a:rPr lang="en-US" sz="1500" dirty="0" err="1" smtClean="0"/>
              <a:t>SolidBrush</a:t>
            </a:r>
            <a:r>
              <a:rPr lang="en-US" sz="1500" dirty="0" smtClean="0"/>
              <a:t> </a:t>
            </a:r>
            <a:r>
              <a:rPr lang="en-US" sz="1500" dirty="0" err="1" smtClean="0"/>
              <a:t>sb</a:t>
            </a:r>
            <a:r>
              <a:rPr lang="en-US" sz="1500" dirty="0" smtClean="0"/>
              <a:t> = new </a:t>
            </a:r>
            <a:r>
              <a:rPr lang="en-US" sz="1500" dirty="0" err="1" smtClean="0"/>
              <a:t>SolidBrush</a:t>
            </a:r>
            <a:r>
              <a:rPr lang="en-US" sz="1500" dirty="0" smtClean="0"/>
              <a:t>(</a:t>
            </a:r>
            <a:r>
              <a:rPr lang="en-US" sz="1500" dirty="0" err="1" smtClean="0"/>
              <a:t>Color.Red</a:t>
            </a:r>
            <a:r>
              <a:rPr lang="en-US" sz="1500" dirty="0" smtClean="0"/>
              <a:t>);</a:t>
            </a:r>
          </a:p>
          <a:p>
            <a:pPr lvl="1">
              <a:buNone/>
            </a:pPr>
            <a:r>
              <a:rPr lang="en-US" sz="1500" dirty="0" smtClean="0"/>
              <a:t>// Create a </a:t>
            </a:r>
            <a:r>
              <a:rPr lang="en-US" sz="1500" dirty="0" err="1" smtClean="0"/>
              <a:t>TextureBrush</a:t>
            </a:r>
            <a:r>
              <a:rPr lang="en-US" sz="1500" dirty="0" smtClean="0"/>
              <a:t> with an image file (myImage.gif):</a:t>
            </a:r>
          </a:p>
          <a:p>
            <a:pPr lvl="1">
              <a:buNone/>
            </a:pPr>
            <a:r>
              <a:rPr lang="en-US" sz="1500" dirty="0" smtClean="0"/>
              <a:t>Bitmap bmp = new Bitmap(“myImage.gif”);</a:t>
            </a:r>
          </a:p>
          <a:p>
            <a:pPr lvl="1">
              <a:buNone/>
            </a:pPr>
            <a:r>
              <a:rPr lang="en-US" sz="1500" dirty="0" err="1" smtClean="0"/>
              <a:t>TextureBrush</a:t>
            </a:r>
            <a:r>
              <a:rPr lang="en-US" sz="1500" dirty="0" smtClean="0"/>
              <a:t> </a:t>
            </a:r>
            <a:r>
              <a:rPr lang="en-US" sz="1500" dirty="0" err="1" smtClean="0"/>
              <a:t>tb</a:t>
            </a:r>
            <a:r>
              <a:rPr lang="en-US" sz="1500" dirty="0" smtClean="0"/>
              <a:t> = new </a:t>
            </a:r>
            <a:r>
              <a:rPr lang="en-US" sz="1500" dirty="0" err="1" smtClean="0"/>
              <a:t>TextureBrush</a:t>
            </a:r>
            <a:r>
              <a:rPr lang="en-US" sz="1500" dirty="0" smtClean="0"/>
              <a:t>(bmp);</a:t>
            </a:r>
          </a:p>
          <a:p>
            <a:pPr lvl="1">
              <a:buNone/>
            </a:pPr>
            <a:r>
              <a:rPr lang="en-US" sz="1500" dirty="0" smtClean="0"/>
              <a:t>// Create a </a:t>
            </a:r>
            <a:r>
              <a:rPr lang="en-US" sz="1500" dirty="0" err="1" smtClean="0"/>
              <a:t>HatchBrush</a:t>
            </a:r>
            <a:r>
              <a:rPr lang="en-US" sz="1500" dirty="0" smtClean="0"/>
              <a:t> with a Cross pattern:</a:t>
            </a:r>
          </a:p>
          <a:p>
            <a:pPr lvl="1">
              <a:buNone/>
            </a:pPr>
            <a:r>
              <a:rPr lang="en-US" sz="1500" dirty="0" err="1" smtClean="0"/>
              <a:t>HatchBrush</a:t>
            </a:r>
            <a:r>
              <a:rPr lang="en-US" sz="1500" dirty="0" smtClean="0"/>
              <a:t> </a:t>
            </a:r>
            <a:r>
              <a:rPr lang="en-US" sz="1500" dirty="0" err="1" smtClean="0"/>
              <a:t>hb</a:t>
            </a:r>
            <a:r>
              <a:rPr lang="en-US" sz="1500" dirty="0" smtClean="0"/>
              <a:t> = new </a:t>
            </a:r>
            <a:r>
              <a:rPr lang="en-US" sz="1500" dirty="0" err="1" smtClean="0"/>
              <a:t>HatchBrush</a:t>
            </a:r>
            <a:r>
              <a:rPr lang="en-US" sz="1500" dirty="0" smtClean="0"/>
              <a:t>(</a:t>
            </a:r>
            <a:r>
              <a:rPr lang="en-US" sz="1500" dirty="0" err="1" smtClean="0"/>
              <a:t>HatchStyle.Cross</a:t>
            </a:r>
            <a:r>
              <a:rPr lang="en-US" sz="1500" dirty="0" smtClean="0"/>
              <a:t>,</a:t>
            </a:r>
          </a:p>
          <a:p>
            <a:pPr lvl="1">
              <a:buNone/>
            </a:pPr>
            <a:r>
              <a:rPr lang="en-US" sz="1500" dirty="0" err="1" smtClean="0"/>
              <a:t>Color.Black</a:t>
            </a:r>
            <a:r>
              <a:rPr lang="en-US" sz="1500" dirty="0" smtClean="0"/>
              <a:t>, </a:t>
            </a:r>
            <a:r>
              <a:rPr lang="en-US" sz="1500" dirty="0" err="1" smtClean="0"/>
              <a:t>Color.White</a:t>
            </a:r>
            <a:r>
              <a:rPr lang="en-US" sz="1500" dirty="0" smtClean="0"/>
              <a:t>);</a:t>
            </a:r>
          </a:p>
          <a:p>
            <a:pPr lvl="1">
              <a:buNone/>
            </a:pPr>
            <a:r>
              <a:rPr lang="en-US" sz="1500" dirty="0" smtClean="0"/>
              <a:t>// Create a </a:t>
            </a:r>
            <a:r>
              <a:rPr lang="en-US" sz="1500" dirty="0" err="1" smtClean="0"/>
              <a:t>LinearGradientBrush</a:t>
            </a:r>
            <a:r>
              <a:rPr lang="en-US" sz="1500" dirty="0" smtClean="0"/>
              <a:t> with a Gradient described by two points:</a:t>
            </a:r>
          </a:p>
          <a:p>
            <a:pPr lvl="1">
              <a:buNone/>
            </a:pPr>
            <a:r>
              <a:rPr lang="en-US" sz="1500" dirty="0" err="1" smtClean="0"/>
              <a:t>LinearGradientBrush</a:t>
            </a:r>
            <a:r>
              <a:rPr lang="en-US" sz="1500" dirty="0" smtClean="0"/>
              <a:t> </a:t>
            </a:r>
            <a:r>
              <a:rPr lang="en-US" sz="1500" dirty="0" err="1" smtClean="0"/>
              <a:t>lgb</a:t>
            </a:r>
            <a:r>
              <a:rPr lang="en-US" sz="1500" dirty="0" smtClean="0"/>
              <a:t> = new </a:t>
            </a:r>
            <a:r>
              <a:rPr lang="en-US" sz="1500" dirty="0" err="1" smtClean="0"/>
              <a:t>LinearGradientBrush</a:t>
            </a:r>
            <a:r>
              <a:rPr lang="en-US" sz="1500" dirty="0" smtClean="0"/>
              <a:t>(New Point(10, 10),</a:t>
            </a:r>
          </a:p>
          <a:p>
            <a:pPr lvl="1">
              <a:buNone/>
            </a:pPr>
            <a:r>
              <a:rPr lang="en-US" sz="1500" dirty="0" smtClean="0"/>
              <a:t>new Point(100, 30), </a:t>
            </a:r>
            <a:r>
              <a:rPr lang="en-US" sz="1500" dirty="0" err="1" smtClean="0"/>
              <a:t>Color.Red</a:t>
            </a:r>
            <a:r>
              <a:rPr lang="en-US" sz="1500" dirty="0" smtClean="0"/>
              <a:t>, </a:t>
            </a:r>
            <a:r>
              <a:rPr lang="en-US" sz="1500" dirty="0" err="1" smtClean="0"/>
              <a:t>Color.Black</a:t>
            </a:r>
            <a:r>
              <a:rPr lang="en-US" sz="1500" dirty="0" smtClean="0"/>
              <a:t>);</a:t>
            </a:r>
          </a:p>
          <a:p>
            <a:pPr lvl="1">
              <a:buNone/>
            </a:pPr>
            <a:r>
              <a:rPr lang="en-US" sz="1500" dirty="0" smtClean="0"/>
              <a:t>// Create a </a:t>
            </a:r>
            <a:r>
              <a:rPr lang="en-US" sz="1500" dirty="0" err="1" smtClean="0"/>
              <a:t>PathGradientBrush</a:t>
            </a:r>
            <a:r>
              <a:rPr lang="en-US" sz="1500" dirty="0" smtClean="0"/>
              <a:t> for a Graphics path:</a:t>
            </a:r>
          </a:p>
          <a:p>
            <a:pPr lvl="1">
              <a:buNone/>
            </a:pPr>
            <a:r>
              <a:rPr lang="en-US" sz="1500" dirty="0" err="1" smtClean="0"/>
              <a:t>PathGradientBrush</a:t>
            </a:r>
            <a:r>
              <a:rPr lang="en-US" sz="1500" dirty="0" smtClean="0"/>
              <a:t> </a:t>
            </a:r>
            <a:r>
              <a:rPr lang="en-US" sz="1500" dirty="0" err="1" smtClean="0"/>
              <a:t>pgb</a:t>
            </a:r>
            <a:r>
              <a:rPr lang="en-US" sz="1500" dirty="0" smtClean="0"/>
              <a:t> = new </a:t>
            </a:r>
            <a:r>
              <a:rPr lang="en-US" sz="1500" dirty="0" err="1" smtClean="0"/>
              <a:t>PathGradientBrush</a:t>
            </a:r>
            <a:r>
              <a:rPr lang="en-US" sz="1500" dirty="0" smtClean="0"/>
              <a:t>(</a:t>
            </a:r>
            <a:r>
              <a:rPr lang="en-US" sz="1500" dirty="0" err="1" smtClean="0"/>
              <a:t>graphicsPath</a:t>
            </a:r>
            <a:r>
              <a:rPr lang="en-US" sz="1500" dirty="0" smtClean="0"/>
              <a:t>);</a:t>
            </a:r>
          </a:p>
          <a:p>
            <a:pPr lvl="1">
              <a:buNone/>
            </a:pPr>
            <a:r>
              <a:rPr lang="en-US" sz="1500" dirty="0" err="1" smtClean="0"/>
              <a:t>pgb.CenterColor</a:t>
            </a:r>
            <a:r>
              <a:rPr lang="en-US" sz="1500" dirty="0" smtClean="0"/>
              <a:t> = </a:t>
            </a:r>
            <a:r>
              <a:rPr lang="en-US" sz="1500" dirty="0" err="1" smtClean="0"/>
              <a:t>Color.Red</a:t>
            </a:r>
            <a:r>
              <a:rPr lang="en-US" sz="1500" dirty="0" smtClean="0"/>
              <a:t>;</a:t>
            </a:r>
          </a:p>
          <a:p>
            <a:pPr lvl="1">
              <a:buNone/>
            </a:pPr>
            <a:r>
              <a:rPr lang="en-US" sz="1500" dirty="0" err="1" smtClean="0"/>
              <a:t>pgb.SurroundColors</a:t>
            </a:r>
            <a:r>
              <a:rPr lang="en-US" sz="1500" dirty="0" smtClean="0"/>
              <a:t> = new Color[] {</a:t>
            </a:r>
            <a:r>
              <a:rPr lang="en-US" sz="1500" dirty="0" err="1" smtClean="0"/>
              <a:t>Color.Black</a:t>
            </a:r>
            <a:r>
              <a:rPr lang="en-US" sz="1500" dirty="0" smtClean="0"/>
              <a:t>};</a:t>
            </a:r>
            <a:endParaRPr lang="en-US" sz="500" dirty="0" smtClean="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p>
            <a:r>
              <a:rPr lang="en-US" b="1" dirty="0" smtClean="0"/>
              <a:t>Points</a:t>
            </a:r>
            <a:endParaRPr lang="es-ES" dirty="0">
              <a:ln/>
              <a:gradFill flip="none">
                <a:gsLst>
                  <a:gs pos="0">
                    <a:schemeClr val="accent6">
                      <a:tint val="70000"/>
                      <a:shade val="100000"/>
                      <a:hueMod val="100000"/>
                      <a:satMod val="195000"/>
                    </a:schemeClr>
                  </a:gs>
                  <a:gs pos="46000">
                    <a:schemeClr val="accent6">
                      <a:tint val="70000"/>
                      <a:shade val="100000"/>
                      <a:hueMod val="100000"/>
                      <a:satMod val="195000"/>
                    </a:schemeClr>
                  </a:gs>
                  <a:gs pos="100000">
                    <a:schemeClr val="accent6">
                      <a:tint val="100000"/>
                      <a:shade val="60000"/>
                      <a:hueMod val="100000"/>
                      <a:satMod val="195000"/>
                    </a:schemeClr>
                  </a:gs>
                </a:gsLst>
                <a:lin ang="5400000"/>
              </a:gradFill>
            </a:endParaRPr>
          </a:p>
        </p:txBody>
      </p:sp>
      <p:sp>
        <p:nvSpPr>
          <p:cNvPr id="3" name="Rectangle 2"/>
          <p:cNvSpPr>
            <a:spLocks noGrp="1"/>
          </p:cNvSpPr>
          <p:nvPr>
            <p:ph sz="quarter" idx="1"/>
          </p:nvPr>
        </p:nvSpPr>
        <p:spPr>
          <a:xfrm>
            <a:off x="457200" y="1143000"/>
            <a:ext cx="8229600" cy="5562600"/>
          </a:xfrm>
        </p:spPr>
        <p:txBody>
          <a:bodyPr>
            <a:noAutofit/>
          </a:bodyPr>
          <a:lstStyle/>
          <a:p>
            <a:r>
              <a:rPr lang="en-US" sz="2000" dirty="0" smtClean="0"/>
              <a:t>In C# and GDI+, there are two point structures: Point and </a:t>
            </a:r>
            <a:r>
              <a:rPr lang="en-US" sz="2000" dirty="0" err="1" smtClean="0"/>
              <a:t>PointF</a:t>
            </a:r>
            <a:r>
              <a:rPr lang="en-US" sz="2000" dirty="0" smtClean="0"/>
              <a:t>. </a:t>
            </a:r>
          </a:p>
          <a:p>
            <a:r>
              <a:rPr lang="en-US" sz="2000" dirty="0" smtClean="0"/>
              <a:t>The Point structure represents an ordered pair of integer X- and Y- coordinates that define a point in a 2D plane. </a:t>
            </a:r>
          </a:p>
          <a:p>
            <a:r>
              <a:rPr lang="en-US" sz="2000" dirty="0" smtClean="0"/>
              <a:t>The Point constructor includes three overloaded methods that allow you to create a Point object from an integer, a size object, or two integers as follows:</a:t>
            </a:r>
          </a:p>
          <a:p>
            <a:pPr lvl="1"/>
            <a:r>
              <a:rPr lang="en-US" sz="1600" dirty="0" smtClean="0"/>
              <a:t>• Point() – Creates a Point object and initializes the X- and Y-data members to zeros. This is the default constructor.</a:t>
            </a:r>
          </a:p>
          <a:p>
            <a:pPr lvl="1"/>
            <a:r>
              <a:rPr lang="en-US" sz="1600" dirty="0" smtClean="0"/>
              <a:t>• Point(Size) – Creates a Point object using a Size object to initialize the X- and Y-data members.</a:t>
            </a:r>
          </a:p>
          <a:p>
            <a:pPr lvl="1"/>
            <a:r>
              <a:rPr lang="en-US" sz="1600" dirty="0" smtClean="0"/>
              <a:t>• Point(</a:t>
            </a:r>
            <a:r>
              <a:rPr lang="en-US" sz="1600" dirty="0" err="1" smtClean="0"/>
              <a:t>int</a:t>
            </a:r>
            <a:r>
              <a:rPr lang="en-US" sz="1600" dirty="0" smtClean="0"/>
              <a:t>, </a:t>
            </a:r>
            <a:r>
              <a:rPr lang="en-US" sz="1600" dirty="0" err="1" smtClean="0"/>
              <a:t>int</a:t>
            </a:r>
            <a:r>
              <a:rPr lang="en-US" sz="1600" dirty="0" smtClean="0"/>
              <a:t>) – Creates a Point object using two integers to initialize the X- and Y-data members.</a:t>
            </a:r>
          </a:p>
          <a:p>
            <a:r>
              <a:rPr lang="en-US" sz="2000" dirty="0" smtClean="0"/>
              <a:t>The following code snippet creates Point objects using all three types of the constructors:</a:t>
            </a:r>
          </a:p>
          <a:p>
            <a:pPr lvl="1"/>
            <a:r>
              <a:rPr lang="en-US" sz="1600" dirty="0" smtClean="0"/>
              <a:t>Point pt1 = new Point();</a:t>
            </a:r>
          </a:p>
          <a:p>
            <a:pPr lvl="1"/>
            <a:r>
              <a:rPr lang="en-US" sz="1600" dirty="0" smtClean="0"/>
              <a:t>Point pt2 = new Point(new Size(10, 100));</a:t>
            </a:r>
          </a:p>
          <a:p>
            <a:pPr lvl="1"/>
            <a:r>
              <a:rPr lang="en-US" sz="1600" dirty="0" smtClean="0"/>
              <a:t>Point pt3 = new Point(20, 200);</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p>
            <a:r>
              <a:rPr lang="en-US" b="1" dirty="0" smtClean="0"/>
              <a:t>Points</a:t>
            </a:r>
            <a:endParaRPr lang="es-ES" dirty="0">
              <a:ln/>
              <a:gradFill flip="none">
                <a:gsLst>
                  <a:gs pos="0">
                    <a:schemeClr val="accent6">
                      <a:tint val="70000"/>
                      <a:shade val="100000"/>
                      <a:hueMod val="100000"/>
                      <a:satMod val="195000"/>
                    </a:schemeClr>
                  </a:gs>
                  <a:gs pos="46000">
                    <a:schemeClr val="accent6">
                      <a:tint val="70000"/>
                      <a:shade val="100000"/>
                      <a:hueMod val="100000"/>
                      <a:satMod val="195000"/>
                    </a:schemeClr>
                  </a:gs>
                  <a:gs pos="100000">
                    <a:schemeClr val="accent6">
                      <a:tint val="100000"/>
                      <a:shade val="60000"/>
                      <a:hueMod val="100000"/>
                      <a:satMod val="195000"/>
                    </a:schemeClr>
                  </a:gs>
                </a:gsLst>
                <a:lin ang="5400000"/>
              </a:gradFill>
            </a:endParaRPr>
          </a:p>
        </p:txBody>
      </p:sp>
      <p:sp>
        <p:nvSpPr>
          <p:cNvPr id="3" name="Rectangle 2"/>
          <p:cNvSpPr>
            <a:spLocks noGrp="1"/>
          </p:cNvSpPr>
          <p:nvPr>
            <p:ph sz="quarter" idx="1"/>
          </p:nvPr>
        </p:nvSpPr>
        <p:spPr>
          <a:xfrm>
            <a:off x="457200" y="1143000"/>
            <a:ext cx="8229600" cy="5562600"/>
          </a:xfrm>
        </p:spPr>
        <p:txBody>
          <a:bodyPr>
            <a:noAutofit/>
          </a:bodyPr>
          <a:lstStyle/>
          <a:p>
            <a:r>
              <a:rPr lang="en-US" sz="2000" dirty="0" smtClean="0"/>
              <a:t>The </a:t>
            </a:r>
            <a:r>
              <a:rPr lang="en-US" sz="2000" dirty="0" err="1" smtClean="0"/>
              <a:t>PointF</a:t>
            </a:r>
            <a:r>
              <a:rPr lang="en-US" sz="2000" dirty="0" smtClean="0"/>
              <a:t> structure is similar to the Point structure, but uses floating-point values instead of integers. </a:t>
            </a:r>
          </a:p>
          <a:p>
            <a:r>
              <a:rPr lang="en-US" sz="2000" dirty="0" smtClean="0"/>
              <a:t>Unlike the Point structure, </a:t>
            </a:r>
            <a:r>
              <a:rPr lang="en-US" sz="2000" dirty="0" err="1" smtClean="0"/>
              <a:t>PointF</a:t>
            </a:r>
            <a:r>
              <a:rPr lang="en-US" sz="2000" dirty="0" smtClean="0"/>
              <a:t> cannot take a Size or </a:t>
            </a:r>
            <a:r>
              <a:rPr lang="en-US" sz="2000" dirty="0" err="1" smtClean="0"/>
              <a:t>SizeF</a:t>
            </a:r>
            <a:r>
              <a:rPr lang="en-US" sz="2000" dirty="0" smtClean="0"/>
              <a:t> object. </a:t>
            </a:r>
            <a:r>
              <a:rPr lang="en-US" sz="2000" dirty="0" err="1" smtClean="0"/>
              <a:t>PointF</a:t>
            </a:r>
            <a:r>
              <a:rPr lang="en-US" sz="2000" dirty="0" smtClean="0"/>
              <a:t> has only two constructors </a:t>
            </a:r>
            <a:r>
              <a:rPr lang="en-US" sz="2000" dirty="0" err="1" smtClean="0"/>
              <a:t>PointF</a:t>
            </a:r>
            <a:r>
              <a:rPr lang="en-US" sz="2000" dirty="0" smtClean="0"/>
              <a:t>() and </a:t>
            </a:r>
            <a:r>
              <a:rPr lang="en-US" sz="2000" dirty="0" err="1" smtClean="0"/>
              <a:t>PointF</a:t>
            </a:r>
            <a:r>
              <a:rPr lang="en-US" sz="2000" dirty="0" smtClean="0"/>
              <a:t>(float, float).</a:t>
            </a:r>
          </a:p>
          <a:p>
            <a:r>
              <a:rPr lang="en-US" sz="2000" dirty="0" smtClean="0"/>
              <a:t>Both the Point and </a:t>
            </a:r>
            <a:r>
              <a:rPr lang="en-US" sz="2000" dirty="0" err="1" smtClean="0"/>
              <a:t>PointF</a:t>
            </a:r>
            <a:r>
              <a:rPr lang="en-US" sz="2000" dirty="0" smtClean="0"/>
              <a:t> defines three properties: </a:t>
            </a:r>
          </a:p>
          <a:p>
            <a:pPr lvl="1"/>
            <a:r>
              <a:rPr lang="en-US" sz="1700" dirty="0" err="1" smtClean="0"/>
              <a:t>IsEmpty</a:t>
            </a:r>
            <a:r>
              <a:rPr lang="en-US" sz="1700" dirty="0" smtClean="0"/>
              <a:t>, X, and Y. </a:t>
            </a:r>
          </a:p>
          <a:p>
            <a:r>
              <a:rPr lang="en-US" sz="2000" dirty="0" smtClean="0"/>
              <a:t>The </a:t>
            </a:r>
            <a:r>
              <a:rPr lang="en-US" sz="2000" dirty="0" err="1" smtClean="0"/>
              <a:t>IsEmpty</a:t>
            </a:r>
            <a:r>
              <a:rPr lang="en-US" sz="2000" dirty="0" smtClean="0"/>
              <a:t> property returns true if a point is empty, which means that both X and Y values are zero; otherwise it returns false. </a:t>
            </a:r>
          </a:p>
          <a:p>
            <a:r>
              <a:rPr lang="en-US" sz="2000" dirty="0" smtClean="0"/>
              <a:t>The constructors, Point()and </a:t>
            </a:r>
            <a:r>
              <a:rPr lang="en-US" sz="2000" dirty="0" err="1" smtClean="0"/>
              <a:t>PointF</a:t>
            </a:r>
            <a:r>
              <a:rPr lang="en-US" sz="2000" dirty="0" smtClean="0"/>
              <a:t>()create an empty field with X and Y values set to zero.</a:t>
            </a:r>
            <a:endParaRPr lang="en-US" sz="1600" dirty="0" smtClean="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p>
            <a:r>
              <a:rPr lang="en-US" b="1" dirty="0" smtClean="0"/>
              <a:t>Lines and Curves</a:t>
            </a:r>
            <a:endParaRPr lang="es-ES" dirty="0">
              <a:ln/>
              <a:gradFill flip="none">
                <a:gsLst>
                  <a:gs pos="0">
                    <a:schemeClr val="accent6">
                      <a:tint val="70000"/>
                      <a:shade val="100000"/>
                      <a:hueMod val="100000"/>
                      <a:satMod val="195000"/>
                    </a:schemeClr>
                  </a:gs>
                  <a:gs pos="46000">
                    <a:schemeClr val="accent6">
                      <a:tint val="70000"/>
                      <a:shade val="100000"/>
                      <a:hueMod val="100000"/>
                      <a:satMod val="195000"/>
                    </a:schemeClr>
                  </a:gs>
                  <a:gs pos="100000">
                    <a:schemeClr val="accent6">
                      <a:tint val="100000"/>
                      <a:shade val="60000"/>
                      <a:hueMod val="100000"/>
                      <a:satMod val="195000"/>
                    </a:schemeClr>
                  </a:gs>
                </a:gsLst>
                <a:lin ang="5400000"/>
              </a:gradFill>
            </a:endParaRPr>
          </a:p>
        </p:txBody>
      </p:sp>
      <p:sp>
        <p:nvSpPr>
          <p:cNvPr id="3" name="Rectangle 2"/>
          <p:cNvSpPr>
            <a:spLocks noGrp="1"/>
          </p:cNvSpPr>
          <p:nvPr>
            <p:ph sz="quarter" idx="1"/>
          </p:nvPr>
        </p:nvSpPr>
        <p:spPr>
          <a:xfrm>
            <a:off x="457200" y="1143000"/>
            <a:ext cx="8229600" cy="5562600"/>
          </a:xfrm>
        </p:spPr>
        <p:txBody>
          <a:bodyPr>
            <a:noAutofit/>
          </a:bodyPr>
          <a:lstStyle/>
          <a:p>
            <a:r>
              <a:rPr lang="en-US" sz="2000" dirty="0" smtClean="0"/>
              <a:t>Line objects include straight lines and curves. </a:t>
            </a:r>
          </a:p>
          <a:p>
            <a:r>
              <a:rPr lang="en-US" sz="2000" dirty="0" smtClean="0"/>
              <a:t>A straight line can be created using the </a:t>
            </a:r>
            <a:r>
              <a:rPr lang="en-US" sz="2000" dirty="0" err="1" smtClean="0"/>
              <a:t>DrawLine</a:t>
            </a:r>
            <a:r>
              <a:rPr lang="en-US" sz="2000" dirty="0" smtClean="0"/>
              <a:t> method, which connects two points specified by coordinate pairs. </a:t>
            </a:r>
          </a:p>
          <a:p>
            <a:r>
              <a:rPr lang="en-US" sz="2000" dirty="0" smtClean="0"/>
              <a:t>The following code snippet creates a straight line:</a:t>
            </a:r>
          </a:p>
          <a:p>
            <a:pPr lvl="1"/>
            <a:r>
              <a:rPr lang="en-US" sz="1700" dirty="0" smtClean="0"/>
              <a:t>Graphics g = new Graphics();</a:t>
            </a:r>
          </a:p>
          <a:p>
            <a:pPr lvl="1"/>
            <a:r>
              <a:rPr lang="es-ES" sz="1700" dirty="0" err="1" smtClean="0"/>
              <a:t>g.DrawLine</a:t>
            </a:r>
            <a:r>
              <a:rPr lang="es-ES" sz="1700" dirty="0" smtClean="0"/>
              <a:t>(</a:t>
            </a:r>
            <a:r>
              <a:rPr lang="es-ES" sz="1700" dirty="0" err="1" smtClean="0"/>
              <a:t>Pens.Black</a:t>
            </a:r>
            <a:r>
              <a:rPr lang="es-ES" sz="1700" dirty="0" smtClean="0"/>
              <a:t>, x1, y1, x2, y2 );</a:t>
            </a:r>
          </a:p>
          <a:p>
            <a:pPr lvl="1"/>
            <a:r>
              <a:rPr lang="en-US" sz="1700" dirty="0" err="1" smtClean="0"/>
              <a:t>g.DrawLine</a:t>
            </a:r>
            <a:r>
              <a:rPr lang="en-US" sz="1700" dirty="0" smtClean="0"/>
              <a:t>(</a:t>
            </a:r>
            <a:r>
              <a:rPr lang="en-US" sz="1700" dirty="0" err="1" smtClean="0"/>
              <a:t>Pens.Black</a:t>
            </a:r>
            <a:r>
              <a:rPr lang="en-US" sz="1700" dirty="0" smtClean="0"/>
              <a:t>, point1, point2);</a:t>
            </a:r>
          </a:p>
          <a:p>
            <a:r>
              <a:rPr lang="en-US" sz="2000" dirty="0" smtClean="0"/>
              <a:t>where (x1, y1) is the starting point of the line and (x2, y2) is the endpoint of the line. </a:t>
            </a:r>
          </a:p>
          <a:p>
            <a:r>
              <a:rPr lang="en-US" sz="2000" dirty="0" smtClean="0"/>
              <a:t>It is also possible to directly specify the start- and end-points using point1 and point2. </a:t>
            </a:r>
          </a:p>
          <a:p>
            <a:r>
              <a:rPr lang="en-US" sz="2000" dirty="0" smtClean="0"/>
              <a:t>The coordinates or the points can be integers or float values.</a:t>
            </a:r>
            <a:endParaRPr lang="en-US" sz="1600" dirty="0" smtClean="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p>
            <a:r>
              <a:rPr lang="en-US" b="1" dirty="0" smtClean="0"/>
              <a:t>Lines and Curves</a:t>
            </a:r>
            <a:endParaRPr lang="es-ES" dirty="0">
              <a:ln/>
              <a:gradFill flip="none">
                <a:gsLst>
                  <a:gs pos="0">
                    <a:schemeClr val="accent6">
                      <a:tint val="70000"/>
                      <a:shade val="100000"/>
                      <a:hueMod val="100000"/>
                      <a:satMod val="195000"/>
                    </a:schemeClr>
                  </a:gs>
                  <a:gs pos="46000">
                    <a:schemeClr val="accent6">
                      <a:tint val="70000"/>
                      <a:shade val="100000"/>
                      <a:hueMod val="100000"/>
                      <a:satMod val="195000"/>
                    </a:schemeClr>
                  </a:gs>
                  <a:gs pos="100000">
                    <a:schemeClr val="accent6">
                      <a:tint val="100000"/>
                      <a:shade val="60000"/>
                      <a:hueMod val="100000"/>
                      <a:satMod val="195000"/>
                    </a:schemeClr>
                  </a:gs>
                </a:gsLst>
                <a:lin ang="5400000"/>
              </a:gradFill>
            </a:endParaRPr>
          </a:p>
        </p:txBody>
      </p:sp>
      <p:sp>
        <p:nvSpPr>
          <p:cNvPr id="3" name="Rectangle 2"/>
          <p:cNvSpPr>
            <a:spLocks noGrp="1"/>
          </p:cNvSpPr>
          <p:nvPr>
            <p:ph sz="quarter" idx="1"/>
          </p:nvPr>
        </p:nvSpPr>
        <p:spPr>
          <a:xfrm>
            <a:off x="457200" y="1143000"/>
            <a:ext cx="8229600" cy="5562600"/>
          </a:xfrm>
        </p:spPr>
        <p:txBody>
          <a:bodyPr>
            <a:noAutofit/>
          </a:bodyPr>
          <a:lstStyle/>
          <a:p>
            <a:r>
              <a:rPr lang="en-US" sz="2000" dirty="0" smtClean="0"/>
              <a:t>The </a:t>
            </a:r>
            <a:r>
              <a:rPr lang="en-US" sz="2000" dirty="0" err="1" smtClean="0"/>
              <a:t>DrawCurve</a:t>
            </a:r>
            <a:r>
              <a:rPr lang="en-US" sz="2000" dirty="0" smtClean="0"/>
              <a:t> method creates a </a:t>
            </a:r>
            <a:r>
              <a:rPr lang="en-US" sz="2000" dirty="0" err="1" smtClean="0"/>
              <a:t>spline</a:t>
            </a:r>
            <a:r>
              <a:rPr lang="en-US" sz="2000" dirty="0" smtClean="0"/>
              <a:t> that passes through each point in a point array, and connects all points in a smooth way:</a:t>
            </a:r>
          </a:p>
          <a:p>
            <a:pPr lvl="1"/>
            <a:r>
              <a:rPr lang="en-US" sz="1700" dirty="0" smtClean="0"/>
              <a:t>Graphics g = new Graphics();</a:t>
            </a:r>
          </a:p>
          <a:p>
            <a:pPr lvl="1"/>
            <a:r>
              <a:rPr lang="en-US" sz="1700" dirty="0" err="1" smtClean="0"/>
              <a:t>g.DrawCurve</a:t>
            </a:r>
            <a:r>
              <a:rPr lang="en-US" sz="1700" dirty="0" smtClean="0"/>
              <a:t>(</a:t>
            </a:r>
            <a:r>
              <a:rPr lang="en-US" sz="1700" dirty="0" err="1" smtClean="0"/>
              <a:t>Pens.Black</a:t>
            </a:r>
            <a:r>
              <a:rPr lang="en-US" sz="1700" dirty="0" smtClean="0"/>
              <a:t>, new Point[]);</a:t>
            </a:r>
          </a:p>
          <a:p>
            <a:r>
              <a:rPr lang="en-US" sz="2000" dirty="0" smtClean="0"/>
              <a:t>In these cases, only solid lines and curves are drawn. </a:t>
            </a:r>
          </a:p>
          <a:p>
            <a:r>
              <a:rPr lang="en-US" sz="2000" dirty="0" smtClean="0"/>
              <a:t>However, lines and curves can have many different styles. </a:t>
            </a:r>
          </a:p>
          <a:p>
            <a:r>
              <a:rPr lang="en-US" sz="2000" dirty="0" smtClean="0"/>
              <a:t>For example, you can draw a dash-line with a diamond starting cap and an arrow ending cap, as illustrated in Figure . </a:t>
            </a:r>
          </a:p>
          <a:p>
            <a:r>
              <a:rPr lang="en-US" sz="2000" dirty="0" smtClean="0"/>
              <a:t>This shows that a line can have three parts: the line body, starting cap, and ending cap.</a:t>
            </a:r>
            <a:endParaRPr lang="en-US" sz="1600" dirty="0" smtClean="0"/>
          </a:p>
        </p:txBody>
      </p:sp>
      <p:pic>
        <p:nvPicPr>
          <p:cNvPr id="9218" name="Picture 2"/>
          <p:cNvPicPr>
            <a:picLocks noChangeAspect="1" noChangeArrowheads="1"/>
          </p:cNvPicPr>
          <p:nvPr/>
        </p:nvPicPr>
        <p:blipFill>
          <a:blip r:embed="rId3" cstate="print"/>
          <a:srcRect/>
          <a:stretch>
            <a:fillRect/>
          </a:stretch>
        </p:blipFill>
        <p:spPr bwMode="auto">
          <a:xfrm>
            <a:off x="2362200" y="5029200"/>
            <a:ext cx="3924300" cy="8858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p>
            <a:r>
              <a:rPr lang="en-US" dirty="0" smtClean="0"/>
              <a:t>The Button Control</a:t>
            </a:r>
            <a:endParaRPr lang="es-ES" dirty="0">
              <a:ln/>
              <a:gradFill flip="none">
                <a:gsLst>
                  <a:gs pos="0">
                    <a:schemeClr val="accent6">
                      <a:tint val="70000"/>
                      <a:shade val="100000"/>
                      <a:hueMod val="100000"/>
                      <a:satMod val="195000"/>
                    </a:schemeClr>
                  </a:gs>
                  <a:gs pos="46000">
                    <a:schemeClr val="accent6">
                      <a:tint val="70000"/>
                      <a:shade val="100000"/>
                      <a:hueMod val="100000"/>
                      <a:satMod val="195000"/>
                    </a:schemeClr>
                  </a:gs>
                  <a:gs pos="100000">
                    <a:schemeClr val="accent6">
                      <a:tint val="100000"/>
                      <a:shade val="60000"/>
                      <a:hueMod val="100000"/>
                      <a:satMod val="195000"/>
                    </a:schemeClr>
                  </a:gs>
                </a:gsLst>
                <a:lin ang="5400000"/>
              </a:gradFill>
            </a:endParaRPr>
          </a:p>
        </p:txBody>
      </p:sp>
      <p:sp>
        <p:nvSpPr>
          <p:cNvPr id="3" name="Rectangle 2"/>
          <p:cNvSpPr>
            <a:spLocks noGrp="1"/>
          </p:cNvSpPr>
          <p:nvPr>
            <p:ph sz="quarter" idx="1"/>
          </p:nvPr>
        </p:nvSpPr>
        <p:spPr>
          <a:xfrm>
            <a:off x="457200" y="1219200"/>
            <a:ext cx="8229600" cy="2590800"/>
          </a:xfrm>
        </p:spPr>
        <p:txBody>
          <a:bodyPr>
            <a:normAutofit/>
          </a:bodyPr>
          <a:lstStyle/>
          <a:p>
            <a:r>
              <a:rPr lang="en-US" sz="2000" dirty="0" smtClean="0"/>
              <a:t>The </a:t>
            </a:r>
            <a:r>
              <a:rPr lang="en-US" sz="2000" dirty="0" err="1" smtClean="0"/>
              <a:t>System.Windows.Forms</a:t>
            </a:r>
            <a:r>
              <a:rPr lang="en-US" sz="2000" dirty="0" smtClean="0"/>
              <a:t> namespace provides three controls that derive from </a:t>
            </a:r>
            <a:r>
              <a:rPr lang="en-US" sz="2000" dirty="0" err="1" smtClean="0"/>
              <a:t>ButtonBase</a:t>
            </a:r>
            <a:r>
              <a:rPr lang="en-US" sz="2000" dirty="0" smtClean="0"/>
              <a:t> : Button , </a:t>
            </a:r>
            <a:r>
              <a:rPr lang="en-US" sz="2000" dirty="0" err="1" smtClean="0"/>
              <a:t>CheckBox</a:t>
            </a:r>
            <a:r>
              <a:rPr lang="en-US" sz="2000" dirty="0" smtClean="0"/>
              <a:t> , and </a:t>
            </a:r>
            <a:r>
              <a:rPr lang="en-US" sz="2000" dirty="0" err="1" smtClean="0"/>
              <a:t>RadioButton</a:t>
            </a:r>
            <a:r>
              <a:rPr lang="en-US" sz="2000" dirty="0" smtClean="0"/>
              <a:t> .</a:t>
            </a:r>
            <a:endParaRPr lang="en-US" sz="2800" dirty="0" smtClean="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p>
            <a:r>
              <a:rPr lang="en-US" b="1" dirty="0" smtClean="0"/>
              <a:t>Lines and Curves</a:t>
            </a:r>
            <a:endParaRPr lang="es-ES" dirty="0">
              <a:ln/>
              <a:gradFill flip="none">
                <a:gsLst>
                  <a:gs pos="0">
                    <a:schemeClr val="accent6">
                      <a:tint val="70000"/>
                      <a:shade val="100000"/>
                      <a:hueMod val="100000"/>
                      <a:satMod val="195000"/>
                    </a:schemeClr>
                  </a:gs>
                  <a:gs pos="46000">
                    <a:schemeClr val="accent6">
                      <a:tint val="70000"/>
                      <a:shade val="100000"/>
                      <a:hueMod val="100000"/>
                      <a:satMod val="195000"/>
                    </a:schemeClr>
                  </a:gs>
                  <a:gs pos="100000">
                    <a:schemeClr val="accent6">
                      <a:tint val="100000"/>
                      <a:shade val="60000"/>
                      <a:hueMod val="100000"/>
                      <a:satMod val="195000"/>
                    </a:schemeClr>
                  </a:gs>
                </a:gsLst>
                <a:lin ang="5400000"/>
              </a:gradFill>
            </a:endParaRPr>
          </a:p>
        </p:txBody>
      </p:sp>
      <p:sp>
        <p:nvSpPr>
          <p:cNvPr id="3" name="Rectangle 2"/>
          <p:cNvSpPr>
            <a:spLocks noGrp="1"/>
          </p:cNvSpPr>
          <p:nvPr>
            <p:ph sz="quarter" idx="1"/>
          </p:nvPr>
        </p:nvSpPr>
        <p:spPr>
          <a:xfrm>
            <a:off x="457200" y="1143000"/>
            <a:ext cx="4572000" cy="5562600"/>
          </a:xfrm>
        </p:spPr>
        <p:txBody>
          <a:bodyPr>
            <a:noAutofit/>
          </a:bodyPr>
          <a:lstStyle/>
          <a:p>
            <a:pPr>
              <a:buNone/>
            </a:pPr>
            <a:r>
              <a:rPr lang="en-US" sz="1400" dirty="0" smtClean="0"/>
              <a:t>using System;</a:t>
            </a:r>
          </a:p>
          <a:p>
            <a:pPr>
              <a:buNone/>
            </a:pPr>
            <a:r>
              <a:rPr lang="en-US" sz="1400" dirty="0" smtClean="0"/>
              <a:t>using </a:t>
            </a:r>
            <a:r>
              <a:rPr lang="en-US" sz="1400" dirty="0" err="1" smtClean="0"/>
              <a:t>System.Drawing</a:t>
            </a:r>
            <a:r>
              <a:rPr lang="en-US" sz="1400" dirty="0" smtClean="0"/>
              <a:t>;</a:t>
            </a:r>
          </a:p>
          <a:p>
            <a:pPr>
              <a:buNone/>
            </a:pPr>
            <a:r>
              <a:rPr lang="en-US" sz="1400" dirty="0" smtClean="0"/>
              <a:t>using System.Drawing.Drawing2D;</a:t>
            </a:r>
          </a:p>
          <a:p>
            <a:pPr>
              <a:buNone/>
            </a:pPr>
            <a:r>
              <a:rPr lang="en-US" sz="1400" dirty="0" smtClean="0"/>
              <a:t>using </a:t>
            </a:r>
            <a:r>
              <a:rPr lang="en-US" sz="1400" dirty="0" err="1" smtClean="0"/>
              <a:t>System.Windows.Forms</a:t>
            </a:r>
            <a:r>
              <a:rPr lang="en-US" sz="1400" dirty="0" smtClean="0"/>
              <a:t>;</a:t>
            </a:r>
          </a:p>
          <a:p>
            <a:pPr>
              <a:buNone/>
            </a:pPr>
            <a:r>
              <a:rPr lang="en-US" sz="1400" dirty="0" smtClean="0"/>
              <a:t>namespace Example1_4</a:t>
            </a:r>
          </a:p>
          <a:p>
            <a:pPr>
              <a:buNone/>
            </a:pPr>
            <a:r>
              <a:rPr lang="en-US" sz="1400" dirty="0" smtClean="0"/>
              <a:t>{</a:t>
            </a:r>
          </a:p>
          <a:p>
            <a:pPr lvl="1">
              <a:buNone/>
            </a:pPr>
            <a:r>
              <a:rPr lang="en-US" sz="1400" dirty="0" smtClean="0"/>
              <a:t>public partial class Form1 : Form</a:t>
            </a:r>
          </a:p>
          <a:p>
            <a:pPr lvl="1">
              <a:buNone/>
            </a:pPr>
            <a:r>
              <a:rPr lang="en-US" sz="1400" dirty="0" smtClean="0"/>
              <a:t>{</a:t>
            </a:r>
          </a:p>
          <a:p>
            <a:pPr lvl="2">
              <a:buNone/>
            </a:pPr>
            <a:r>
              <a:rPr lang="en-US" sz="1400" dirty="0" smtClean="0"/>
              <a:t>public Form1()</a:t>
            </a:r>
          </a:p>
          <a:p>
            <a:pPr lvl="2">
              <a:buNone/>
            </a:pPr>
            <a:r>
              <a:rPr lang="en-US" sz="1400" dirty="0" smtClean="0"/>
              <a:t>{</a:t>
            </a:r>
          </a:p>
          <a:p>
            <a:pPr lvl="2">
              <a:buNone/>
            </a:pPr>
            <a:r>
              <a:rPr lang="en-US" sz="1400" dirty="0" err="1" smtClean="0"/>
              <a:t>InitializeComponent</a:t>
            </a:r>
            <a:r>
              <a:rPr lang="en-US" sz="1400" dirty="0" smtClean="0"/>
              <a:t>();</a:t>
            </a:r>
          </a:p>
          <a:p>
            <a:pPr lvl="2">
              <a:buNone/>
            </a:pPr>
            <a:r>
              <a:rPr lang="en-US" sz="1400" dirty="0" err="1" smtClean="0"/>
              <a:t>This.BackColor</a:t>
            </a:r>
            <a:r>
              <a:rPr lang="en-US" sz="1400" dirty="0" smtClean="0"/>
              <a:t> = </a:t>
            </a:r>
            <a:r>
              <a:rPr lang="en-US" sz="1400" dirty="0" err="1" smtClean="0"/>
              <a:t>Color.White</a:t>
            </a:r>
            <a:r>
              <a:rPr lang="en-US" sz="1400" dirty="0" smtClean="0"/>
              <a:t>;</a:t>
            </a:r>
          </a:p>
          <a:p>
            <a:pPr lvl="2">
              <a:buNone/>
            </a:pPr>
            <a:r>
              <a:rPr lang="en-US" sz="1400" dirty="0" smtClean="0"/>
              <a:t>}</a:t>
            </a:r>
          </a:p>
          <a:p>
            <a:pPr lvl="2">
              <a:buNone/>
            </a:pPr>
            <a:r>
              <a:rPr lang="en-US" sz="1400" dirty="0" smtClean="0"/>
              <a:t>protected override void </a:t>
            </a:r>
            <a:r>
              <a:rPr lang="en-US" sz="1400" dirty="0" err="1" smtClean="0"/>
              <a:t>OnPaint</a:t>
            </a:r>
            <a:r>
              <a:rPr lang="en-US" sz="1400" dirty="0" smtClean="0"/>
              <a:t>(</a:t>
            </a:r>
            <a:r>
              <a:rPr lang="en-US" sz="1400" dirty="0" err="1" smtClean="0"/>
              <a:t>PaintEventArgs</a:t>
            </a:r>
            <a:r>
              <a:rPr lang="en-US" sz="1400" dirty="0" smtClean="0"/>
              <a:t> e)</a:t>
            </a:r>
          </a:p>
          <a:p>
            <a:pPr lvl="2">
              <a:buNone/>
            </a:pPr>
            <a:r>
              <a:rPr lang="en-US" sz="1400" dirty="0" smtClean="0"/>
              <a:t>{</a:t>
            </a:r>
          </a:p>
          <a:p>
            <a:pPr lvl="3">
              <a:buNone/>
            </a:pPr>
            <a:r>
              <a:rPr lang="en-US" sz="1400" dirty="0" smtClean="0"/>
              <a:t>Graphics g = </a:t>
            </a:r>
            <a:r>
              <a:rPr lang="en-US" sz="1400" dirty="0" err="1" smtClean="0"/>
              <a:t>e.Graphics</a:t>
            </a:r>
            <a:r>
              <a:rPr lang="en-US" sz="1400" dirty="0" smtClean="0"/>
              <a:t>;</a:t>
            </a:r>
          </a:p>
          <a:p>
            <a:pPr lvl="3">
              <a:buNone/>
            </a:pPr>
            <a:r>
              <a:rPr lang="en-US" sz="1400" dirty="0" smtClean="0"/>
              <a:t>// Create a pen object:</a:t>
            </a:r>
          </a:p>
          <a:p>
            <a:pPr lvl="3">
              <a:buNone/>
            </a:pPr>
            <a:r>
              <a:rPr lang="en-US" sz="1400" dirty="0" smtClean="0"/>
              <a:t>Pen </a:t>
            </a:r>
            <a:r>
              <a:rPr lang="en-US" sz="1400" dirty="0" err="1" smtClean="0"/>
              <a:t>aPen</a:t>
            </a:r>
            <a:r>
              <a:rPr lang="en-US" sz="1400" dirty="0" smtClean="0"/>
              <a:t> = new Pen(</a:t>
            </a:r>
            <a:r>
              <a:rPr lang="en-US" sz="1400" dirty="0" err="1" smtClean="0"/>
              <a:t>Color.Blue</a:t>
            </a:r>
            <a:r>
              <a:rPr lang="en-US" sz="1400" dirty="0" smtClean="0"/>
              <a:t>, 4);</a:t>
            </a:r>
          </a:p>
          <a:p>
            <a:pPr lvl="3">
              <a:buNone/>
            </a:pPr>
            <a:r>
              <a:rPr lang="en-US" sz="1400" dirty="0" smtClean="0"/>
              <a:t>// Set line caps and dash style:</a:t>
            </a:r>
          </a:p>
        </p:txBody>
      </p:sp>
      <p:sp>
        <p:nvSpPr>
          <p:cNvPr id="5" name="Rectangle 2"/>
          <p:cNvSpPr txBox="1">
            <a:spLocks/>
          </p:cNvSpPr>
          <p:nvPr/>
        </p:nvSpPr>
        <p:spPr>
          <a:xfrm>
            <a:off x="5257800" y="838200"/>
            <a:ext cx="3886200" cy="5562600"/>
          </a:xfrm>
          <a:prstGeom prst="rect">
            <a:avLst/>
          </a:prstGeom>
        </p:spPr>
        <p:txBody>
          <a:bodyPr vert="horz">
            <a:noAutofit/>
          </a:bodyPr>
          <a:lstStyle/>
          <a:p>
            <a:pPr marL="1097280" marR="0" lvl="3" indent="-228600" algn="l" defTabSz="914400" rtl="0" eaLnBrk="1" fontAlgn="auto" latinLnBrk="0" hangingPunct="1">
              <a:lnSpc>
                <a:spcPct val="100000"/>
              </a:lnSpc>
              <a:spcBef>
                <a:spcPts val="400"/>
              </a:spcBef>
              <a:spcAft>
                <a:spcPts val="0"/>
              </a:spcAft>
              <a:buClr>
                <a:schemeClr val="accent2">
                  <a:shade val="75000"/>
                </a:schemeClr>
              </a:buClr>
              <a:buSzPct val="70000"/>
              <a:buFont typeface="Wingdings"/>
              <a:buNone/>
              <a:tabLst/>
              <a:defRPr/>
            </a:pPr>
            <a:r>
              <a:rPr kumimoji="0" lang="en-US" sz="1400" b="0" i="0" u="none" strike="noStrike" kern="1200" cap="none" spc="0" normalizeH="0" baseline="0" noProof="0" dirty="0" err="1" smtClean="0">
                <a:ln>
                  <a:noFill/>
                </a:ln>
                <a:solidFill>
                  <a:schemeClr val="tx1"/>
                </a:solidFill>
                <a:effectLst/>
                <a:uLnTx/>
                <a:uFillTx/>
                <a:latin typeface="+mn-lt"/>
                <a:ea typeface="+mn-ea"/>
                <a:cs typeface="+mn-cs"/>
              </a:rPr>
              <a:t>aPen.StartCap</a:t>
            </a:r>
            <a:r>
              <a:rPr kumimoji="0" lang="en-US" sz="14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1400" b="0" i="0" u="none" strike="noStrike" kern="1200" cap="none" spc="0" normalizeH="0" baseline="0" noProof="0" dirty="0" err="1" smtClean="0">
                <a:ln>
                  <a:noFill/>
                </a:ln>
                <a:solidFill>
                  <a:schemeClr val="tx1"/>
                </a:solidFill>
                <a:effectLst/>
                <a:uLnTx/>
                <a:uFillTx/>
                <a:latin typeface="+mn-lt"/>
                <a:ea typeface="+mn-ea"/>
                <a:cs typeface="+mn-cs"/>
              </a:rPr>
              <a:t>LineCap.DiamondAnchor</a:t>
            </a:r>
            <a:r>
              <a:rPr kumimoji="0" lang="en-US" sz="1400" b="0" i="0" u="none" strike="noStrike" kern="1200" cap="none" spc="0" normalizeH="0" baseline="0" noProof="0" dirty="0" smtClean="0">
                <a:ln>
                  <a:noFill/>
                </a:ln>
                <a:solidFill>
                  <a:schemeClr val="tx1"/>
                </a:solidFill>
                <a:effectLst/>
                <a:uLnTx/>
                <a:uFillTx/>
                <a:latin typeface="+mn-lt"/>
                <a:ea typeface="+mn-ea"/>
                <a:cs typeface="+mn-cs"/>
              </a:rPr>
              <a:t>;</a:t>
            </a:r>
          </a:p>
          <a:p>
            <a:pPr marL="1097280" marR="0" lvl="3" indent="-228600" algn="l" defTabSz="914400" rtl="0" eaLnBrk="1" fontAlgn="auto" latinLnBrk="0" hangingPunct="1">
              <a:lnSpc>
                <a:spcPct val="100000"/>
              </a:lnSpc>
              <a:spcBef>
                <a:spcPts val="400"/>
              </a:spcBef>
              <a:spcAft>
                <a:spcPts val="0"/>
              </a:spcAft>
              <a:buClr>
                <a:schemeClr val="accent2">
                  <a:shade val="75000"/>
                </a:schemeClr>
              </a:buClr>
              <a:buSzPct val="70000"/>
              <a:buFont typeface="Wingdings"/>
              <a:buNone/>
              <a:tabLst/>
              <a:defRPr/>
            </a:pPr>
            <a:r>
              <a:rPr kumimoji="0" lang="en-US" sz="1400" b="0" i="0" u="none" strike="noStrike" kern="1200" cap="none" spc="0" normalizeH="0" baseline="0" noProof="0" dirty="0" err="1" smtClean="0">
                <a:ln>
                  <a:noFill/>
                </a:ln>
                <a:solidFill>
                  <a:schemeClr val="tx1"/>
                </a:solidFill>
                <a:effectLst/>
                <a:uLnTx/>
                <a:uFillTx/>
                <a:latin typeface="+mn-lt"/>
                <a:ea typeface="+mn-ea"/>
                <a:cs typeface="+mn-cs"/>
              </a:rPr>
              <a:t>aPen.EndCap</a:t>
            </a:r>
            <a:r>
              <a:rPr kumimoji="0" lang="en-US" sz="14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1400" b="0" i="0" u="none" strike="noStrike" kern="1200" cap="none" spc="0" normalizeH="0" baseline="0" noProof="0" dirty="0" err="1" smtClean="0">
                <a:ln>
                  <a:noFill/>
                </a:ln>
                <a:solidFill>
                  <a:schemeClr val="tx1"/>
                </a:solidFill>
                <a:effectLst/>
                <a:uLnTx/>
                <a:uFillTx/>
                <a:latin typeface="+mn-lt"/>
                <a:ea typeface="+mn-ea"/>
                <a:cs typeface="+mn-cs"/>
              </a:rPr>
              <a:t>LineCap.ArrowAnchor</a:t>
            </a:r>
            <a:r>
              <a:rPr kumimoji="0" lang="en-US" sz="1400" b="0" i="0" u="none" strike="noStrike" kern="1200" cap="none" spc="0" normalizeH="0" baseline="0" noProof="0" dirty="0" smtClean="0">
                <a:ln>
                  <a:noFill/>
                </a:ln>
                <a:solidFill>
                  <a:schemeClr val="tx1"/>
                </a:solidFill>
                <a:effectLst/>
                <a:uLnTx/>
                <a:uFillTx/>
                <a:latin typeface="+mn-lt"/>
                <a:ea typeface="+mn-ea"/>
                <a:cs typeface="+mn-cs"/>
              </a:rPr>
              <a:t>;</a:t>
            </a:r>
          </a:p>
          <a:p>
            <a:pPr marL="1097280" marR="0" lvl="3" indent="-228600" algn="l" defTabSz="914400" rtl="0" eaLnBrk="1" fontAlgn="auto" latinLnBrk="0" hangingPunct="1">
              <a:lnSpc>
                <a:spcPct val="100000"/>
              </a:lnSpc>
              <a:spcBef>
                <a:spcPts val="400"/>
              </a:spcBef>
              <a:spcAft>
                <a:spcPts val="0"/>
              </a:spcAft>
              <a:buClr>
                <a:schemeClr val="accent2">
                  <a:shade val="75000"/>
                </a:schemeClr>
              </a:buClr>
              <a:buSzPct val="70000"/>
              <a:buFont typeface="Wingdings"/>
              <a:buNone/>
              <a:tabLst/>
              <a:defRPr/>
            </a:pPr>
            <a:r>
              <a:rPr kumimoji="0" lang="en-US" sz="1400" b="0" i="0" u="none" strike="noStrike" kern="1200" cap="none" spc="0" normalizeH="0" baseline="0" noProof="0" dirty="0" err="1" smtClean="0">
                <a:ln>
                  <a:noFill/>
                </a:ln>
                <a:solidFill>
                  <a:schemeClr val="tx1"/>
                </a:solidFill>
                <a:effectLst/>
                <a:uLnTx/>
                <a:uFillTx/>
                <a:latin typeface="+mn-lt"/>
                <a:ea typeface="+mn-ea"/>
                <a:cs typeface="+mn-cs"/>
              </a:rPr>
              <a:t>aPen.DashStyle</a:t>
            </a:r>
            <a:r>
              <a:rPr kumimoji="0" lang="en-US" sz="14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1400" b="0" i="0" u="none" strike="noStrike" kern="1200" cap="none" spc="0" normalizeH="0" baseline="0" noProof="0" dirty="0" err="1" smtClean="0">
                <a:ln>
                  <a:noFill/>
                </a:ln>
                <a:solidFill>
                  <a:schemeClr val="tx1"/>
                </a:solidFill>
                <a:effectLst/>
                <a:uLnTx/>
                <a:uFillTx/>
                <a:latin typeface="+mn-lt"/>
                <a:ea typeface="+mn-ea"/>
                <a:cs typeface="+mn-cs"/>
              </a:rPr>
              <a:t>DashStyle.DashDot</a:t>
            </a:r>
            <a:r>
              <a:rPr kumimoji="0" lang="en-US" sz="1400" b="0" i="0" u="none" strike="noStrike" kern="1200" cap="none" spc="0" normalizeH="0" baseline="0" noProof="0" dirty="0" smtClean="0">
                <a:ln>
                  <a:noFill/>
                </a:ln>
                <a:solidFill>
                  <a:schemeClr val="tx1"/>
                </a:solidFill>
                <a:effectLst/>
                <a:uLnTx/>
                <a:uFillTx/>
                <a:latin typeface="+mn-lt"/>
                <a:ea typeface="+mn-ea"/>
                <a:cs typeface="+mn-cs"/>
              </a:rPr>
              <a:t>;</a:t>
            </a:r>
          </a:p>
          <a:p>
            <a:pPr marL="1097280" marR="0" lvl="3" indent="-228600" algn="l" defTabSz="914400" rtl="0" eaLnBrk="1" fontAlgn="auto" latinLnBrk="0" hangingPunct="1">
              <a:lnSpc>
                <a:spcPct val="100000"/>
              </a:lnSpc>
              <a:spcBef>
                <a:spcPts val="400"/>
              </a:spcBef>
              <a:spcAft>
                <a:spcPts val="0"/>
              </a:spcAft>
              <a:buClr>
                <a:schemeClr val="accent2">
                  <a:shade val="75000"/>
                </a:schemeClr>
              </a:buClr>
              <a:buSzPct val="70000"/>
              <a:buFont typeface="Wingdings"/>
              <a:buNone/>
              <a:tabLst/>
              <a:defRPr/>
            </a:pPr>
            <a:r>
              <a:rPr kumimoji="0" lang="en-US" sz="1400" b="0" i="0" u="none" strike="noStrike" kern="1200" cap="none" spc="0" normalizeH="0" baseline="0" noProof="0" dirty="0" err="1" smtClean="0">
                <a:ln>
                  <a:noFill/>
                </a:ln>
                <a:solidFill>
                  <a:schemeClr val="tx1"/>
                </a:solidFill>
                <a:effectLst/>
                <a:uLnTx/>
                <a:uFillTx/>
                <a:latin typeface="+mn-lt"/>
                <a:ea typeface="+mn-ea"/>
                <a:cs typeface="+mn-cs"/>
              </a:rPr>
              <a:t>aPen.DashOffset</a:t>
            </a:r>
            <a:r>
              <a:rPr kumimoji="0" lang="en-US" sz="1400" b="0" i="0" u="none" strike="noStrike" kern="1200" cap="none" spc="0" normalizeH="0" baseline="0" noProof="0" dirty="0" smtClean="0">
                <a:ln>
                  <a:noFill/>
                </a:ln>
                <a:solidFill>
                  <a:schemeClr val="tx1"/>
                </a:solidFill>
                <a:effectLst/>
                <a:uLnTx/>
                <a:uFillTx/>
                <a:latin typeface="+mn-lt"/>
                <a:ea typeface="+mn-ea"/>
                <a:cs typeface="+mn-cs"/>
              </a:rPr>
              <a:t> = 50;</a:t>
            </a:r>
          </a:p>
          <a:p>
            <a:pPr marL="1097280" marR="0" lvl="3" indent="-228600" algn="l" defTabSz="914400" rtl="0" eaLnBrk="1" fontAlgn="auto" latinLnBrk="0" hangingPunct="1">
              <a:lnSpc>
                <a:spcPct val="100000"/>
              </a:lnSpc>
              <a:spcBef>
                <a:spcPts val="400"/>
              </a:spcBef>
              <a:spcAft>
                <a:spcPts val="0"/>
              </a:spcAft>
              <a:buClr>
                <a:schemeClr val="accent2">
                  <a:shade val="75000"/>
                </a:schemeClr>
              </a:buClr>
              <a:buSzPct val="70000"/>
              <a:buFont typeface="Wingdings"/>
              <a:buNone/>
              <a:tabLst/>
              <a:defRPr/>
            </a:pPr>
            <a:r>
              <a:rPr kumimoji="0" lang="en-US" sz="1400" b="0" i="0" u="none" strike="noStrike" kern="1200" cap="none" spc="0" normalizeH="0" baseline="0" noProof="0" dirty="0" smtClean="0">
                <a:ln>
                  <a:noFill/>
                </a:ln>
                <a:solidFill>
                  <a:schemeClr val="tx1"/>
                </a:solidFill>
                <a:effectLst/>
                <a:uLnTx/>
                <a:uFillTx/>
                <a:latin typeface="+mn-lt"/>
                <a:ea typeface="+mn-ea"/>
                <a:cs typeface="+mn-cs"/>
              </a:rPr>
              <a:t>//draw straight line:</a:t>
            </a:r>
          </a:p>
          <a:p>
            <a:pPr marL="1097280" marR="0" lvl="3" indent="-228600" algn="l" defTabSz="914400" rtl="0" eaLnBrk="1" fontAlgn="auto" latinLnBrk="0" hangingPunct="1">
              <a:lnSpc>
                <a:spcPct val="100000"/>
              </a:lnSpc>
              <a:spcBef>
                <a:spcPts val="400"/>
              </a:spcBef>
              <a:spcAft>
                <a:spcPts val="0"/>
              </a:spcAft>
              <a:buClr>
                <a:schemeClr val="accent2">
                  <a:shade val="75000"/>
                </a:schemeClr>
              </a:buClr>
              <a:buSzPct val="70000"/>
              <a:buFont typeface="Wingdings"/>
              <a:buNone/>
              <a:tabLst/>
              <a:defRPr/>
            </a:pPr>
            <a:r>
              <a:rPr kumimoji="0" lang="en-US" sz="1400" b="0" i="0" u="none" strike="noStrike" kern="1200" cap="none" spc="0" normalizeH="0" baseline="0" noProof="0" dirty="0" err="1" smtClean="0">
                <a:ln>
                  <a:noFill/>
                </a:ln>
                <a:solidFill>
                  <a:schemeClr val="tx1"/>
                </a:solidFill>
                <a:effectLst/>
                <a:uLnTx/>
                <a:uFillTx/>
                <a:latin typeface="+mn-lt"/>
                <a:ea typeface="+mn-ea"/>
                <a:cs typeface="+mn-cs"/>
              </a:rPr>
              <a:t>g.DrawLine</a:t>
            </a:r>
            <a:r>
              <a:rPr kumimoji="0" lang="en-US" sz="1400" b="0" i="0" u="none" strike="noStrike" kern="1200" cap="none" spc="0" normalizeH="0" baseline="0" noProof="0" dirty="0" smtClean="0">
                <a:ln>
                  <a:noFill/>
                </a:ln>
                <a:solidFill>
                  <a:schemeClr val="tx1"/>
                </a:solidFill>
                <a:effectLst/>
                <a:uLnTx/>
                <a:uFillTx/>
                <a:latin typeface="+mn-lt"/>
                <a:ea typeface="+mn-ea"/>
                <a:cs typeface="+mn-cs"/>
              </a:rPr>
              <a:t>(</a:t>
            </a:r>
            <a:r>
              <a:rPr kumimoji="0" lang="en-US" sz="1400" b="0" i="0" u="none" strike="noStrike" kern="1200" cap="none" spc="0" normalizeH="0" baseline="0" noProof="0" dirty="0" err="1" smtClean="0">
                <a:ln>
                  <a:noFill/>
                </a:ln>
                <a:solidFill>
                  <a:schemeClr val="tx1"/>
                </a:solidFill>
                <a:effectLst/>
                <a:uLnTx/>
                <a:uFillTx/>
                <a:latin typeface="+mn-lt"/>
                <a:ea typeface="+mn-ea"/>
                <a:cs typeface="+mn-cs"/>
              </a:rPr>
              <a:t>aPen</a:t>
            </a:r>
            <a:r>
              <a:rPr kumimoji="0" lang="en-US" sz="1400" b="0" i="0" u="none" strike="noStrike" kern="1200" cap="none" spc="0" normalizeH="0" baseline="0" noProof="0" dirty="0" smtClean="0">
                <a:ln>
                  <a:noFill/>
                </a:ln>
                <a:solidFill>
                  <a:schemeClr val="tx1"/>
                </a:solidFill>
                <a:effectLst/>
                <a:uLnTx/>
                <a:uFillTx/>
                <a:latin typeface="+mn-lt"/>
                <a:ea typeface="+mn-ea"/>
                <a:cs typeface="+mn-cs"/>
              </a:rPr>
              <a:t>, 50, 30, 200, 30);</a:t>
            </a:r>
          </a:p>
          <a:p>
            <a:pPr marL="1097280" marR="0" lvl="3" indent="-228600" algn="l" defTabSz="914400" rtl="0" eaLnBrk="1" fontAlgn="auto" latinLnBrk="0" hangingPunct="1">
              <a:lnSpc>
                <a:spcPct val="100000"/>
              </a:lnSpc>
              <a:spcBef>
                <a:spcPts val="400"/>
              </a:spcBef>
              <a:spcAft>
                <a:spcPts val="0"/>
              </a:spcAft>
              <a:buClr>
                <a:schemeClr val="accent2">
                  <a:shade val="75000"/>
                </a:schemeClr>
              </a:buClr>
              <a:buSzPct val="70000"/>
              <a:buFont typeface="Wingdings"/>
              <a:buNone/>
              <a:tabLst/>
              <a:defRPr/>
            </a:pPr>
            <a:r>
              <a:rPr kumimoji="0" lang="en-US" sz="1400" b="0" i="0" u="none" strike="noStrike" kern="1200" cap="none" spc="0" normalizeH="0" baseline="0" noProof="0" dirty="0" smtClean="0">
                <a:ln>
                  <a:noFill/>
                </a:ln>
                <a:solidFill>
                  <a:schemeClr val="tx1"/>
                </a:solidFill>
                <a:effectLst/>
                <a:uLnTx/>
                <a:uFillTx/>
                <a:latin typeface="+mn-lt"/>
                <a:ea typeface="+mn-ea"/>
                <a:cs typeface="+mn-cs"/>
              </a:rPr>
              <a:t>// define point array to draw a curve:</a:t>
            </a:r>
          </a:p>
          <a:p>
            <a:pPr marL="1097280" marR="0" lvl="3" indent="-228600" algn="l" defTabSz="914400" rtl="0" eaLnBrk="1" fontAlgn="auto" latinLnBrk="0" hangingPunct="1">
              <a:lnSpc>
                <a:spcPct val="100000"/>
              </a:lnSpc>
              <a:spcBef>
                <a:spcPts val="400"/>
              </a:spcBef>
              <a:spcAft>
                <a:spcPts val="0"/>
              </a:spcAft>
              <a:buClr>
                <a:schemeClr val="accent2">
                  <a:shade val="75000"/>
                </a:schemeClr>
              </a:buClr>
              <a:buSzPct val="70000"/>
              <a:buFont typeface="Wingdings"/>
              <a:buNone/>
              <a:tabLst/>
              <a:defRPr/>
            </a:pPr>
            <a:r>
              <a:rPr kumimoji="0" lang="en-US" sz="1400" b="0" i="0" u="none" strike="noStrike" kern="1200" cap="none" spc="0" normalizeH="0" baseline="0" noProof="0" dirty="0" smtClean="0">
                <a:ln>
                  <a:noFill/>
                </a:ln>
                <a:solidFill>
                  <a:schemeClr val="tx1"/>
                </a:solidFill>
                <a:effectLst/>
                <a:uLnTx/>
                <a:uFillTx/>
                <a:latin typeface="+mn-lt"/>
                <a:ea typeface="+mn-ea"/>
                <a:cs typeface="+mn-cs"/>
              </a:rPr>
              <a:t>Point point1 = new Point(50, 200);</a:t>
            </a:r>
          </a:p>
          <a:p>
            <a:pPr marL="1097280" marR="0" lvl="3" indent="-228600" algn="l" defTabSz="914400" rtl="0" eaLnBrk="1" fontAlgn="auto" latinLnBrk="0" hangingPunct="1">
              <a:lnSpc>
                <a:spcPct val="100000"/>
              </a:lnSpc>
              <a:spcBef>
                <a:spcPts val="400"/>
              </a:spcBef>
              <a:spcAft>
                <a:spcPts val="0"/>
              </a:spcAft>
              <a:buClr>
                <a:schemeClr val="accent2">
                  <a:shade val="75000"/>
                </a:schemeClr>
              </a:buClr>
              <a:buSzPct val="70000"/>
              <a:buFont typeface="Wingdings"/>
              <a:buNone/>
              <a:tabLst/>
              <a:defRPr/>
            </a:pPr>
            <a:r>
              <a:rPr kumimoji="0" lang="en-US" sz="1400" b="0" i="0" u="none" strike="noStrike" kern="1200" cap="none" spc="0" normalizeH="0" baseline="0" noProof="0" dirty="0" smtClean="0">
                <a:ln>
                  <a:noFill/>
                </a:ln>
                <a:solidFill>
                  <a:schemeClr val="tx1"/>
                </a:solidFill>
                <a:effectLst/>
                <a:uLnTx/>
                <a:uFillTx/>
                <a:latin typeface="+mn-lt"/>
                <a:ea typeface="+mn-ea"/>
                <a:cs typeface="+mn-cs"/>
              </a:rPr>
              <a:t>Point point2 = new Point(100, 75);</a:t>
            </a:r>
          </a:p>
          <a:p>
            <a:pPr marL="1097280" marR="0" lvl="3" indent="-228600" algn="l" defTabSz="914400" rtl="0" eaLnBrk="1" fontAlgn="auto" latinLnBrk="0" hangingPunct="1">
              <a:lnSpc>
                <a:spcPct val="100000"/>
              </a:lnSpc>
              <a:spcBef>
                <a:spcPts val="400"/>
              </a:spcBef>
              <a:spcAft>
                <a:spcPts val="0"/>
              </a:spcAft>
              <a:buClr>
                <a:schemeClr val="accent2">
                  <a:shade val="75000"/>
                </a:schemeClr>
              </a:buClr>
              <a:buSzPct val="70000"/>
              <a:buFont typeface="Wingdings"/>
              <a:buNone/>
              <a:tabLst/>
              <a:defRPr/>
            </a:pPr>
            <a:r>
              <a:rPr kumimoji="0" lang="en-US" sz="1400" b="0" i="0" u="none" strike="noStrike" kern="1200" cap="none" spc="0" normalizeH="0" baseline="0" noProof="0" dirty="0" smtClean="0">
                <a:ln>
                  <a:noFill/>
                </a:ln>
                <a:solidFill>
                  <a:schemeClr val="tx1"/>
                </a:solidFill>
                <a:effectLst/>
                <a:uLnTx/>
                <a:uFillTx/>
                <a:latin typeface="+mn-lt"/>
                <a:ea typeface="+mn-ea"/>
                <a:cs typeface="+mn-cs"/>
              </a:rPr>
              <a:t>Point point3 = new Point(150, 60);</a:t>
            </a:r>
          </a:p>
          <a:p>
            <a:pPr marL="1097280" marR="0" lvl="3" indent="-228600" algn="l" defTabSz="914400" rtl="0" eaLnBrk="1" fontAlgn="auto" latinLnBrk="0" hangingPunct="1">
              <a:lnSpc>
                <a:spcPct val="100000"/>
              </a:lnSpc>
              <a:spcBef>
                <a:spcPts val="400"/>
              </a:spcBef>
              <a:spcAft>
                <a:spcPts val="0"/>
              </a:spcAft>
              <a:buClr>
                <a:schemeClr val="accent2">
                  <a:shade val="75000"/>
                </a:schemeClr>
              </a:buClr>
              <a:buSzPct val="70000"/>
              <a:buFont typeface="Wingdings"/>
              <a:buNone/>
              <a:tabLst/>
              <a:defRPr/>
            </a:pPr>
            <a:r>
              <a:rPr kumimoji="0" lang="en-US" sz="1400" b="0" i="0" u="none" strike="noStrike" kern="1200" cap="none" spc="0" normalizeH="0" baseline="0" noProof="0" dirty="0" smtClean="0">
                <a:ln>
                  <a:noFill/>
                </a:ln>
                <a:solidFill>
                  <a:schemeClr val="tx1"/>
                </a:solidFill>
                <a:effectLst/>
                <a:uLnTx/>
                <a:uFillTx/>
                <a:latin typeface="+mn-lt"/>
                <a:ea typeface="+mn-ea"/>
                <a:cs typeface="+mn-cs"/>
              </a:rPr>
              <a:t>Point point4 = new Point(200, 160);</a:t>
            </a:r>
          </a:p>
          <a:p>
            <a:pPr marL="1097280" marR="0" lvl="3" indent="-228600" algn="l" defTabSz="914400" rtl="0" eaLnBrk="1" fontAlgn="auto" latinLnBrk="0" hangingPunct="1">
              <a:lnSpc>
                <a:spcPct val="100000"/>
              </a:lnSpc>
              <a:spcBef>
                <a:spcPts val="400"/>
              </a:spcBef>
              <a:spcAft>
                <a:spcPts val="0"/>
              </a:spcAft>
              <a:buClr>
                <a:schemeClr val="accent2">
                  <a:shade val="75000"/>
                </a:schemeClr>
              </a:buClr>
              <a:buSzPct val="70000"/>
              <a:buFont typeface="Wingdings"/>
              <a:buNone/>
              <a:tabLst/>
              <a:defRPr/>
            </a:pPr>
            <a:r>
              <a:rPr kumimoji="0" lang="en-US" sz="1400" b="0" i="0" u="none" strike="noStrike" kern="1200" cap="none" spc="0" normalizeH="0" baseline="0" noProof="0" dirty="0" smtClean="0">
                <a:ln>
                  <a:noFill/>
                </a:ln>
                <a:solidFill>
                  <a:schemeClr val="tx1"/>
                </a:solidFill>
                <a:effectLst/>
                <a:uLnTx/>
                <a:uFillTx/>
                <a:latin typeface="+mn-lt"/>
                <a:ea typeface="+mn-ea"/>
                <a:cs typeface="+mn-cs"/>
              </a:rPr>
              <a:t>Point point5 = new Point(250, 250);</a:t>
            </a:r>
          </a:p>
          <a:p>
            <a:pPr marL="1097280" marR="0" lvl="3" indent="-228600" algn="l" defTabSz="914400" rtl="0" eaLnBrk="1" fontAlgn="auto" latinLnBrk="0" hangingPunct="1">
              <a:lnSpc>
                <a:spcPct val="100000"/>
              </a:lnSpc>
              <a:spcBef>
                <a:spcPts val="400"/>
              </a:spcBef>
              <a:spcAft>
                <a:spcPts val="0"/>
              </a:spcAft>
              <a:buClr>
                <a:schemeClr val="accent2">
                  <a:shade val="75000"/>
                </a:schemeClr>
              </a:buClr>
              <a:buSzPct val="70000"/>
              <a:buFont typeface="Wingdings"/>
              <a:buNone/>
              <a:tabLst/>
              <a:defRPr/>
            </a:pPr>
            <a:r>
              <a:rPr kumimoji="0" lang="fr-FR" sz="1400" b="0" i="0" u="none" strike="noStrike" kern="1200" cap="none" spc="0" normalizeH="0" baseline="0" noProof="0" dirty="0" smtClean="0">
                <a:ln>
                  <a:noFill/>
                </a:ln>
                <a:solidFill>
                  <a:schemeClr val="tx1"/>
                </a:solidFill>
                <a:effectLst/>
                <a:uLnTx/>
                <a:uFillTx/>
                <a:latin typeface="+mn-lt"/>
                <a:ea typeface="+mn-ea"/>
                <a:cs typeface="+mn-cs"/>
              </a:rPr>
              <a:t>Point[] Points ={ point1, point2, point3, point4, point5};</a:t>
            </a:r>
          </a:p>
          <a:p>
            <a:pPr marL="1097280" marR="0" lvl="3" indent="-228600" algn="l" defTabSz="914400" rtl="0" eaLnBrk="1" fontAlgn="auto" latinLnBrk="0" hangingPunct="1">
              <a:lnSpc>
                <a:spcPct val="100000"/>
              </a:lnSpc>
              <a:spcBef>
                <a:spcPts val="400"/>
              </a:spcBef>
              <a:spcAft>
                <a:spcPts val="0"/>
              </a:spcAft>
              <a:buClr>
                <a:schemeClr val="accent2">
                  <a:shade val="75000"/>
                </a:schemeClr>
              </a:buClr>
              <a:buSzPct val="70000"/>
              <a:buFont typeface="Wingdings"/>
              <a:buNone/>
              <a:tabLst/>
              <a:defRPr/>
            </a:pPr>
            <a:r>
              <a:rPr kumimoji="0" lang="en-US" sz="1400" b="0" i="0" u="none" strike="noStrike" kern="1200" cap="none" spc="0" normalizeH="0" baseline="0" noProof="0" dirty="0" err="1" smtClean="0">
                <a:ln>
                  <a:noFill/>
                </a:ln>
                <a:solidFill>
                  <a:schemeClr val="tx1"/>
                </a:solidFill>
                <a:effectLst/>
                <a:uLnTx/>
                <a:uFillTx/>
                <a:latin typeface="+mn-lt"/>
                <a:ea typeface="+mn-ea"/>
                <a:cs typeface="+mn-cs"/>
              </a:rPr>
              <a:t>g.DrawCurve</a:t>
            </a:r>
            <a:r>
              <a:rPr kumimoji="0" lang="en-US" sz="1400" b="0" i="0" u="none" strike="noStrike" kern="1200" cap="none" spc="0" normalizeH="0" baseline="0" noProof="0" dirty="0" smtClean="0">
                <a:ln>
                  <a:noFill/>
                </a:ln>
                <a:solidFill>
                  <a:schemeClr val="tx1"/>
                </a:solidFill>
                <a:effectLst/>
                <a:uLnTx/>
                <a:uFillTx/>
                <a:latin typeface="+mn-lt"/>
                <a:ea typeface="+mn-ea"/>
                <a:cs typeface="+mn-cs"/>
              </a:rPr>
              <a:t>(</a:t>
            </a:r>
            <a:r>
              <a:rPr kumimoji="0" lang="en-US" sz="1400" b="0" i="0" u="none" strike="noStrike" kern="1200" cap="none" spc="0" normalizeH="0" baseline="0" noProof="0" dirty="0" err="1" smtClean="0">
                <a:ln>
                  <a:noFill/>
                </a:ln>
                <a:solidFill>
                  <a:schemeClr val="tx1"/>
                </a:solidFill>
                <a:effectLst/>
                <a:uLnTx/>
                <a:uFillTx/>
                <a:latin typeface="+mn-lt"/>
                <a:ea typeface="+mn-ea"/>
                <a:cs typeface="+mn-cs"/>
              </a:rPr>
              <a:t>aPen</a:t>
            </a:r>
            <a:r>
              <a:rPr kumimoji="0" lang="en-US" sz="1400" b="0" i="0" u="none" strike="noStrike" kern="1200" cap="none" spc="0" normalizeH="0" baseline="0" noProof="0" dirty="0" smtClean="0">
                <a:ln>
                  <a:noFill/>
                </a:ln>
                <a:solidFill>
                  <a:schemeClr val="tx1"/>
                </a:solidFill>
                <a:effectLst/>
                <a:uLnTx/>
                <a:uFillTx/>
                <a:latin typeface="+mn-lt"/>
                <a:ea typeface="+mn-ea"/>
                <a:cs typeface="+mn-cs"/>
              </a:rPr>
              <a:t>, Points);</a:t>
            </a:r>
          </a:p>
          <a:p>
            <a:pPr marL="1097280" marR="0" lvl="3" indent="-228600" algn="l" defTabSz="914400" rtl="0" eaLnBrk="1" fontAlgn="auto" latinLnBrk="0" hangingPunct="1">
              <a:lnSpc>
                <a:spcPct val="100000"/>
              </a:lnSpc>
              <a:spcBef>
                <a:spcPts val="400"/>
              </a:spcBef>
              <a:spcAft>
                <a:spcPts val="0"/>
              </a:spcAft>
              <a:buClr>
                <a:schemeClr val="accent2">
                  <a:shade val="75000"/>
                </a:schemeClr>
              </a:buClr>
              <a:buSzPct val="70000"/>
              <a:buFont typeface="Wingdings"/>
              <a:buNone/>
              <a:tabLst/>
              <a:defRPr/>
            </a:pPr>
            <a:r>
              <a:rPr kumimoji="0" lang="en-US" sz="1400" b="0" i="0" u="none" strike="noStrike" kern="1200" cap="none" spc="0" normalizeH="0" baseline="0" noProof="0" dirty="0" err="1" smtClean="0">
                <a:ln>
                  <a:noFill/>
                </a:ln>
                <a:solidFill>
                  <a:schemeClr val="tx1"/>
                </a:solidFill>
                <a:effectLst/>
                <a:uLnTx/>
                <a:uFillTx/>
                <a:latin typeface="+mn-lt"/>
                <a:ea typeface="+mn-ea"/>
                <a:cs typeface="+mn-cs"/>
              </a:rPr>
              <a:t>aPen.Dispose</a:t>
            </a:r>
            <a:r>
              <a:rPr kumimoji="0" lang="en-US" sz="1400" b="0" i="0" u="none" strike="noStrike" kern="1200" cap="none" spc="0" normalizeH="0" baseline="0" noProof="0" dirty="0" smtClean="0">
                <a:ln>
                  <a:noFill/>
                </a:ln>
                <a:solidFill>
                  <a:schemeClr val="tx1"/>
                </a:solidFill>
                <a:effectLst/>
                <a:uLnTx/>
                <a:uFillTx/>
                <a:latin typeface="+mn-lt"/>
                <a:ea typeface="+mn-ea"/>
                <a:cs typeface="+mn-cs"/>
              </a:rPr>
              <a:t>();</a:t>
            </a:r>
          </a:p>
          <a:p>
            <a:pPr marL="1097280" marR="0" lvl="3" indent="-228600" algn="l" defTabSz="914400" rtl="0" eaLnBrk="1" fontAlgn="auto" latinLnBrk="0" hangingPunct="1">
              <a:lnSpc>
                <a:spcPct val="100000"/>
              </a:lnSpc>
              <a:spcBef>
                <a:spcPts val="400"/>
              </a:spcBef>
              <a:spcAft>
                <a:spcPts val="0"/>
              </a:spcAft>
              <a:buClr>
                <a:schemeClr val="accent2">
                  <a:shade val="75000"/>
                </a:schemeClr>
              </a:buClr>
              <a:buSzPct val="70000"/>
              <a:buFont typeface="Wingdings"/>
              <a:buNone/>
              <a:tabLst/>
              <a:defRPr/>
            </a:pPr>
            <a:r>
              <a:rPr kumimoji="0" lang="en-US" sz="1400" b="0" i="0" u="none" strike="noStrike" kern="1200" cap="none" spc="0" normalizeH="0" baseline="0" noProof="0" dirty="0" err="1" smtClean="0">
                <a:ln>
                  <a:noFill/>
                </a:ln>
                <a:solidFill>
                  <a:schemeClr val="tx1"/>
                </a:solidFill>
                <a:effectLst/>
                <a:uLnTx/>
                <a:uFillTx/>
                <a:latin typeface="+mn-lt"/>
                <a:ea typeface="+mn-ea"/>
                <a:cs typeface="+mn-cs"/>
              </a:rPr>
              <a:t>g.Dispose</a:t>
            </a:r>
            <a:r>
              <a:rPr kumimoji="0" lang="en-US" sz="1400" b="0" i="0" u="none" strike="noStrike" kern="1200" cap="none" spc="0" normalizeH="0" baseline="0" noProof="0" dirty="0" smtClean="0">
                <a:ln>
                  <a:noFill/>
                </a:ln>
                <a:solidFill>
                  <a:schemeClr val="tx1"/>
                </a:solidFill>
                <a:effectLst/>
                <a:uLnTx/>
                <a:uFillTx/>
                <a:latin typeface="+mn-lt"/>
                <a:ea typeface="+mn-ea"/>
                <a:cs typeface="+mn-cs"/>
              </a:rPr>
              <a:t>();</a:t>
            </a:r>
          </a:p>
          <a:p>
            <a:pPr marL="822960" marR="0" lvl="2" indent="-228600" algn="l" defTabSz="914400" rtl="0" eaLnBrk="1" fontAlgn="auto" latinLnBrk="0" hangingPunct="1">
              <a:lnSpc>
                <a:spcPct val="100000"/>
              </a:lnSpc>
              <a:spcBef>
                <a:spcPts val="500"/>
              </a:spcBef>
              <a:spcAft>
                <a:spcPts val="0"/>
              </a:spcAft>
              <a:buClr>
                <a:schemeClr val="bg1">
                  <a:shade val="50000"/>
                </a:schemeClr>
              </a:buClr>
              <a:buSzPct val="76000"/>
              <a:buFont typeface="Wingdings 3"/>
              <a:buNone/>
              <a:tabLst/>
              <a:defRPr/>
            </a:pPr>
            <a:r>
              <a:rPr kumimoji="0" lang="en-US" sz="1400" b="0" i="0" u="none" strike="noStrike" kern="1200" cap="none" spc="0" normalizeH="0" baseline="0" noProof="0" dirty="0" smtClean="0">
                <a:ln>
                  <a:noFill/>
                </a:ln>
                <a:solidFill>
                  <a:schemeClr val="tx1"/>
                </a:solidFill>
                <a:effectLst/>
                <a:uLnTx/>
                <a:uFillTx/>
                <a:latin typeface="+mn-lt"/>
                <a:ea typeface="+mn-ea"/>
                <a:cs typeface="+mn-cs"/>
              </a:rPr>
              <a:t>}</a:t>
            </a:r>
          </a:p>
          <a:p>
            <a:pPr marL="548640" marR="0" lvl="1" indent="-274320" algn="l" defTabSz="914400" rtl="0" eaLnBrk="1" fontAlgn="auto" latinLnBrk="0" hangingPunct="1">
              <a:lnSpc>
                <a:spcPct val="100000"/>
              </a:lnSpc>
              <a:spcBef>
                <a:spcPts val="500"/>
              </a:spcBef>
              <a:spcAft>
                <a:spcPts val="0"/>
              </a:spcAft>
              <a:buClr>
                <a:schemeClr val="accent2"/>
              </a:buClr>
              <a:buSzPct val="76000"/>
              <a:buFont typeface="Wingdings 3"/>
              <a:buNone/>
              <a:tabLst/>
              <a:defRPr/>
            </a:pPr>
            <a:r>
              <a:rPr kumimoji="0" lang="en-US" sz="1400" b="0" i="0" u="none" strike="noStrike" kern="1200" cap="none" spc="0" normalizeH="0" baseline="0" noProof="0" dirty="0" smtClean="0">
                <a:ln>
                  <a:noFill/>
                </a:ln>
                <a:solidFill>
                  <a:schemeClr val="tx2"/>
                </a:solidFill>
                <a:effectLst/>
                <a:uLnTx/>
                <a:uFillTx/>
                <a:latin typeface="+mn-lt"/>
                <a:ea typeface="+mn-ea"/>
                <a:cs typeface="+mn-cs"/>
              </a:rPr>
              <a:t>}</a:t>
            </a:r>
          </a:p>
          <a:p>
            <a:pPr marL="274320" marR="0" lvl="0" indent="-274320" algn="l" defTabSz="914400" rtl="0" eaLnBrk="1" fontAlgn="auto" latinLnBrk="0" hangingPunct="1">
              <a:lnSpc>
                <a:spcPct val="100000"/>
              </a:lnSpc>
              <a:spcBef>
                <a:spcPts val="600"/>
              </a:spcBef>
              <a:spcAft>
                <a:spcPts val="0"/>
              </a:spcAft>
              <a:buClr>
                <a:schemeClr val="accent1"/>
              </a:buClr>
              <a:buSzPct val="76000"/>
              <a:buFont typeface="Wingdings 3"/>
              <a:buNone/>
              <a:tabLst/>
              <a:defRPr/>
            </a:pPr>
            <a:r>
              <a:rPr kumimoji="0" lang="en-US" sz="1400" b="0" i="0" u="none" strike="noStrike" kern="1200" cap="none" spc="0" normalizeH="0" baseline="0" noProof="0" dirty="0" smtClean="0">
                <a:ln>
                  <a:noFill/>
                </a:ln>
                <a:solidFill>
                  <a:schemeClr val="tx1"/>
                </a:solidFill>
                <a:effectLst/>
                <a:uLnTx/>
                <a:uFillTx/>
                <a:latin typeface="+mn-lt"/>
                <a:ea typeface="+mn-ea"/>
                <a:cs typeface="+mn-cs"/>
              </a:rPr>
              <a:t>}</a:t>
            </a:r>
          </a:p>
        </p:txBody>
      </p:sp>
      <p:pic>
        <p:nvPicPr>
          <p:cNvPr id="10242" name="Picture 2"/>
          <p:cNvPicPr>
            <a:picLocks noChangeAspect="1" noChangeArrowheads="1"/>
          </p:cNvPicPr>
          <p:nvPr/>
        </p:nvPicPr>
        <p:blipFill>
          <a:blip r:embed="rId3" cstate="print"/>
          <a:srcRect/>
          <a:stretch>
            <a:fillRect/>
          </a:stretch>
        </p:blipFill>
        <p:spPr bwMode="auto">
          <a:xfrm>
            <a:off x="3352801" y="1219200"/>
            <a:ext cx="2590800" cy="2895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p>
            <a:r>
              <a:rPr lang="en-US" b="1" dirty="0" smtClean="0"/>
              <a:t>Rectangles, Ellipses, and Arcs</a:t>
            </a:r>
            <a:endParaRPr lang="es-ES" dirty="0">
              <a:ln/>
              <a:gradFill flip="none">
                <a:gsLst>
                  <a:gs pos="0">
                    <a:schemeClr val="accent6">
                      <a:tint val="70000"/>
                      <a:shade val="100000"/>
                      <a:hueMod val="100000"/>
                      <a:satMod val="195000"/>
                    </a:schemeClr>
                  </a:gs>
                  <a:gs pos="46000">
                    <a:schemeClr val="accent6">
                      <a:tint val="70000"/>
                      <a:shade val="100000"/>
                      <a:hueMod val="100000"/>
                      <a:satMod val="195000"/>
                    </a:schemeClr>
                  </a:gs>
                  <a:gs pos="100000">
                    <a:schemeClr val="accent6">
                      <a:tint val="100000"/>
                      <a:shade val="60000"/>
                      <a:hueMod val="100000"/>
                      <a:satMod val="195000"/>
                    </a:schemeClr>
                  </a:gs>
                </a:gsLst>
                <a:lin ang="5400000"/>
              </a:gradFill>
            </a:endParaRPr>
          </a:p>
        </p:txBody>
      </p:sp>
      <p:sp>
        <p:nvSpPr>
          <p:cNvPr id="3" name="Rectangle 2"/>
          <p:cNvSpPr>
            <a:spLocks noGrp="1"/>
          </p:cNvSpPr>
          <p:nvPr>
            <p:ph sz="quarter" idx="1"/>
          </p:nvPr>
        </p:nvSpPr>
        <p:spPr>
          <a:xfrm>
            <a:off x="457200" y="1143000"/>
            <a:ext cx="8153400" cy="5562600"/>
          </a:xfrm>
        </p:spPr>
        <p:txBody>
          <a:bodyPr>
            <a:noAutofit/>
          </a:bodyPr>
          <a:lstStyle/>
          <a:p>
            <a:r>
              <a:rPr lang="en-US" sz="1800" dirty="0" smtClean="0"/>
              <a:t>The Rectangle and </a:t>
            </a:r>
            <a:r>
              <a:rPr lang="en-US" sz="1800" dirty="0" err="1" smtClean="0"/>
              <a:t>RectangleF</a:t>
            </a:r>
            <a:r>
              <a:rPr lang="en-US" sz="1800" dirty="0" smtClean="0"/>
              <a:t> structures represent a rectangle in C# and GDI+. </a:t>
            </a:r>
          </a:p>
          <a:p>
            <a:r>
              <a:rPr lang="en-US" sz="1800" dirty="0" smtClean="0"/>
              <a:t>A Rectangle structure stores the top-left corner as well as the width and height of a rectangle region. </a:t>
            </a:r>
          </a:p>
          <a:p>
            <a:r>
              <a:rPr lang="en-US" sz="1800" dirty="0" smtClean="0"/>
              <a:t>You can create a Rectangle object from the Point and Size objects or by using four integers or float values as the coordinates of the rectangle. </a:t>
            </a:r>
          </a:p>
          <a:p>
            <a:r>
              <a:rPr lang="en-US" sz="1800" dirty="0" smtClean="0"/>
              <a:t>The Rectangle and </a:t>
            </a:r>
            <a:r>
              <a:rPr lang="en-US" sz="1800" dirty="0" err="1" smtClean="0"/>
              <a:t>RectangleF</a:t>
            </a:r>
            <a:r>
              <a:rPr lang="en-US" sz="1800" dirty="0" smtClean="0"/>
              <a:t> structures also provide properties which can be used to obtain the width, height, and position of the rectangle. </a:t>
            </a:r>
          </a:p>
          <a:p>
            <a:r>
              <a:rPr lang="en-US" sz="1800" dirty="0" smtClean="0"/>
              <a:t>An ellipse is a circular shape defined by its bounding rectangle. </a:t>
            </a:r>
          </a:p>
          <a:p>
            <a:r>
              <a:rPr lang="en-US" sz="1800" dirty="0" smtClean="0"/>
              <a:t>The </a:t>
            </a:r>
            <a:r>
              <a:rPr lang="en-US" sz="1800" dirty="0" err="1" smtClean="0"/>
              <a:t>DrawEllipe</a:t>
            </a:r>
            <a:r>
              <a:rPr lang="en-US" sz="1800" dirty="0" smtClean="0"/>
              <a:t> method will draw an empty ellipse within the bounding rectangle.</a:t>
            </a:r>
          </a:p>
          <a:p>
            <a:r>
              <a:rPr lang="en-US" sz="1800" dirty="0" smtClean="0"/>
              <a:t>While </a:t>
            </a:r>
            <a:r>
              <a:rPr lang="en-US" sz="1800" dirty="0" err="1" smtClean="0"/>
              <a:t>DrawEllipse</a:t>
            </a:r>
            <a:r>
              <a:rPr lang="en-US" sz="1800" dirty="0" smtClean="0"/>
              <a:t> method draws a closed curve around the whole boundary of the ellipse, the </a:t>
            </a:r>
            <a:r>
              <a:rPr lang="en-US" sz="1800" dirty="0" err="1" smtClean="0"/>
              <a:t>DrawArc</a:t>
            </a:r>
            <a:r>
              <a:rPr lang="en-US" sz="1800" dirty="0" smtClean="0"/>
              <a:t> method draws part of the ellipse. </a:t>
            </a:r>
          </a:p>
          <a:p>
            <a:r>
              <a:rPr lang="en-US" sz="1800" dirty="0" smtClean="0"/>
              <a:t>Which part is drawn is specified by a </a:t>
            </a:r>
            <a:r>
              <a:rPr lang="en-US" sz="1800" dirty="0" err="1" smtClean="0"/>
              <a:t>StartAngle</a:t>
            </a:r>
            <a:r>
              <a:rPr lang="en-US" sz="1800" dirty="0" smtClean="0"/>
              <a:t> and a </a:t>
            </a:r>
            <a:r>
              <a:rPr lang="en-US" sz="1800" dirty="0" err="1" smtClean="0"/>
              <a:t>SweepAngle</a:t>
            </a:r>
            <a:r>
              <a:rPr lang="en-US" sz="1800" dirty="0" smtClean="0"/>
              <a:t>.</a:t>
            </a:r>
          </a:p>
          <a:p>
            <a:r>
              <a:rPr lang="en-US" sz="1800" dirty="0" smtClean="0"/>
              <a:t>The method </a:t>
            </a:r>
            <a:r>
              <a:rPr lang="en-US" sz="1800" dirty="0" err="1" smtClean="0"/>
              <a:t>DrawPie</a:t>
            </a:r>
            <a:r>
              <a:rPr lang="en-US" sz="1800" dirty="0" smtClean="0"/>
              <a:t> is also closely related to the ellipse. </a:t>
            </a:r>
          </a:p>
          <a:p>
            <a:r>
              <a:rPr lang="en-US" sz="1800" dirty="0" smtClean="0"/>
              <a:t>You specify an ellipse by supplying the enclosing rectangle. </a:t>
            </a:r>
          </a:p>
          <a:p>
            <a:r>
              <a:rPr lang="en-US" sz="1800" dirty="0" smtClean="0"/>
              <a:t>In addition, you specify a </a:t>
            </a:r>
            <a:r>
              <a:rPr lang="en-US" sz="1800" dirty="0" err="1" smtClean="0"/>
              <a:t>StartAngle</a:t>
            </a:r>
            <a:r>
              <a:rPr lang="en-US" sz="1800" dirty="0" smtClean="0"/>
              <a:t> and a </a:t>
            </a:r>
            <a:r>
              <a:rPr lang="en-US" sz="1800" dirty="0" err="1" smtClean="0"/>
              <a:t>SweepAngle</a:t>
            </a:r>
            <a:r>
              <a:rPr lang="en-US" sz="1800" dirty="0" smtClean="0"/>
              <a:t> to define where the pie starts, and how large of a section of the ellipse it spans.</a:t>
            </a:r>
          </a:p>
          <a:p>
            <a:endParaRPr lang="en-US" sz="1800" dirty="0" smtClean="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p>
            <a:r>
              <a:rPr lang="en-US" b="1" dirty="0" smtClean="0"/>
              <a:t>Rectangles, Ellipses, and Arcs</a:t>
            </a:r>
            <a:endParaRPr lang="es-ES" dirty="0">
              <a:ln/>
              <a:gradFill flip="none">
                <a:gsLst>
                  <a:gs pos="0">
                    <a:schemeClr val="accent6">
                      <a:tint val="70000"/>
                      <a:shade val="100000"/>
                      <a:hueMod val="100000"/>
                      <a:satMod val="195000"/>
                    </a:schemeClr>
                  </a:gs>
                  <a:gs pos="46000">
                    <a:schemeClr val="accent6">
                      <a:tint val="70000"/>
                      <a:shade val="100000"/>
                      <a:hueMod val="100000"/>
                      <a:satMod val="195000"/>
                    </a:schemeClr>
                  </a:gs>
                  <a:gs pos="100000">
                    <a:schemeClr val="accent6">
                      <a:tint val="100000"/>
                      <a:shade val="60000"/>
                      <a:hueMod val="100000"/>
                      <a:satMod val="195000"/>
                    </a:schemeClr>
                  </a:gs>
                </a:gsLst>
                <a:lin ang="5400000"/>
              </a:gradFill>
            </a:endParaRPr>
          </a:p>
        </p:txBody>
      </p:sp>
      <p:sp>
        <p:nvSpPr>
          <p:cNvPr id="3" name="Rectangle 2"/>
          <p:cNvSpPr>
            <a:spLocks noGrp="1"/>
          </p:cNvSpPr>
          <p:nvPr>
            <p:ph sz="quarter" idx="1"/>
          </p:nvPr>
        </p:nvSpPr>
        <p:spPr>
          <a:xfrm>
            <a:off x="457200" y="1143000"/>
            <a:ext cx="4343400" cy="5562600"/>
          </a:xfrm>
        </p:spPr>
        <p:txBody>
          <a:bodyPr>
            <a:noAutofit/>
          </a:bodyPr>
          <a:lstStyle/>
          <a:p>
            <a:pPr>
              <a:buNone/>
            </a:pPr>
            <a:r>
              <a:rPr lang="en-US" sz="1200" dirty="0" smtClean="0"/>
              <a:t>using System;</a:t>
            </a:r>
          </a:p>
          <a:p>
            <a:pPr>
              <a:buNone/>
            </a:pPr>
            <a:r>
              <a:rPr lang="en-US" sz="1200" dirty="0" smtClean="0"/>
              <a:t>using </a:t>
            </a:r>
            <a:r>
              <a:rPr lang="en-US" sz="1200" dirty="0" err="1" smtClean="0"/>
              <a:t>System.Drawing</a:t>
            </a:r>
            <a:r>
              <a:rPr lang="en-US" sz="1200" dirty="0" smtClean="0"/>
              <a:t>;</a:t>
            </a:r>
          </a:p>
          <a:p>
            <a:pPr>
              <a:buNone/>
            </a:pPr>
            <a:r>
              <a:rPr lang="en-US" sz="1200" dirty="0" smtClean="0"/>
              <a:t>using </a:t>
            </a:r>
            <a:r>
              <a:rPr lang="en-US" sz="1200" dirty="0" err="1" smtClean="0"/>
              <a:t>System.Windows.Forms</a:t>
            </a:r>
            <a:r>
              <a:rPr lang="en-US" sz="1200" dirty="0" smtClean="0"/>
              <a:t>;</a:t>
            </a:r>
          </a:p>
          <a:p>
            <a:pPr>
              <a:buNone/>
            </a:pPr>
            <a:r>
              <a:rPr lang="en-US" sz="1200" dirty="0" smtClean="0"/>
              <a:t>namespace Example1_5</a:t>
            </a:r>
          </a:p>
          <a:p>
            <a:pPr>
              <a:buNone/>
            </a:pPr>
            <a:r>
              <a:rPr lang="en-US" sz="1200" dirty="0" smtClean="0"/>
              <a:t>{</a:t>
            </a:r>
          </a:p>
          <a:p>
            <a:pPr lvl="1">
              <a:buNone/>
            </a:pPr>
            <a:r>
              <a:rPr lang="en-US" sz="1200" dirty="0" smtClean="0"/>
              <a:t>public partial class Form1 : Form</a:t>
            </a:r>
          </a:p>
          <a:p>
            <a:pPr lvl="1">
              <a:buNone/>
            </a:pPr>
            <a:r>
              <a:rPr lang="en-US" sz="1200" dirty="0" smtClean="0"/>
              <a:t>{</a:t>
            </a:r>
          </a:p>
          <a:p>
            <a:pPr lvl="2">
              <a:buNone/>
            </a:pPr>
            <a:r>
              <a:rPr lang="en-US" sz="1200" dirty="0" smtClean="0"/>
              <a:t>public Form1()</a:t>
            </a:r>
          </a:p>
          <a:p>
            <a:pPr lvl="2">
              <a:buNone/>
            </a:pPr>
            <a:r>
              <a:rPr lang="en-US" sz="1200" dirty="0" smtClean="0"/>
              <a:t>{</a:t>
            </a:r>
          </a:p>
          <a:p>
            <a:pPr lvl="3">
              <a:buNone/>
            </a:pPr>
            <a:r>
              <a:rPr lang="en-US" sz="1200" dirty="0" err="1" smtClean="0"/>
              <a:t>InitializeComponent</a:t>
            </a:r>
            <a:r>
              <a:rPr lang="en-US" sz="1200" dirty="0" smtClean="0"/>
              <a:t>();</a:t>
            </a:r>
          </a:p>
          <a:p>
            <a:pPr lvl="3">
              <a:buNone/>
            </a:pPr>
            <a:r>
              <a:rPr lang="en-US" sz="1200" dirty="0" err="1" smtClean="0"/>
              <a:t>SetStyle</a:t>
            </a:r>
            <a:r>
              <a:rPr lang="en-US" sz="1200" dirty="0" smtClean="0"/>
              <a:t>(</a:t>
            </a:r>
            <a:r>
              <a:rPr lang="en-US" sz="1200" dirty="0" err="1" smtClean="0"/>
              <a:t>ControlStyles.ResizeRedraw</a:t>
            </a:r>
            <a:r>
              <a:rPr lang="en-US" sz="1200" dirty="0" smtClean="0"/>
              <a:t>, true);</a:t>
            </a:r>
          </a:p>
          <a:p>
            <a:pPr lvl="2">
              <a:buNone/>
            </a:pPr>
            <a:r>
              <a:rPr lang="en-US" sz="1200" dirty="0" smtClean="0"/>
              <a:t>}</a:t>
            </a:r>
          </a:p>
          <a:p>
            <a:pPr lvl="2">
              <a:buNone/>
            </a:pPr>
            <a:r>
              <a:rPr lang="en-US" sz="1200" dirty="0" smtClean="0"/>
              <a:t>protected override void </a:t>
            </a:r>
            <a:r>
              <a:rPr lang="en-US" sz="1200" dirty="0" err="1" smtClean="0"/>
              <a:t>OnPaint</a:t>
            </a:r>
            <a:r>
              <a:rPr lang="en-US" sz="1200" dirty="0" smtClean="0"/>
              <a:t>(</a:t>
            </a:r>
            <a:r>
              <a:rPr lang="en-US" sz="1200" dirty="0" err="1" smtClean="0"/>
              <a:t>PaintEventArgs</a:t>
            </a:r>
            <a:r>
              <a:rPr lang="en-US" sz="1200" dirty="0" smtClean="0"/>
              <a:t> e)</a:t>
            </a:r>
          </a:p>
          <a:p>
            <a:pPr lvl="2">
              <a:buNone/>
            </a:pPr>
            <a:r>
              <a:rPr lang="en-US" sz="1200" dirty="0" smtClean="0"/>
              <a:t>{</a:t>
            </a:r>
          </a:p>
          <a:p>
            <a:pPr lvl="3">
              <a:buNone/>
            </a:pPr>
            <a:r>
              <a:rPr lang="en-US" sz="1200" dirty="0" smtClean="0"/>
              <a:t>Graphics g = </a:t>
            </a:r>
            <a:r>
              <a:rPr lang="en-US" sz="1200" dirty="0" err="1" smtClean="0"/>
              <a:t>e.Graphics</a:t>
            </a:r>
            <a:r>
              <a:rPr lang="en-US" sz="1200" dirty="0" smtClean="0"/>
              <a:t>;</a:t>
            </a:r>
          </a:p>
          <a:p>
            <a:pPr lvl="3">
              <a:buNone/>
            </a:pPr>
            <a:r>
              <a:rPr lang="en-US" sz="1200" dirty="0" smtClean="0"/>
              <a:t>// Create a pen object:</a:t>
            </a:r>
          </a:p>
          <a:p>
            <a:pPr lvl="3">
              <a:buNone/>
            </a:pPr>
            <a:r>
              <a:rPr lang="en-US" sz="1200" dirty="0" smtClean="0"/>
              <a:t>Pen </a:t>
            </a:r>
            <a:r>
              <a:rPr lang="en-US" sz="1200" dirty="0" err="1" smtClean="0"/>
              <a:t>aPen</a:t>
            </a:r>
            <a:r>
              <a:rPr lang="en-US" sz="1200" dirty="0" smtClean="0"/>
              <a:t> = new Pen(</a:t>
            </a:r>
            <a:r>
              <a:rPr lang="en-US" sz="1200" dirty="0" err="1" smtClean="0"/>
              <a:t>Color.Blue</a:t>
            </a:r>
            <a:r>
              <a:rPr lang="en-US" sz="1200" dirty="0" smtClean="0"/>
              <a:t>, 2);</a:t>
            </a:r>
          </a:p>
          <a:p>
            <a:pPr lvl="3">
              <a:buNone/>
            </a:pPr>
            <a:r>
              <a:rPr lang="en-US" sz="1200" dirty="0" smtClean="0"/>
              <a:t>// Create a brush object with a transparent red color:</a:t>
            </a:r>
          </a:p>
          <a:p>
            <a:pPr lvl="3">
              <a:buNone/>
            </a:pPr>
            <a:r>
              <a:rPr lang="en-US" sz="1200" dirty="0" err="1" smtClean="0"/>
              <a:t>SolidBrush</a:t>
            </a:r>
            <a:r>
              <a:rPr lang="en-US" sz="1200" dirty="0" smtClean="0"/>
              <a:t> </a:t>
            </a:r>
            <a:r>
              <a:rPr lang="en-US" sz="1200" dirty="0" err="1" smtClean="0"/>
              <a:t>aBrush</a:t>
            </a:r>
            <a:r>
              <a:rPr lang="en-US" sz="1200" dirty="0" smtClean="0"/>
              <a:t> = new </a:t>
            </a:r>
            <a:r>
              <a:rPr lang="en-US" sz="1200" dirty="0" err="1" smtClean="0"/>
              <a:t>SolidBrush</a:t>
            </a:r>
            <a:r>
              <a:rPr lang="en-US" sz="1200" dirty="0" smtClean="0"/>
              <a:t>(</a:t>
            </a:r>
            <a:r>
              <a:rPr lang="en-US" sz="1200" dirty="0" err="1" smtClean="0"/>
              <a:t>Color.Red</a:t>
            </a:r>
            <a:r>
              <a:rPr lang="en-US" sz="1200" dirty="0" smtClean="0"/>
              <a:t>);</a:t>
            </a:r>
          </a:p>
          <a:p>
            <a:pPr lvl="3">
              <a:buNone/>
            </a:pPr>
            <a:r>
              <a:rPr lang="en-US" sz="1200" dirty="0" smtClean="0"/>
              <a:t>// Draw a rectangle:</a:t>
            </a:r>
          </a:p>
          <a:p>
            <a:pPr lvl="3">
              <a:buNone/>
            </a:pPr>
            <a:r>
              <a:rPr lang="en-US" sz="1200" dirty="0" err="1" smtClean="0"/>
              <a:t>g.DrawRectangle</a:t>
            </a:r>
            <a:r>
              <a:rPr lang="en-US" sz="1200" dirty="0" smtClean="0"/>
              <a:t>(</a:t>
            </a:r>
            <a:r>
              <a:rPr lang="en-US" sz="1200" dirty="0" err="1" smtClean="0"/>
              <a:t>aPen</a:t>
            </a:r>
            <a:r>
              <a:rPr lang="en-US" sz="1200" dirty="0" smtClean="0"/>
              <a:t>, 20, 20, 100, 50);</a:t>
            </a:r>
          </a:p>
        </p:txBody>
      </p:sp>
      <p:sp>
        <p:nvSpPr>
          <p:cNvPr id="4" name="Rectangle 2"/>
          <p:cNvSpPr txBox="1">
            <a:spLocks/>
          </p:cNvSpPr>
          <p:nvPr/>
        </p:nvSpPr>
        <p:spPr>
          <a:xfrm>
            <a:off x="4800600" y="1143000"/>
            <a:ext cx="4343400" cy="5562600"/>
          </a:xfrm>
          <a:prstGeom prst="rect">
            <a:avLst/>
          </a:prstGeom>
        </p:spPr>
        <p:txBody>
          <a:bodyPr vert="horz">
            <a:noAutofit/>
          </a:bodyPr>
          <a:lstStyle/>
          <a:p>
            <a:pPr marL="274320" marR="0" lvl="0" indent="-274320" algn="l" defTabSz="914400" rtl="0" eaLnBrk="1" fontAlgn="auto" latinLnBrk="0" hangingPunct="1">
              <a:lnSpc>
                <a:spcPct val="100000"/>
              </a:lnSpc>
              <a:spcBef>
                <a:spcPts val="600"/>
              </a:spcBef>
              <a:spcAft>
                <a:spcPts val="0"/>
              </a:spcAft>
              <a:buClr>
                <a:schemeClr val="accent1"/>
              </a:buClr>
              <a:buSzPct val="76000"/>
              <a:buFont typeface="Wingdings 3"/>
              <a:buNone/>
              <a:tabLst/>
              <a:defRPr/>
            </a:pPr>
            <a:r>
              <a:rPr kumimoji="0" lang="en-US" sz="1200" b="0" i="0" u="none" strike="noStrike" kern="1200" cap="none" spc="0" normalizeH="0" baseline="0" noProof="0" dirty="0" smtClean="0">
                <a:ln>
                  <a:noFill/>
                </a:ln>
                <a:solidFill>
                  <a:schemeClr val="tx1"/>
                </a:solidFill>
                <a:effectLst/>
                <a:uLnTx/>
                <a:uFillTx/>
                <a:latin typeface="+mn-lt"/>
                <a:ea typeface="+mn-ea"/>
                <a:cs typeface="+mn-cs"/>
              </a:rPr>
              <a:t>using // Draw a filled rectangle:</a:t>
            </a:r>
          </a:p>
          <a:p>
            <a:pPr marL="1097280" marR="0" lvl="3" indent="-228600" algn="l" defTabSz="914400" rtl="0" eaLnBrk="1" fontAlgn="auto" latinLnBrk="0" hangingPunct="1">
              <a:lnSpc>
                <a:spcPct val="100000"/>
              </a:lnSpc>
              <a:spcBef>
                <a:spcPts val="400"/>
              </a:spcBef>
              <a:spcAft>
                <a:spcPts val="0"/>
              </a:spcAft>
              <a:buClr>
                <a:schemeClr val="accent2">
                  <a:shade val="75000"/>
                </a:schemeClr>
              </a:buClr>
              <a:buSzPct val="70000"/>
              <a:buFont typeface="Wingdings"/>
              <a:buNone/>
              <a:tabLst/>
              <a:defRPr/>
            </a:pPr>
            <a:r>
              <a:rPr kumimoji="0" lang="en-US" sz="1200" b="0" i="0" u="none" strike="noStrike" kern="1200" cap="none" spc="0" normalizeH="0" baseline="0" noProof="0" dirty="0" err="1" smtClean="0">
                <a:ln>
                  <a:noFill/>
                </a:ln>
                <a:solidFill>
                  <a:schemeClr val="tx1"/>
                </a:solidFill>
                <a:effectLst/>
                <a:uLnTx/>
                <a:uFillTx/>
                <a:latin typeface="+mn-lt"/>
                <a:ea typeface="+mn-ea"/>
                <a:cs typeface="+mn-cs"/>
              </a:rPr>
              <a:t>g.FillRectangle</a:t>
            </a:r>
            <a:r>
              <a:rPr kumimoji="0" lang="en-US" sz="1200" b="0" i="0" u="none" strike="noStrike" kern="1200" cap="none" spc="0" normalizeH="0" baseline="0" noProof="0" dirty="0" smtClean="0">
                <a:ln>
                  <a:noFill/>
                </a:ln>
                <a:solidFill>
                  <a:schemeClr val="tx1"/>
                </a:solidFill>
                <a:effectLst/>
                <a:uLnTx/>
                <a:uFillTx/>
                <a:latin typeface="+mn-lt"/>
                <a:ea typeface="+mn-ea"/>
                <a:cs typeface="+mn-cs"/>
              </a:rPr>
              <a:t>(</a:t>
            </a:r>
            <a:r>
              <a:rPr kumimoji="0" lang="en-US" sz="1200" b="0" i="0" u="none" strike="noStrike" kern="1200" cap="none" spc="0" normalizeH="0" baseline="0" noProof="0" dirty="0" err="1" smtClean="0">
                <a:ln>
                  <a:noFill/>
                </a:ln>
                <a:solidFill>
                  <a:schemeClr val="tx1"/>
                </a:solidFill>
                <a:effectLst/>
                <a:uLnTx/>
                <a:uFillTx/>
                <a:latin typeface="+mn-lt"/>
                <a:ea typeface="+mn-ea"/>
                <a:cs typeface="+mn-cs"/>
              </a:rPr>
              <a:t>aBrush</a:t>
            </a:r>
            <a:r>
              <a:rPr kumimoji="0" lang="en-US" sz="1200" b="0" i="0" u="none" strike="noStrike" kern="1200" cap="none" spc="0" normalizeH="0" baseline="0" noProof="0" dirty="0" smtClean="0">
                <a:ln>
                  <a:noFill/>
                </a:ln>
                <a:solidFill>
                  <a:schemeClr val="tx1"/>
                </a:solidFill>
                <a:effectLst/>
                <a:uLnTx/>
                <a:uFillTx/>
                <a:latin typeface="+mn-lt"/>
                <a:ea typeface="+mn-ea"/>
                <a:cs typeface="+mn-cs"/>
              </a:rPr>
              <a:t>, 20, 90, 100, 50);</a:t>
            </a:r>
          </a:p>
          <a:p>
            <a:pPr marL="1097280" marR="0" lvl="3" indent="-228600" algn="l" defTabSz="914400" rtl="0" eaLnBrk="1" fontAlgn="auto" latinLnBrk="0" hangingPunct="1">
              <a:lnSpc>
                <a:spcPct val="100000"/>
              </a:lnSpc>
              <a:spcBef>
                <a:spcPts val="400"/>
              </a:spcBef>
              <a:spcAft>
                <a:spcPts val="0"/>
              </a:spcAft>
              <a:buClr>
                <a:schemeClr val="accent2">
                  <a:shade val="75000"/>
                </a:schemeClr>
              </a:buClr>
              <a:buSzPct val="70000"/>
              <a:buFont typeface="Wingdings"/>
              <a:buNone/>
              <a:tabLst/>
              <a:defRPr/>
            </a:pPr>
            <a:r>
              <a:rPr kumimoji="0" lang="en-US" sz="1200" b="0" i="0" u="none" strike="noStrike" kern="1200" cap="none" spc="0" normalizeH="0" baseline="0" noProof="0" dirty="0" smtClean="0">
                <a:ln>
                  <a:noFill/>
                </a:ln>
                <a:solidFill>
                  <a:schemeClr val="tx1"/>
                </a:solidFill>
                <a:effectLst/>
                <a:uLnTx/>
                <a:uFillTx/>
                <a:latin typeface="+mn-lt"/>
                <a:ea typeface="+mn-ea"/>
                <a:cs typeface="+mn-cs"/>
              </a:rPr>
              <a:t>// Draw ellipse:</a:t>
            </a:r>
          </a:p>
          <a:p>
            <a:pPr marL="1097280" marR="0" lvl="3" indent="-228600" algn="l" defTabSz="914400" rtl="0" eaLnBrk="1" fontAlgn="auto" latinLnBrk="0" hangingPunct="1">
              <a:lnSpc>
                <a:spcPct val="100000"/>
              </a:lnSpc>
              <a:spcBef>
                <a:spcPts val="400"/>
              </a:spcBef>
              <a:spcAft>
                <a:spcPts val="0"/>
              </a:spcAft>
              <a:buClr>
                <a:schemeClr val="accent2">
                  <a:shade val="75000"/>
                </a:schemeClr>
              </a:buClr>
              <a:buSzPct val="70000"/>
              <a:buFont typeface="Wingdings"/>
              <a:buNone/>
              <a:tabLst/>
              <a:defRPr/>
            </a:pPr>
            <a:r>
              <a:rPr kumimoji="0" lang="en-US" sz="1200" b="0" i="0" u="none" strike="noStrike" kern="1200" cap="none" spc="0" normalizeH="0" baseline="0" noProof="0" dirty="0" err="1" smtClean="0">
                <a:ln>
                  <a:noFill/>
                </a:ln>
                <a:solidFill>
                  <a:schemeClr val="tx1"/>
                </a:solidFill>
                <a:effectLst/>
                <a:uLnTx/>
                <a:uFillTx/>
                <a:latin typeface="+mn-lt"/>
                <a:ea typeface="+mn-ea"/>
                <a:cs typeface="+mn-cs"/>
              </a:rPr>
              <a:t>g.DrawEllipse</a:t>
            </a:r>
            <a:r>
              <a:rPr kumimoji="0" lang="en-US" sz="1200" b="0" i="0" u="none" strike="noStrike" kern="1200" cap="none" spc="0" normalizeH="0" baseline="0" noProof="0" dirty="0" smtClean="0">
                <a:ln>
                  <a:noFill/>
                </a:ln>
                <a:solidFill>
                  <a:schemeClr val="tx1"/>
                </a:solidFill>
                <a:effectLst/>
                <a:uLnTx/>
                <a:uFillTx/>
                <a:latin typeface="+mn-lt"/>
                <a:ea typeface="+mn-ea"/>
                <a:cs typeface="+mn-cs"/>
              </a:rPr>
              <a:t>(</a:t>
            </a:r>
            <a:r>
              <a:rPr kumimoji="0" lang="en-US" sz="1200" b="0" i="0" u="none" strike="noStrike" kern="1200" cap="none" spc="0" normalizeH="0" baseline="0" noProof="0" dirty="0" err="1" smtClean="0">
                <a:ln>
                  <a:noFill/>
                </a:ln>
                <a:solidFill>
                  <a:schemeClr val="tx1"/>
                </a:solidFill>
                <a:effectLst/>
                <a:uLnTx/>
                <a:uFillTx/>
                <a:latin typeface="+mn-lt"/>
                <a:ea typeface="+mn-ea"/>
                <a:cs typeface="+mn-cs"/>
              </a:rPr>
              <a:t>aPen</a:t>
            </a:r>
            <a:r>
              <a:rPr kumimoji="0" lang="en-US" sz="1200" b="0" i="0" u="none" strike="noStrike" kern="1200" cap="none" spc="0" normalizeH="0" baseline="0" noProof="0" dirty="0" smtClean="0">
                <a:ln>
                  <a:noFill/>
                </a:ln>
                <a:solidFill>
                  <a:schemeClr val="tx1"/>
                </a:solidFill>
                <a:effectLst/>
                <a:uLnTx/>
                <a:uFillTx/>
                <a:latin typeface="+mn-lt"/>
                <a:ea typeface="+mn-ea"/>
                <a:cs typeface="+mn-cs"/>
              </a:rPr>
              <a:t>, new Rectangle(20, 160, 100, 50));</a:t>
            </a:r>
          </a:p>
          <a:p>
            <a:pPr marL="1097280" marR="0" lvl="3" indent="-228600" algn="l" defTabSz="914400" rtl="0" eaLnBrk="1" fontAlgn="auto" latinLnBrk="0" hangingPunct="1">
              <a:lnSpc>
                <a:spcPct val="100000"/>
              </a:lnSpc>
              <a:spcBef>
                <a:spcPts val="400"/>
              </a:spcBef>
              <a:spcAft>
                <a:spcPts val="0"/>
              </a:spcAft>
              <a:buClr>
                <a:schemeClr val="accent2">
                  <a:shade val="75000"/>
                </a:schemeClr>
              </a:buClr>
              <a:buSzPct val="70000"/>
              <a:buFont typeface="Wingdings"/>
              <a:buNone/>
              <a:tabLst/>
              <a:defRPr/>
            </a:pPr>
            <a:r>
              <a:rPr kumimoji="0" lang="en-US" sz="1200" b="0" i="0" u="none" strike="noStrike" kern="1200" cap="none" spc="0" normalizeH="0" baseline="0" noProof="0" dirty="0" smtClean="0">
                <a:ln>
                  <a:noFill/>
                </a:ln>
                <a:solidFill>
                  <a:schemeClr val="tx1"/>
                </a:solidFill>
                <a:effectLst/>
                <a:uLnTx/>
                <a:uFillTx/>
                <a:latin typeface="+mn-lt"/>
                <a:ea typeface="+mn-ea"/>
                <a:cs typeface="+mn-cs"/>
              </a:rPr>
              <a:t>// Draw filled ellipse:</a:t>
            </a:r>
          </a:p>
          <a:p>
            <a:pPr marL="1097280" marR="0" lvl="3" indent="-228600" algn="l" defTabSz="914400" rtl="0" eaLnBrk="1" fontAlgn="auto" latinLnBrk="0" hangingPunct="1">
              <a:lnSpc>
                <a:spcPct val="100000"/>
              </a:lnSpc>
              <a:spcBef>
                <a:spcPts val="400"/>
              </a:spcBef>
              <a:spcAft>
                <a:spcPts val="0"/>
              </a:spcAft>
              <a:buClr>
                <a:schemeClr val="accent2">
                  <a:shade val="75000"/>
                </a:schemeClr>
              </a:buClr>
              <a:buSzPct val="70000"/>
              <a:buFont typeface="Wingdings"/>
              <a:buNone/>
              <a:tabLst/>
              <a:defRPr/>
            </a:pPr>
            <a:r>
              <a:rPr kumimoji="0" lang="en-US" sz="1200" b="0" i="0" u="none" strike="noStrike" kern="1200" cap="none" spc="0" normalizeH="0" baseline="0" noProof="0" dirty="0" err="1" smtClean="0">
                <a:ln>
                  <a:noFill/>
                </a:ln>
                <a:solidFill>
                  <a:schemeClr val="tx1"/>
                </a:solidFill>
                <a:effectLst/>
                <a:uLnTx/>
                <a:uFillTx/>
                <a:latin typeface="+mn-lt"/>
                <a:ea typeface="+mn-ea"/>
                <a:cs typeface="+mn-cs"/>
              </a:rPr>
              <a:t>g.FillEllipse</a:t>
            </a:r>
            <a:r>
              <a:rPr kumimoji="0" lang="en-US" sz="1200" b="0" i="0" u="none" strike="noStrike" kern="1200" cap="none" spc="0" normalizeH="0" baseline="0" noProof="0" dirty="0" smtClean="0">
                <a:ln>
                  <a:noFill/>
                </a:ln>
                <a:solidFill>
                  <a:schemeClr val="tx1"/>
                </a:solidFill>
                <a:effectLst/>
                <a:uLnTx/>
                <a:uFillTx/>
                <a:latin typeface="+mn-lt"/>
                <a:ea typeface="+mn-ea"/>
                <a:cs typeface="+mn-cs"/>
              </a:rPr>
              <a:t>(</a:t>
            </a:r>
            <a:r>
              <a:rPr kumimoji="0" lang="en-US" sz="1200" b="0" i="0" u="none" strike="noStrike" kern="1200" cap="none" spc="0" normalizeH="0" baseline="0" noProof="0" dirty="0" err="1" smtClean="0">
                <a:ln>
                  <a:noFill/>
                </a:ln>
                <a:solidFill>
                  <a:schemeClr val="tx1"/>
                </a:solidFill>
                <a:effectLst/>
                <a:uLnTx/>
                <a:uFillTx/>
                <a:latin typeface="+mn-lt"/>
                <a:ea typeface="+mn-ea"/>
                <a:cs typeface="+mn-cs"/>
              </a:rPr>
              <a:t>aBrush</a:t>
            </a:r>
            <a:r>
              <a:rPr kumimoji="0" lang="en-US" sz="1200" b="0" i="0" u="none" strike="noStrike" kern="1200" cap="none" spc="0" normalizeH="0" baseline="0" noProof="0" dirty="0" smtClean="0">
                <a:ln>
                  <a:noFill/>
                </a:ln>
                <a:solidFill>
                  <a:schemeClr val="tx1"/>
                </a:solidFill>
                <a:effectLst/>
                <a:uLnTx/>
                <a:uFillTx/>
                <a:latin typeface="+mn-lt"/>
                <a:ea typeface="+mn-ea"/>
                <a:cs typeface="+mn-cs"/>
              </a:rPr>
              <a:t>, new Rectangle(170, 20, 100, 50));</a:t>
            </a:r>
          </a:p>
          <a:p>
            <a:pPr marL="1097280" marR="0" lvl="3" indent="-228600" algn="l" defTabSz="914400" rtl="0" eaLnBrk="1" fontAlgn="auto" latinLnBrk="0" hangingPunct="1">
              <a:lnSpc>
                <a:spcPct val="100000"/>
              </a:lnSpc>
              <a:spcBef>
                <a:spcPts val="400"/>
              </a:spcBef>
              <a:spcAft>
                <a:spcPts val="0"/>
              </a:spcAft>
              <a:buClr>
                <a:schemeClr val="accent2">
                  <a:shade val="75000"/>
                </a:schemeClr>
              </a:buClr>
              <a:buSzPct val="70000"/>
              <a:buFont typeface="Wingdings"/>
              <a:buNone/>
              <a:tabLst/>
              <a:defRPr/>
            </a:pPr>
            <a:r>
              <a:rPr kumimoji="0" lang="en-US" sz="1200" b="0" i="0" u="none" strike="noStrike" kern="1200" cap="none" spc="0" normalizeH="0" baseline="0" noProof="0" dirty="0" smtClean="0">
                <a:ln>
                  <a:noFill/>
                </a:ln>
                <a:solidFill>
                  <a:schemeClr val="tx1"/>
                </a:solidFill>
                <a:effectLst/>
                <a:uLnTx/>
                <a:uFillTx/>
                <a:latin typeface="+mn-lt"/>
                <a:ea typeface="+mn-ea"/>
                <a:cs typeface="+mn-cs"/>
              </a:rPr>
              <a:t>// Draw arc:</a:t>
            </a:r>
          </a:p>
          <a:p>
            <a:pPr marL="1097280" marR="0" lvl="3" indent="-228600" algn="l" defTabSz="914400" rtl="0" eaLnBrk="1" fontAlgn="auto" latinLnBrk="0" hangingPunct="1">
              <a:lnSpc>
                <a:spcPct val="100000"/>
              </a:lnSpc>
              <a:spcBef>
                <a:spcPts val="400"/>
              </a:spcBef>
              <a:spcAft>
                <a:spcPts val="0"/>
              </a:spcAft>
              <a:buClr>
                <a:schemeClr val="accent2">
                  <a:shade val="75000"/>
                </a:schemeClr>
              </a:buClr>
              <a:buSzPct val="70000"/>
              <a:buFont typeface="Wingdings"/>
              <a:buNone/>
              <a:tabLst/>
              <a:defRPr/>
            </a:pPr>
            <a:r>
              <a:rPr kumimoji="0" lang="en-US" sz="1200" b="0" i="0" u="none" strike="noStrike" kern="1200" cap="none" spc="0" normalizeH="0" baseline="0" noProof="0" dirty="0" err="1" smtClean="0">
                <a:ln>
                  <a:noFill/>
                </a:ln>
                <a:solidFill>
                  <a:schemeClr val="tx1"/>
                </a:solidFill>
                <a:effectLst/>
                <a:uLnTx/>
                <a:uFillTx/>
                <a:latin typeface="+mn-lt"/>
                <a:ea typeface="+mn-ea"/>
                <a:cs typeface="+mn-cs"/>
              </a:rPr>
              <a:t>g.DrawArc</a:t>
            </a:r>
            <a:r>
              <a:rPr kumimoji="0" lang="en-US" sz="1200" b="0" i="0" u="none" strike="noStrike" kern="1200" cap="none" spc="0" normalizeH="0" baseline="0" noProof="0" dirty="0" smtClean="0">
                <a:ln>
                  <a:noFill/>
                </a:ln>
                <a:solidFill>
                  <a:schemeClr val="tx1"/>
                </a:solidFill>
                <a:effectLst/>
                <a:uLnTx/>
                <a:uFillTx/>
                <a:latin typeface="+mn-lt"/>
                <a:ea typeface="+mn-ea"/>
                <a:cs typeface="+mn-cs"/>
              </a:rPr>
              <a:t>(</a:t>
            </a:r>
            <a:r>
              <a:rPr kumimoji="0" lang="en-US" sz="1200" b="0" i="0" u="none" strike="noStrike" kern="1200" cap="none" spc="0" normalizeH="0" baseline="0" noProof="0" dirty="0" err="1" smtClean="0">
                <a:ln>
                  <a:noFill/>
                </a:ln>
                <a:solidFill>
                  <a:schemeClr val="tx1"/>
                </a:solidFill>
                <a:effectLst/>
                <a:uLnTx/>
                <a:uFillTx/>
                <a:latin typeface="+mn-lt"/>
                <a:ea typeface="+mn-ea"/>
                <a:cs typeface="+mn-cs"/>
              </a:rPr>
              <a:t>aPen</a:t>
            </a:r>
            <a:r>
              <a:rPr kumimoji="0" lang="en-US" sz="1200" b="0" i="0" u="none" strike="noStrike" kern="1200" cap="none" spc="0" normalizeH="0" baseline="0" noProof="0" dirty="0" smtClean="0">
                <a:ln>
                  <a:noFill/>
                </a:ln>
                <a:solidFill>
                  <a:schemeClr val="tx1"/>
                </a:solidFill>
                <a:effectLst/>
                <a:uLnTx/>
                <a:uFillTx/>
                <a:latin typeface="+mn-lt"/>
                <a:ea typeface="+mn-ea"/>
                <a:cs typeface="+mn-cs"/>
              </a:rPr>
              <a:t>, new Rectangle(170, 90, 100, 50),</a:t>
            </a:r>
          </a:p>
          <a:p>
            <a:pPr marL="1097280" marR="0" lvl="3" indent="-228600" algn="l" defTabSz="914400" rtl="0" eaLnBrk="1" fontAlgn="auto" latinLnBrk="0" hangingPunct="1">
              <a:lnSpc>
                <a:spcPct val="100000"/>
              </a:lnSpc>
              <a:spcBef>
                <a:spcPts val="400"/>
              </a:spcBef>
              <a:spcAft>
                <a:spcPts val="0"/>
              </a:spcAft>
              <a:buClr>
                <a:schemeClr val="accent2">
                  <a:shade val="75000"/>
                </a:schemeClr>
              </a:buClr>
              <a:buSzPct val="70000"/>
              <a:buFont typeface="Wingdings"/>
              <a:buNone/>
              <a:tabLst/>
              <a:defRPr/>
            </a:pPr>
            <a:r>
              <a:rPr kumimoji="0" lang="en-US" sz="1200" b="0" i="0" u="none" strike="noStrike" kern="1200" cap="none" spc="0" normalizeH="0" baseline="0" noProof="0" dirty="0" smtClean="0">
                <a:ln>
                  <a:noFill/>
                </a:ln>
                <a:solidFill>
                  <a:schemeClr val="tx1"/>
                </a:solidFill>
                <a:effectLst/>
                <a:uLnTx/>
                <a:uFillTx/>
                <a:latin typeface="+mn-lt"/>
                <a:ea typeface="+mn-ea"/>
                <a:cs typeface="+mn-cs"/>
              </a:rPr>
              <a:t>-90, 180);</a:t>
            </a:r>
          </a:p>
          <a:p>
            <a:pPr marL="1097280" marR="0" lvl="3" indent="-228600" algn="l" defTabSz="914400" rtl="0" eaLnBrk="1" fontAlgn="auto" latinLnBrk="0" hangingPunct="1">
              <a:lnSpc>
                <a:spcPct val="100000"/>
              </a:lnSpc>
              <a:spcBef>
                <a:spcPts val="400"/>
              </a:spcBef>
              <a:spcAft>
                <a:spcPts val="0"/>
              </a:spcAft>
              <a:buClr>
                <a:schemeClr val="accent2">
                  <a:shade val="75000"/>
                </a:schemeClr>
              </a:buClr>
              <a:buSzPct val="70000"/>
              <a:buFont typeface="Wingdings"/>
              <a:buNone/>
              <a:tabLst/>
              <a:defRPr/>
            </a:pPr>
            <a:r>
              <a:rPr kumimoji="0" lang="en-US" sz="1200" b="0" i="0" u="none" strike="noStrike" kern="1200" cap="none" spc="0" normalizeH="0" baseline="0" noProof="0" dirty="0" err="1" smtClean="0">
                <a:ln>
                  <a:noFill/>
                </a:ln>
                <a:solidFill>
                  <a:schemeClr val="tx1"/>
                </a:solidFill>
                <a:effectLst/>
                <a:uLnTx/>
                <a:uFillTx/>
                <a:latin typeface="+mn-lt"/>
                <a:ea typeface="+mn-ea"/>
                <a:cs typeface="+mn-cs"/>
              </a:rPr>
              <a:t>g.FillPie</a:t>
            </a:r>
            <a:r>
              <a:rPr kumimoji="0" lang="en-US" sz="1200" b="0" i="0" u="none" strike="noStrike" kern="1200" cap="none" spc="0" normalizeH="0" baseline="0" noProof="0" dirty="0" smtClean="0">
                <a:ln>
                  <a:noFill/>
                </a:ln>
                <a:solidFill>
                  <a:schemeClr val="tx1"/>
                </a:solidFill>
                <a:effectLst/>
                <a:uLnTx/>
                <a:uFillTx/>
                <a:latin typeface="+mn-lt"/>
                <a:ea typeface="+mn-ea"/>
                <a:cs typeface="+mn-cs"/>
              </a:rPr>
              <a:t>(</a:t>
            </a:r>
            <a:r>
              <a:rPr kumimoji="0" lang="en-US" sz="1200" b="0" i="0" u="none" strike="noStrike" kern="1200" cap="none" spc="0" normalizeH="0" baseline="0" noProof="0" dirty="0" err="1" smtClean="0">
                <a:ln>
                  <a:noFill/>
                </a:ln>
                <a:solidFill>
                  <a:schemeClr val="tx1"/>
                </a:solidFill>
                <a:effectLst/>
                <a:uLnTx/>
                <a:uFillTx/>
                <a:latin typeface="+mn-lt"/>
                <a:ea typeface="+mn-ea"/>
                <a:cs typeface="+mn-cs"/>
              </a:rPr>
              <a:t>aBrush</a:t>
            </a:r>
            <a:r>
              <a:rPr kumimoji="0" lang="en-US" sz="1200" b="0" i="0" u="none" strike="noStrike" kern="1200" cap="none" spc="0" normalizeH="0" baseline="0" noProof="0" dirty="0" smtClean="0">
                <a:ln>
                  <a:noFill/>
                </a:ln>
                <a:solidFill>
                  <a:schemeClr val="tx1"/>
                </a:solidFill>
                <a:effectLst/>
                <a:uLnTx/>
                <a:uFillTx/>
                <a:latin typeface="+mn-lt"/>
                <a:ea typeface="+mn-ea"/>
                <a:cs typeface="+mn-cs"/>
              </a:rPr>
              <a:t>, new Rectangle(170, 160, 100, 100),</a:t>
            </a:r>
          </a:p>
          <a:p>
            <a:pPr marL="1097280" marR="0" lvl="3" indent="-228600" algn="l" defTabSz="914400" rtl="0" eaLnBrk="1" fontAlgn="auto" latinLnBrk="0" hangingPunct="1">
              <a:lnSpc>
                <a:spcPct val="100000"/>
              </a:lnSpc>
              <a:spcBef>
                <a:spcPts val="400"/>
              </a:spcBef>
              <a:spcAft>
                <a:spcPts val="0"/>
              </a:spcAft>
              <a:buClr>
                <a:schemeClr val="accent2">
                  <a:shade val="75000"/>
                </a:schemeClr>
              </a:buClr>
              <a:buSzPct val="70000"/>
              <a:buFont typeface="Wingdings"/>
              <a:buNone/>
              <a:tabLst/>
              <a:defRPr/>
            </a:pPr>
            <a:r>
              <a:rPr kumimoji="0" lang="en-US" sz="1200" b="0" i="0" u="none" strike="noStrike" kern="1200" cap="none" spc="0" normalizeH="0" baseline="0" noProof="0" dirty="0" smtClean="0">
                <a:ln>
                  <a:noFill/>
                </a:ln>
                <a:solidFill>
                  <a:schemeClr val="tx1"/>
                </a:solidFill>
                <a:effectLst/>
                <a:uLnTx/>
                <a:uFillTx/>
                <a:latin typeface="+mn-lt"/>
                <a:ea typeface="+mn-ea"/>
                <a:cs typeface="+mn-cs"/>
              </a:rPr>
              <a:t>-90, 90);</a:t>
            </a:r>
          </a:p>
          <a:p>
            <a:pPr marL="1097280" marR="0" lvl="3" indent="-228600" algn="l" defTabSz="914400" rtl="0" eaLnBrk="1" fontAlgn="auto" latinLnBrk="0" hangingPunct="1">
              <a:lnSpc>
                <a:spcPct val="100000"/>
              </a:lnSpc>
              <a:spcBef>
                <a:spcPts val="400"/>
              </a:spcBef>
              <a:spcAft>
                <a:spcPts val="0"/>
              </a:spcAft>
              <a:buClr>
                <a:schemeClr val="accent2">
                  <a:shade val="75000"/>
                </a:schemeClr>
              </a:buClr>
              <a:buSzPct val="70000"/>
              <a:buFont typeface="Wingdings"/>
              <a:buNone/>
              <a:tabLst/>
              <a:defRPr/>
            </a:pPr>
            <a:r>
              <a:rPr kumimoji="0" lang="en-US" sz="1200" b="0" i="0" u="none" strike="noStrike" kern="1200" cap="none" spc="0" normalizeH="0" baseline="0" noProof="0" dirty="0" err="1" smtClean="0">
                <a:ln>
                  <a:noFill/>
                </a:ln>
                <a:solidFill>
                  <a:schemeClr val="tx1"/>
                </a:solidFill>
                <a:effectLst/>
                <a:uLnTx/>
                <a:uFillTx/>
                <a:latin typeface="+mn-lt"/>
                <a:ea typeface="+mn-ea"/>
                <a:cs typeface="+mn-cs"/>
              </a:rPr>
              <a:t>g.FillPie</a:t>
            </a:r>
            <a:r>
              <a:rPr kumimoji="0" lang="en-US" sz="1200" b="0" i="0" u="none" strike="noStrike" kern="1200" cap="none" spc="0" normalizeH="0" baseline="0" noProof="0" dirty="0" smtClean="0">
                <a:ln>
                  <a:noFill/>
                </a:ln>
                <a:solidFill>
                  <a:schemeClr val="tx1"/>
                </a:solidFill>
                <a:effectLst/>
                <a:uLnTx/>
                <a:uFillTx/>
                <a:latin typeface="+mn-lt"/>
                <a:ea typeface="+mn-ea"/>
                <a:cs typeface="+mn-cs"/>
              </a:rPr>
              <a:t>(</a:t>
            </a:r>
            <a:r>
              <a:rPr kumimoji="0" lang="en-US" sz="1200" b="0" i="0" u="none" strike="noStrike" kern="1200" cap="none" spc="0" normalizeH="0" baseline="0" noProof="0" dirty="0" err="1" smtClean="0">
                <a:ln>
                  <a:noFill/>
                </a:ln>
                <a:solidFill>
                  <a:schemeClr val="tx1"/>
                </a:solidFill>
                <a:effectLst/>
                <a:uLnTx/>
                <a:uFillTx/>
                <a:latin typeface="+mn-lt"/>
                <a:ea typeface="+mn-ea"/>
                <a:cs typeface="+mn-cs"/>
              </a:rPr>
              <a:t>Brushes.Green</a:t>
            </a:r>
            <a:r>
              <a:rPr kumimoji="0" lang="en-US" sz="1200" b="0" i="0" u="none" strike="noStrike" kern="1200" cap="none" spc="0" normalizeH="0" baseline="0" noProof="0" dirty="0" smtClean="0">
                <a:ln>
                  <a:noFill/>
                </a:ln>
                <a:solidFill>
                  <a:schemeClr val="tx1"/>
                </a:solidFill>
                <a:effectLst/>
                <a:uLnTx/>
                <a:uFillTx/>
                <a:latin typeface="+mn-lt"/>
                <a:ea typeface="+mn-ea"/>
                <a:cs typeface="+mn-cs"/>
              </a:rPr>
              <a:t>,</a:t>
            </a:r>
          </a:p>
          <a:p>
            <a:pPr marL="1097280" marR="0" lvl="3" indent="-228600" algn="l" defTabSz="914400" rtl="0" eaLnBrk="1" fontAlgn="auto" latinLnBrk="0" hangingPunct="1">
              <a:lnSpc>
                <a:spcPct val="100000"/>
              </a:lnSpc>
              <a:spcBef>
                <a:spcPts val="400"/>
              </a:spcBef>
              <a:spcAft>
                <a:spcPts val="0"/>
              </a:spcAft>
              <a:buClr>
                <a:schemeClr val="accent2">
                  <a:shade val="75000"/>
                </a:schemeClr>
              </a:buClr>
              <a:buSzPct val="70000"/>
              <a:buFont typeface="Wingdings"/>
              <a:buNone/>
              <a:tabLst/>
              <a:defRPr/>
            </a:pPr>
            <a:r>
              <a:rPr kumimoji="0" lang="en-US" sz="1200" b="0" i="0" u="none" strike="noStrike" kern="1200" cap="none" spc="0" normalizeH="0" baseline="0" noProof="0" dirty="0" smtClean="0">
                <a:ln>
                  <a:noFill/>
                </a:ln>
                <a:solidFill>
                  <a:schemeClr val="tx1"/>
                </a:solidFill>
                <a:effectLst/>
                <a:uLnTx/>
                <a:uFillTx/>
                <a:latin typeface="+mn-lt"/>
                <a:ea typeface="+mn-ea"/>
                <a:cs typeface="+mn-cs"/>
              </a:rPr>
              <a:t>new Rectangle(170, 160, 100, 100), -90, -90);</a:t>
            </a:r>
          </a:p>
          <a:p>
            <a:pPr marL="822960" marR="0" lvl="2" indent="-228600" algn="l" defTabSz="914400" rtl="0" eaLnBrk="1" fontAlgn="auto" latinLnBrk="0" hangingPunct="1">
              <a:lnSpc>
                <a:spcPct val="100000"/>
              </a:lnSpc>
              <a:spcBef>
                <a:spcPts val="500"/>
              </a:spcBef>
              <a:spcAft>
                <a:spcPts val="0"/>
              </a:spcAft>
              <a:buClr>
                <a:schemeClr val="bg1">
                  <a:shade val="50000"/>
                </a:schemeClr>
              </a:buClr>
              <a:buSzPct val="76000"/>
              <a:buFont typeface="Wingdings 3"/>
              <a:buNone/>
              <a:tabLst/>
              <a:defRPr/>
            </a:pPr>
            <a:r>
              <a:rPr kumimoji="0" lang="en-US" sz="1200" b="0" i="0" u="none" strike="noStrike" kern="1200" cap="none" spc="0" normalizeH="0" baseline="0" noProof="0" dirty="0" smtClean="0">
                <a:ln>
                  <a:noFill/>
                </a:ln>
                <a:solidFill>
                  <a:schemeClr val="tx1"/>
                </a:solidFill>
                <a:effectLst/>
                <a:uLnTx/>
                <a:uFillTx/>
                <a:latin typeface="+mn-lt"/>
                <a:ea typeface="+mn-ea"/>
                <a:cs typeface="+mn-cs"/>
              </a:rPr>
              <a:t>}</a:t>
            </a:r>
          </a:p>
          <a:p>
            <a:pPr marL="548640" marR="0" lvl="1" indent="-274320" algn="l" defTabSz="914400" rtl="0" eaLnBrk="1" fontAlgn="auto" latinLnBrk="0" hangingPunct="1">
              <a:lnSpc>
                <a:spcPct val="100000"/>
              </a:lnSpc>
              <a:spcBef>
                <a:spcPts val="500"/>
              </a:spcBef>
              <a:spcAft>
                <a:spcPts val="0"/>
              </a:spcAft>
              <a:buClr>
                <a:schemeClr val="accent2"/>
              </a:buClr>
              <a:buSzPct val="76000"/>
              <a:buFont typeface="Wingdings 3"/>
              <a:buNone/>
              <a:tabLst/>
              <a:defRPr/>
            </a:pPr>
            <a:r>
              <a:rPr kumimoji="0" lang="en-US" sz="1200" b="0" i="0" u="none" strike="noStrike" kern="1200" cap="none" spc="0" normalizeH="0" baseline="0" noProof="0" dirty="0" smtClean="0">
                <a:ln>
                  <a:noFill/>
                </a:ln>
                <a:solidFill>
                  <a:schemeClr val="tx2"/>
                </a:solidFill>
                <a:effectLst/>
                <a:uLnTx/>
                <a:uFillTx/>
                <a:latin typeface="+mn-lt"/>
                <a:ea typeface="+mn-ea"/>
                <a:cs typeface="+mn-cs"/>
              </a:rPr>
              <a:t>}</a:t>
            </a:r>
          </a:p>
          <a:p>
            <a:pPr marL="274320" marR="0" lvl="0" indent="-274320" algn="l" defTabSz="914400" rtl="0" eaLnBrk="1" fontAlgn="auto" latinLnBrk="0" hangingPunct="1">
              <a:lnSpc>
                <a:spcPct val="100000"/>
              </a:lnSpc>
              <a:spcBef>
                <a:spcPts val="600"/>
              </a:spcBef>
              <a:spcAft>
                <a:spcPts val="0"/>
              </a:spcAft>
              <a:buClr>
                <a:schemeClr val="accent1"/>
              </a:buClr>
              <a:buSzPct val="76000"/>
              <a:buFont typeface="Wingdings 3"/>
              <a:buNone/>
              <a:tabLst/>
              <a:defRPr/>
            </a:pPr>
            <a:r>
              <a:rPr kumimoji="0" lang="en-US" sz="1200" b="0" i="0" u="none" strike="noStrike" kern="1200" cap="none" spc="0" normalizeH="0" baseline="0" noProof="0" dirty="0" smtClean="0">
                <a:ln>
                  <a:noFill/>
                </a:ln>
                <a:solidFill>
                  <a:schemeClr val="tx1"/>
                </a:solidFill>
                <a:effectLst/>
                <a:uLnTx/>
                <a:uFillTx/>
                <a:latin typeface="+mn-lt"/>
                <a:ea typeface="+mn-ea"/>
                <a:cs typeface="+mn-cs"/>
              </a:rPr>
              <a:t>}</a:t>
            </a:r>
          </a:p>
        </p:txBody>
      </p:sp>
      <p:pic>
        <p:nvPicPr>
          <p:cNvPr id="11266" name="Picture 2"/>
          <p:cNvPicPr>
            <a:picLocks noChangeAspect="1" noChangeArrowheads="1"/>
          </p:cNvPicPr>
          <p:nvPr/>
        </p:nvPicPr>
        <p:blipFill>
          <a:blip r:embed="rId3" cstate="print"/>
          <a:srcRect/>
          <a:stretch>
            <a:fillRect/>
          </a:stretch>
        </p:blipFill>
        <p:spPr bwMode="auto">
          <a:xfrm>
            <a:off x="5715000" y="4314825"/>
            <a:ext cx="2914650" cy="25431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p>
            <a:r>
              <a:rPr lang="en-US" b="1" dirty="0" smtClean="0"/>
              <a:t>Polygons</a:t>
            </a:r>
            <a:endParaRPr lang="es-ES" dirty="0">
              <a:ln/>
              <a:gradFill flip="none">
                <a:gsLst>
                  <a:gs pos="0">
                    <a:schemeClr val="accent6">
                      <a:tint val="70000"/>
                      <a:shade val="100000"/>
                      <a:hueMod val="100000"/>
                      <a:satMod val="195000"/>
                    </a:schemeClr>
                  </a:gs>
                  <a:gs pos="46000">
                    <a:schemeClr val="accent6">
                      <a:tint val="70000"/>
                      <a:shade val="100000"/>
                      <a:hueMod val="100000"/>
                      <a:satMod val="195000"/>
                    </a:schemeClr>
                  </a:gs>
                  <a:gs pos="100000">
                    <a:schemeClr val="accent6">
                      <a:tint val="100000"/>
                      <a:shade val="60000"/>
                      <a:hueMod val="100000"/>
                      <a:satMod val="195000"/>
                    </a:schemeClr>
                  </a:gs>
                </a:gsLst>
                <a:lin ang="5400000"/>
              </a:gradFill>
            </a:endParaRPr>
          </a:p>
        </p:txBody>
      </p:sp>
      <p:sp>
        <p:nvSpPr>
          <p:cNvPr id="3" name="Rectangle 2"/>
          <p:cNvSpPr>
            <a:spLocks noGrp="1"/>
          </p:cNvSpPr>
          <p:nvPr>
            <p:ph sz="quarter" idx="1"/>
          </p:nvPr>
        </p:nvSpPr>
        <p:spPr>
          <a:xfrm>
            <a:off x="457200" y="1143000"/>
            <a:ext cx="8153400" cy="5562600"/>
          </a:xfrm>
        </p:spPr>
        <p:txBody>
          <a:bodyPr>
            <a:noAutofit/>
          </a:bodyPr>
          <a:lstStyle/>
          <a:p>
            <a:r>
              <a:rPr lang="en-US" sz="1600" dirty="0" smtClean="0"/>
              <a:t>The polygon is one of the most important graphics objects we deal with when we render 2D and 3D graphics or process computational geometry. </a:t>
            </a:r>
          </a:p>
          <a:p>
            <a:r>
              <a:rPr lang="en-US" sz="1600" dirty="0" smtClean="0"/>
              <a:t>The </a:t>
            </a:r>
            <a:r>
              <a:rPr lang="en-US" sz="1600" dirty="0" err="1" smtClean="0"/>
              <a:t>Graphics.DrawPolygon</a:t>
            </a:r>
            <a:r>
              <a:rPr lang="en-US" sz="1600" dirty="0" smtClean="0"/>
              <a:t> method draws a polygon defined by an array of point structures. </a:t>
            </a:r>
          </a:p>
          <a:p>
            <a:r>
              <a:rPr lang="en-US" sz="1600" dirty="0" smtClean="0"/>
              <a:t>Every pair of two consecutive points in the array specifies a side of the polygon. </a:t>
            </a:r>
          </a:p>
          <a:p>
            <a:r>
              <a:rPr lang="en-US" sz="1600" dirty="0" smtClean="0"/>
              <a:t>In addition, if the last point and the first point of the array do not coincide, it specifies the last side of the polygon. </a:t>
            </a:r>
          </a:p>
          <a:p>
            <a:r>
              <a:rPr lang="en-US" sz="1600" dirty="0" smtClean="0"/>
              <a:t>The </a:t>
            </a:r>
            <a:r>
              <a:rPr lang="en-US" sz="1600" dirty="0" err="1" smtClean="0"/>
              <a:t>Graphics.FillPolygon</a:t>
            </a:r>
            <a:r>
              <a:rPr lang="en-US" sz="1600" dirty="0" smtClean="0"/>
              <a:t> method fills the interior of a polygon defined by an array of points specified by point structures.</a:t>
            </a:r>
          </a:p>
          <a:p>
            <a:r>
              <a:rPr lang="en-US" sz="1600" dirty="0" smtClean="0"/>
              <a:t>In the following example, we will create a US flag object that contains fifty star polygons. </a:t>
            </a:r>
          </a:p>
          <a:p>
            <a:r>
              <a:rPr lang="en-US" sz="1600" dirty="0" smtClean="0"/>
              <a:t>First we need to define the coordinates of a star. </a:t>
            </a:r>
          </a:p>
          <a:p>
            <a:r>
              <a:rPr lang="en-US" sz="1600" dirty="0" smtClean="0"/>
              <a:t>As illustrated in Figure, we will assume that the center coordinates of the star are at (</a:t>
            </a:r>
            <a:r>
              <a:rPr lang="en-US" sz="1600" dirty="0" err="1" smtClean="0"/>
              <a:t>xc</a:t>
            </a:r>
            <a:r>
              <a:rPr lang="en-US" sz="1600" dirty="0" smtClean="0"/>
              <a:t>, </a:t>
            </a:r>
            <a:r>
              <a:rPr lang="en-US" sz="1600" dirty="0" err="1" smtClean="0"/>
              <a:t>yc</a:t>
            </a:r>
            <a:r>
              <a:rPr lang="en-US" sz="1600" dirty="0" smtClean="0"/>
              <a:t>), r1 is the radius of the inner circle, and r is the radius of the outer circle. </a:t>
            </a:r>
          </a:p>
          <a:p>
            <a:r>
              <a:rPr lang="en-US" sz="1600" dirty="0" smtClean="0"/>
              <a:t>The angles α = 72 degrees and β = 36 degrees. </a:t>
            </a:r>
          </a:p>
          <a:p>
            <a:r>
              <a:rPr lang="en-US" sz="1600" dirty="0" smtClean="0"/>
              <a:t>From this figure, we can easily determine the coordinates of points 0 to 9:</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p>
            <a:r>
              <a:rPr lang="en-US" b="1" dirty="0" smtClean="0"/>
              <a:t>Polygons</a:t>
            </a:r>
            <a:endParaRPr lang="es-ES" dirty="0">
              <a:ln/>
              <a:gradFill flip="none">
                <a:gsLst>
                  <a:gs pos="0">
                    <a:schemeClr val="accent6">
                      <a:tint val="70000"/>
                      <a:shade val="100000"/>
                      <a:hueMod val="100000"/>
                      <a:satMod val="195000"/>
                    </a:schemeClr>
                  </a:gs>
                  <a:gs pos="46000">
                    <a:schemeClr val="accent6">
                      <a:tint val="70000"/>
                      <a:shade val="100000"/>
                      <a:hueMod val="100000"/>
                      <a:satMod val="195000"/>
                    </a:schemeClr>
                  </a:gs>
                  <a:gs pos="100000">
                    <a:schemeClr val="accent6">
                      <a:tint val="100000"/>
                      <a:shade val="60000"/>
                      <a:hueMod val="100000"/>
                      <a:satMod val="195000"/>
                    </a:schemeClr>
                  </a:gs>
                </a:gsLst>
                <a:lin ang="5400000"/>
              </a:gradFill>
            </a:endParaRPr>
          </a:p>
        </p:txBody>
      </p:sp>
      <p:pic>
        <p:nvPicPr>
          <p:cNvPr id="12290" name="Picture 2"/>
          <p:cNvPicPr>
            <a:picLocks noChangeAspect="1" noChangeArrowheads="1"/>
          </p:cNvPicPr>
          <p:nvPr/>
        </p:nvPicPr>
        <p:blipFill>
          <a:blip r:embed="rId3" cstate="print"/>
          <a:srcRect/>
          <a:stretch>
            <a:fillRect/>
          </a:stretch>
        </p:blipFill>
        <p:spPr bwMode="auto">
          <a:xfrm>
            <a:off x="609600" y="1295400"/>
            <a:ext cx="4305300" cy="1914525"/>
          </a:xfrm>
          <a:prstGeom prst="rect">
            <a:avLst/>
          </a:prstGeom>
          <a:noFill/>
          <a:ln w="9525">
            <a:noFill/>
            <a:miter lim="800000"/>
            <a:headEnd/>
            <a:tailEnd/>
          </a:ln>
        </p:spPr>
      </p:pic>
      <p:pic>
        <p:nvPicPr>
          <p:cNvPr id="12291" name="Picture 3"/>
          <p:cNvPicPr>
            <a:picLocks noChangeAspect="1" noChangeArrowheads="1"/>
          </p:cNvPicPr>
          <p:nvPr/>
        </p:nvPicPr>
        <p:blipFill>
          <a:blip r:embed="rId4" cstate="print"/>
          <a:srcRect/>
          <a:stretch>
            <a:fillRect/>
          </a:stretch>
        </p:blipFill>
        <p:spPr bwMode="auto">
          <a:xfrm>
            <a:off x="609600" y="3124200"/>
            <a:ext cx="4410075" cy="847725"/>
          </a:xfrm>
          <a:prstGeom prst="rect">
            <a:avLst/>
          </a:prstGeom>
          <a:noFill/>
          <a:ln w="9525">
            <a:noFill/>
            <a:miter lim="800000"/>
            <a:headEnd/>
            <a:tailEnd/>
          </a:ln>
        </p:spPr>
      </p:pic>
      <p:pic>
        <p:nvPicPr>
          <p:cNvPr id="12292" name="Picture 4"/>
          <p:cNvPicPr>
            <a:picLocks noChangeAspect="1" noChangeArrowheads="1"/>
          </p:cNvPicPr>
          <p:nvPr/>
        </p:nvPicPr>
        <p:blipFill>
          <a:blip r:embed="rId5" cstate="print"/>
          <a:srcRect/>
          <a:stretch>
            <a:fillRect/>
          </a:stretch>
        </p:blipFill>
        <p:spPr bwMode="auto">
          <a:xfrm>
            <a:off x="4800600" y="2590800"/>
            <a:ext cx="3871912" cy="348556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p>
            <a:r>
              <a:rPr lang="en-US" b="1" dirty="0" smtClean="0"/>
              <a:t>Polygons</a:t>
            </a:r>
            <a:endParaRPr lang="es-ES" dirty="0">
              <a:ln/>
              <a:gradFill flip="none">
                <a:gsLst>
                  <a:gs pos="0">
                    <a:schemeClr val="accent6">
                      <a:tint val="70000"/>
                      <a:shade val="100000"/>
                      <a:hueMod val="100000"/>
                      <a:satMod val="195000"/>
                    </a:schemeClr>
                  </a:gs>
                  <a:gs pos="46000">
                    <a:schemeClr val="accent6">
                      <a:tint val="70000"/>
                      <a:shade val="100000"/>
                      <a:hueMod val="100000"/>
                      <a:satMod val="195000"/>
                    </a:schemeClr>
                  </a:gs>
                  <a:gs pos="100000">
                    <a:schemeClr val="accent6">
                      <a:tint val="100000"/>
                      <a:shade val="60000"/>
                      <a:hueMod val="100000"/>
                      <a:satMod val="195000"/>
                    </a:schemeClr>
                  </a:gs>
                </a:gsLst>
                <a:lin ang="5400000"/>
              </a:gradFill>
            </a:endParaRPr>
          </a:p>
        </p:txBody>
      </p:sp>
      <p:sp>
        <p:nvSpPr>
          <p:cNvPr id="3" name="Rectangle 2"/>
          <p:cNvSpPr>
            <a:spLocks noGrp="1"/>
          </p:cNvSpPr>
          <p:nvPr>
            <p:ph sz="quarter" idx="1"/>
          </p:nvPr>
        </p:nvSpPr>
        <p:spPr>
          <a:xfrm>
            <a:off x="457200" y="1143000"/>
            <a:ext cx="4191000" cy="5562600"/>
          </a:xfrm>
        </p:spPr>
        <p:txBody>
          <a:bodyPr>
            <a:noAutofit/>
          </a:bodyPr>
          <a:lstStyle/>
          <a:p>
            <a:pPr>
              <a:buNone/>
            </a:pPr>
            <a:r>
              <a:rPr lang="en-US" sz="1200" dirty="0" smtClean="0"/>
              <a:t>using System;</a:t>
            </a:r>
          </a:p>
          <a:p>
            <a:pPr>
              <a:buNone/>
            </a:pPr>
            <a:r>
              <a:rPr lang="en-US" sz="1200" dirty="0" smtClean="0"/>
              <a:t>using </a:t>
            </a:r>
            <a:r>
              <a:rPr lang="en-US" sz="1200" dirty="0" err="1" smtClean="0"/>
              <a:t>System.Drawing</a:t>
            </a:r>
            <a:r>
              <a:rPr lang="en-US" sz="1200" dirty="0" smtClean="0"/>
              <a:t>;</a:t>
            </a:r>
          </a:p>
          <a:p>
            <a:pPr>
              <a:buNone/>
            </a:pPr>
            <a:r>
              <a:rPr lang="en-US" sz="1200" dirty="0" smtClean="0"/>
              <a:t>using System.Drawing.Drawing2D;</a:t>
            </a:r>
          </a:p>
          <a:p>
            <a:pPr>
              <a:buNone/>
            </a:pPr>
            <a:r>
              <a:rPr lang="en-US" sz="1200" dirty="0" smtClean="0"/>
              <a:t>using </a:t>
            </a:r>
            <a:r>
              <a:rPr lang="en-US" sz="1200" dirty="0" err="1" smtClean="0"/>
              <a:t>System.Windows.Forms</a:t>
            </a:r>
            <a:r>
              <a:rPr lang="en-US" sz="1200" dirty="0" smtClean="0"/>
              <a:t>;</a:t>
            </a:r>
          </a:p>
          <a:p>
            <a:pPr>
              <a:buNone/>
            </a:pPr>
            <a:r>
              <a:rPr lang="en-US" sz="1200" dirty="0" smtClean="0"/>
              <a:t>namespace Example1_6</a:t>
            </a:r>
          </a:p>
          <a:p>
            <a:pPr>
              <a:buNone/>
            </a:pPr>
            <a:r>
              <a:rPr lang="en-US" sz="1200" dirty="0" smtClean="0"/>
              <a:t>{</a:t>
            </a:r>
          </a:p>
          <a:p>
            <a:pPr lvl="1">
              <a:buNone/>
            </a:pPr>
            <a:r>
              <a:rPr lang="en-US" sz="1200" dirty="0" smtClean="0"/>
              <a:t>public partial class Form1 : Form</a:t>
            </a:r>
          </a:p>
          <a:p>
            <a:pPr lvl="1">
              <a:buNone/>
            </a:pPr>
            <a:r>
              <a:rPr lang="en-US" sz="1200" dirty="0" smtClean="0"/>
              <a:t>{</a:t>
            </a:r>
          </a:p>
          <a:p>
            <a:pPr lvl="2">
              <a:buNone/>
            </a:pPr>
            <a:r>
              <a:rPr lang="en-US" sz="1200" dirty="0" smtClean="0"/>
              <a:t>public Form1()</a:t>
            </a:r>
          </a:p>
          <a:p>
            <a:pPr lvl="2">
              <a:buNone/>
            </a:pPr>
            <a:r>
              <a:rPr lang="en-US" sz="1200" dirty="0" smtClean="0"/>
              <a:t>{</a:t>
            </a:r>
          </a:p>
          <a:p>
            <a:pPr lvl="3">
              <a:buNone/>
            </a:pPr>
            <a:r>
              <a:rPr lang="en-US" sz="1200" dirty="0" err="1" smtClean="0"/>
              <a:t>InitializeComponent</a:t>
            </a:r>
            <a:r>
              <a:rPr lang="en-US" sz="1200" dirty="0" smtClean="0"/>
              <a:t>();</a:t>
            </a:r>
          </a:p>
          <a:p>
            <a:pPr lvl="3">
              <a:buNone/>
            </a:pPr>
            <a:r>
              <a:rPr lang="en-US" sz="1200" dirty="0" err="1" smtClean="0"/>
              <a:t>SetStyle</a:t>
            </a:r>
            <a:r>
              <a:rPr lang="en-US" sz="1200" dirty="0" smtClean="0"/>
              <a:t>(</a:t>
            </a:r>
            <a:r>
              <a:rPr lang="en-US" sz="1200" dirty="0" err="1" smtClean="0"/>
              <a:t>ControlStyles.ResizeRedraw</a:t>
            </a:r>
            <a:r>
              <a:rPr lang="en-US" sz="1200" dirty="0" smtClean="0"/>
              <a:t>, true);</a:t>
            </a:r>
          </a:p>
          <a:p>
            <a:pPr lvl="3">
              <a:buNone/>
            </a:pPr>
            <a:r>
              <a:rPr lang="en-US" sz="1200" dirty="0" err="1" smtClean="0"/>
              <a:t>this.Width</a:t>
            </a:r>
            <a:r>
              <a:rPr lang="en-US" sz="1200" dirty="0" smtClean="0"/>
              <a:t> = 500;</a:t>
            </a:r>
          </a:p>
          <a:p>
            <a:pPr lvl="3">
              <a:buNone/>
            </a:pPr>
            <a:r>
              <a:rPr lang="en-US" sz="1200" dirty="0" err="1" smtClean="0"/>
              <a:t>this.Height</a:t>
            </a:r>
            <a:r>
              <a:rPr lang="en-US" sz="1200" dirty="0" smtClean="0"/>
              <a:t> = 310;</a:t>
            </a:r>
          </a:p>
          <a:p>
            <a:pPr lvl="3">
              <a:buNone/>
            </a:pPr>
            <a:r>
              <a:rPr lang="en-US" sz="1200" dirty="0" err="1" smtClean="0"/>
              <a:t>this.BackColor</a:t>
            </a:r>
            <a:r>
              <a:rPr lang="en-US" sz="1200" dirty="0" smtClean="0"/>
              <a:t> = </a:t>
            </a:r>
            <a:r>
              <a:rPr lang="en-US" sz="1200" dirty="0" err="1" smtClean="0"/>
              <a:t>Color.LightGreen</a:t>
            </a:r>
            <a:r>
              <a:rPr lang="en-US" sz="1200" dirty="0" smtClean="0"/>
              <a:t>;</a:t>
            </a:r>
          </a:p>
          <a:p>
            <a:pPr lvl="2">
              <a:buNone/>
            </a:pPr>
            <a:r>
              <a:rPr lang="en-US" sz="1200" dirty="0" smtClean="0"/>
              <a:t>}</a:t>
            </a:r>
          </a:p>
          <a:p>
            <a:pPr lvl="2">
              <a:buNone/>
            </a:pPr>
            <a:r>
              <a:rPr lang="en-US" sz="1200" dirty="0" smtClean="0"/>
              <a:t>protected override void </a:t>
            </a:r>
            <a:r>
              <a:rPr lang="en-US" sz="1200" dirty="0" err="1" smtClean="0"/>
              <a:t>OnPaint</a:t>
            </a:r>
            <a:r>
              <a:rPr lang="en-US" sz="1200" dirty="0" smtClean="0"/>
              <a:t>(</a:t>
            </a:r>
            <a:r>
              <a:rPr lang="en-US" sz="1200" dirty="0" err="1" smtClean="0"/>
              <a:t>PaintEventArgs</a:t>
            </a:r>
            <a:r>
              <a:rPr lang="en-US" sz="1200" dirty="0" smtClean="0"/>
              <a:t> e)</a:t>
            </a:r>
          </a:p>
          <a:p>
            <a:pPr lvl="2">
              <a:buNone/>
            </a:pPr>
            <a:r>
              <a:rPr lang="en-US" sz="1200" dirty="0" smtClean="0"/>
              <a:t>{</a:t>
            </a:r>
          </a:p>
          <a:p>
            <a:pPr lvl="3">
              <a:buNone/>
            </a:pPr>
            <a:r>
              <a:rPr lang="en-US" sz="1200" dirty="0" smtClean="0"/>
              <a:t>Graphics g = </a:t>
            </a:r>
            <a:r>
              <a:rPr lang="en-US" sz="1200" dirty="0" err="1" smtClean="0"/>
              <a:t>e.Graphics</a:t>
            </a:r>
            <a:r>
              <a:rPr lang="en-US" sz="1200" dirty="0" smtClean="0"/>
              <a:t>;</a:t>
            </a:r>
          </a:p>
          <a:p>
            <a:pPr lvl="3">
              <a:buNone/>
            </a:pPr>
            <a:r>
              <a:rPr lang="en-US" sz="1200" dirty="0" err="1" smtClean="0"/>
              <a:t>g.SmoothingMode</a:t>
            </a:r>
            <a:r>
              <a:rPr lang="en-US" sz="1200" dirty="0" smtClean="0"/>
              <a:t> = </a:t>
            </a:r>
            <a:r>
              <a:rPr lang="en-US" sz="1200" dirty="0" err="1" smtClean="0"/>
              <a:t>SmoothingMode.AntiAlias</a:t>
            </a:r>
            <a:r>
              <a:rPr lang="en-US" sz="1200" dirty="0" smtClean="0"/>
              <a:t>;</a:t>
            </a:r>
          </a:p>
          <a:p>
            <a:pPr lvl="3">
              <a:buNone/>
            </a:pPr>
            <a:r>
              <a:rPr lang="en-US" sz="1200" dirty="0" err="1" smtClean="0"/>
              <a:t>DrawFlag</a:t>
            </a:r>
            <a:r>
              <a:rPr lang="en-US" sz="1200" dirty="0" smtClean="0"/>
              <a:t>(g, 20, 20, </a:t>
            </a:r>
            <a:r>
              <a:rPr lang="en-US" sz="1200" dirty="0" err="1" smtClean="0"/>
              <a:t>this.Width</a:t>
            </a:r>
            <a:r>
              <a:rPr lang="en-US" sz="1200" dirty="0" smtClean="0"/>
              <a:t> - 50);</a:t>
            </a:r>
          </a:p>
          <a:p>
            <a:pPr lvl="3">
              <a:buNone/>
            </a:pPr>
            <a:r>
              <a:rPr lang="en-US" sz="1200" dirty="0" err="1" smtClean="0"/>
              <a:t>g.Dispose</a:t>
            </a:r>
            <a:r>
              <a:rPr lang="en-US" sz="1200" dirty="0" smtClean="0"/>
              <a:t>();</a:t>
            </a:r>
          </a:p>
          <a:p>
            <a:pPr lvl="2">
              <a:buNone/>
            </a:pPr>
            <a:r>
              <a:rPr lang="en-US" sz="1200" dirty="0" smtClean="0"/>
              <a:t>}</a:t>
            </a:r>
          </a:p>
        </p:txBody>
      </p:sp>
      <p:sp>
        <p:nvSpPr>
          <p:cNvPr id="4" name="Rectangle 2"/>
          <p:cNvSpPr txBox="1">
            <a:spLocks/>
          </p:cNvSpPr>
          <p:nvPr/>
        </p:nvSpPr>
        <p:spPr>
          <a:xfrm>
            <a:off x="4800600" y="304800"/>
            <a:ext cx="4191000" cy="5562600"/>
          </a:xfrm>
          <a:prstGeom prst="rect">
            <a:avLst/>
          </a:prstGeom>
        </p:spPr>
        <p:txBody>
          <a:bodyPr vert="horz">
            <a:noAutofit/>
          </a:bodyPr>
          <a:lstStyle/>
          <a:p>
            <a:pPr marL="822960" marR="0" lvl="2" indent="-228600" algn="l" defTabSz="914400" rtl="0" eaLnBrk="1" fontAlgn="auto" latinLnBrk="0" hangingPunct="1">
              <a:lnSpc>
                <a:spcPct val="100000"/>
              </a:lnSpc>
              <a:spcBef>
                <a:spcPts val="500"/>
              </a:spcBef>
              <a:spcAft>
                <a:spcPts val="0"/>
              </a:spcAft>
              <a:buClr>
                <a:schemeClr val="bg1">
                  <a:shade val="50000"/>
                </a:schemeClr>
              </a:buClr>
              <a:buSzPct val="76000"/>
              <a:buFont typeface="Wingdings 3"/>
              <a:buNone/>
              <a:tabLst/>
              <a:defRPr/>
            </a:pPr>
            <a:r>
              <a:rPr kumimoji="0" lang="en-US" sz="1200" b="0" i="0" u="none" strike="noStrike" kern="1200" cap="none" spc="0" normalizeH="0" baseline="0" noProof="0" dirty="0" smtClean="0">
                <a:ln>
                  <a:noFill/>
                </a:ln>
                <a:solidFill>
                  <a:schemeClr val="tx1"/>
                </a:solidFill>
                <a:effectLst/>
                <a:uLnTx/>
                <a:uFillTx/>
                <a:latin typeface="+mn-lt"/>
                <a:ea typeface="+mn-ea"/>
                <a:cs typeface="+mn-cs"/>
              </a:rPr>
              <a:t>private void </a:t>
            </a:r>
            <a:r>
              <a:rPr kumimoji="0" lang="en-US" sz="1200" b="0" i="0" u="none" strike="noStrike" kern="1200" cap="none" spc="0" normalizeH="0" baseline="0" noProof="0" dirty="0" err="1" smtClean="0">
                <a:ln>
                  <a:noFill/>
                </a:ln>
                <a:solidFill>
                  <a:schemeClr val="tx1"/>
                </a:solidFill>
                <a:effectLst/>
                <a:uLnTx/>
                <a:uFillTx/>
                <a:latin typeface="+mn-lt"/>
                <a:ea typeface="+mn-ea"/>
                <a:cs typeface="+mn-cs"/>
              </a:rPr>
              <a:t>DrawFlag</a:t>
            </a:r>
            <a:r>
              <a:rPr kumimoji="0" lang="en-US" sz="1200" b="0" i="0" u="none" strike="noStrike" kern="1200" cap="none" spc="0" normalizeH="0" baseline="0" noProof="0" dirty="0" smtClean="0">
                <a:ln>
                  <a:noFill/>
                </a:ln>
                <a:solidFill>
                  <a:schemeClr val="tx1"/>
                </a:solidFill>
                <a:effectLst/>
                <a:uLnTx/>
                <a:uFillTx/>
                <a:latin typeface="+mn-lt"/>
                <a:ea typeface="+mn-ea"/>
                <a:cs typeface="+mn-cs"/>
              </a:rPr>
              <a:t>(Graphics g, float x0, float y0, float width)</a:t>
            </a:r>
          </a:p>
          <a:p>
            <a:pPr marL="822960" marR="0" lvl="2" indent="-228600" algn="l" defTabSz="914400" rtl="0" eaLnBrk="1" fontAlgn="auto" latinLnBrk="0" hangingPunct="1">
              <a:lnSpc>
                <a:spcPct val="100000"/>
              </a:lnSpc>
              <a:spcBef>
                <a:spcPts val="500"/>
              </a:spcBef>
              <a:spcAft>
                <a:spcPts val="0"/>
              </a:spcAft>
              <a:buClr>
                <a:schemeClr val="bg1">
                  <a:shade val="50000"/>
                </a:schemeClr>
              </a:buClr>
              <a:buSzPct val="76000"/>
              <a:buFont typeface="Wingdings 3"/>
              <a:buNone/>
              <a:tabLst/>
              <a:defRPr/>
            </a:pPr>
            <a:r>
              <a:rPr kumimoji="0" lang="en-US" sz="1200" b="0" i="0" u="none" strike="noStrike" kern="1200" cap="none" spc="0" normalizeH="0" baseline="0" noProof="0" dirty="0" smtClean="0">
                <a:ln>
                  <a:noFill/>
                </a:ln>
                <a:solidFill>
                  <a:schemeClr val="tx1"/>
                </a:solidFill>
                <a:effectLst/>
                <a:uLnTx/>
                <a:uFillTx/>
                <a:latin typeface="+mn-lt"/>
                <a:ea typeface="+mn-ea"/>
                <a:cs typeface="+mn-cs"/>
              </a:rPr>
              <a:t>{</a:t>
            </a:r>
          </a:p>
          <a:p>
            <a:pPr marL="1097280" marR="0" lvl="3" indent="-228600" algn="l" defTabSz="914400" rtl="0" eaLnBrk="1" fontAlgn="auto" latinLnBrk="0" hangingPunct="1">
              <a:lnSpc>
                <a:spcPct val="100000"/>
              </a:lnSpc>
              <a:spcBef>
                <a:spcPts val="400"/>
              </a:spcBef>
              <a:spcAft>
                <a:spcPts val="0"/>
              </a:spcAft>
              <a:buClr>
                <a:schemeClr val="accent2">
                  <a:shade val="75000"/>
                </a:schemeClr>
              </a:buClr>
              <a:buSzPct val="70000"/>
              <a:buFont typeface="Wingdings"/>
              <a:buNone/>
              <a:tabLst/>
              <a:defRPr/>
            </a:pPr>
            <a:r>
              <a:rPr kumimoji="0" lang="en-US" sz="1200" b="0" i="0" u="none" strike="noStrike" kern="1200" cap="none" spc="0" normalizeH="0" baseline="0" noProof="0" dirty="0" err="1" smtClean="0">
                <a:ln>
                  <a:noFill/>
                </a:ln>
                <a:solidFill>
                  <a:schemeClr val="tx1"/>
                </a:solidFill>
                <a:effectLst/>
                <a:uLnTx/>
                <a:uFillTx/>
                <a:latin typeface="+mn-lt"/>
                <a:ea typeface="+mn-ea"/>
                <a:cs typeface="+mn-cs"/>
              </a:rPr>
              <a:t>SolidBrush</a:t>
            </a:r>
            <a:r>
              <a:rPr kumimoji="0" lang="en-US" sz="12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1200" b="0" i="0" u="none" strike="noStrike" kern="1200" cap="none" spc="0" normalizeH="0" baseline="0" noProof="0" dirty="0" err="1" smtClean="0">
                <a:ln>
                  <a:noFill/>
                </a:ln>
                <a:solidFill>
                  <a:schemeClr val="tx1"/>
                </a:solidFill>
                <a:effectLst/>
                <a:uLnTx/>
                <a:uFillTx/>
                <a:latin typeface="+mn-lt"/>
                <a:ea typeface="+mn-ea"/>
                <a:cs typeface="+mn-cs"/>
              </a:rPr>
              <a:t>whiteBrush</a:t>
            </a:r>
            <a:r>
              <a:rPr kumimoji="0" lang="en-US" sz="1200" b="0" i="0" u="none" strike="noStrike" kern="1200" cap="none" spc="0" normalizeH="0" baseline="0" noProof="0" dirty="0" smtClean="0">
                <a:ln>
                  <a:noFill/>
                </a:ln>
                <a:solidFill>
                  <a:schemeClr val="tx1"/>
                </a:solidFill>
                <a:effectLst/>
                <a:uLnTx/>
                <a:uFillTx/>
                <a:latin typeface="+mn-lt"/>
                <a:ea typeface="+mn-ea"/>
                <a:cs typeface="+mn-cs"/>
              </a:rPr>
              <a:t> = new </a:t>
            </a:r>
            <a:r>
              <a:rPr kumimoji="0" lang="en-US" sz="1200" b="0" i="0" u="none" strike="noStrike" kern="1200" cap="none" spc="0" normalizeH="0" baseline="0" noProof="0" dirty="0" err="1" smtClean="0">
                <a:ln>
                  <a:noFill/>
                </a:ln>
                <a:solidFill>
                  <a:schemeClr val="tx1"/>
                </a:solidFill>
                <a:effectLst/>
                <a:uLnTx/>
                <a:uFillTx/>
                <a:latin typeface="+mn-lt"/>
                <a:ea typeface="+mn-ea"/>
                <a:cs typeface="+mn-cs"/>
              </a:rPr>
              <a:t>SolidBrush</a:t>
            </a:r>
            <a:r>
              <a:rPr kumimoji="0" lang="en-US" sz="1200" b="0" i="0" u="none" strike="noStrike" kern="1200" cap="none" spc="0" normalizeH="0" baseline="0" noProof="0" dirty="0" smtClean="0">
                <a:ln>
                  <a:noFill/>
                </a:ln>
                <a:solidFill>
                  <a:schemeClr val="tx1"/>
                </a:solidFill>
                <a:effectLst/>
                <a:uLnTx/>
                <a:uFillTx/>
                <a:latin typeface="+mn-lt"/>
                <a:ea typeface="+mn-ea"/>
                <a:cs typeface="+mn-cs"/>
              </a:rPr>
              <a:t>(</a:t>
            </a:r>
            <a:r>
              <a:rPr kumimoji="0" lang="en-US" sz="1200" b="0" i="0" u="none" strike="noStrike" kern="1200" cap="none" spc="0" normalizeH="0" baseline="0" noProof="0" dirty="0" err="1" smtClean="0">
                <a:ln>
                  <a:noFill/>
                </a:ln>
                <a:solidFill>
                  <a:schemeClr val="tx1"/>
                </a:solidFill>
                <a:effectLst/>
                <a:uLnTx/>
                <a:uFillTx/>
                <a:latin typeface="+mn-lt"/>
                <a:ea typeface="+mn-ea"/>
                <a:cs typeface="+mn-cs"/>
              </a:rPr>
              <a:t>Color.White</a:t>
            </a:r>
            <a:r>
              <a:rPr kumimoji="0" lang="en-US" sz="1200" b="0" i="0" u="none" strike="noStrike" kern="1200" cap="none" spc="0" normalizeH="0" baseline="0" noProof="0" dirty="0" smtClean="0">
                <a:ln>
                  <a:noFill/>
                </a:ln>
                <a:solidFill>
                  <a:schemeClr val="tx1"/>
                </a:solidFill>
                <a:effectLst/>
                <a:uLnTx/>
                <a:uFillTx/>
                <a:latin typeface="+mn-lt"/>
                <a:ea typeface="+mn-ea"/>
                <a:cs typeface="+mn-cs"/>
              </a:rPr>
              <a:t>);</a:t>
            </a:r>
          </a:p>
          <a:p>
            <a:pPr marL="1097280" marR="0" lvl="3" indent="-228600" algn="l" defTabSz="914400" rtl="0" eaLnBrk="1" fontAlgn="auto" latinLnBrk="0" hangingPunct="1">
              <a:lnSpc>
                <a:spcPct val="100000"/>
              </a:lnSpc>
              <a:spcBef>
                <a:spcPts val="400"/>
              </a:spcBef>
              <a:spcAft>
                <a:spcPts val="0"/>
              </a:spcAft>
              <a:buClr>
                <a:schemeClr val="accent2">
                  <a:shade val="75000"/>
                </a:schemeClr>
              </a:buClr>
              <a:buSzPct val="70000"/>
              <a:buFont typeface="Wingdings"/>
              <a:buNone/>
              <a:tabLst/>
              <a:defRPr/>
            </a:pPr>
            <a:r>
              <a:rPr kumimoji="0" lang="en-US" sz="1200" b="0" i="0" u="none" strike="noStrike" kern="1200" cap="none" spc="0" normalizeH="0" baseline="0" noProof="0" dirty="0" err="1" smtClean="0">
                <a:ln>
                  <a:noFill/>
                </a:ln>
                <a:solidFill>
                  <a:schemeClr val="tx1"/>
                </a:solidFill>
                <a:effectLst/>
                <a:uLnTx/>
                <a:uFillTx/>
                <a:latin typeface="+mn-lt"/>
                <a:ea typeface="+mn-ea"/>
                <a:cs typeface="+mn-cs"/>
              </a:rPr>
              <a:t>SolidBrush</a:t>
            </a:r>
            <a:r>
              <a:rPr kumimoji="0" lang="en-US" sz="12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1200" b="0" i="0" u="none" strike="noStrike" kern="1200" cap="none" spc="0" normalizeH="0" baseline="0" noProof="0" dirty="0" err="1" smtClean="0">
                <a:ln>
                  <a:noFill/>
                </a:ln>
                <a:solidFill>
                  <a:schemeClr val="tx1"/>
                </a:solidFill>
                <a:effectLst/>
                <a:uLnTx/>
                <a:uFillTx/>
                <a:latin typeface="+mn-lt"/>
                <a:ea typeface="+mn-ea"/>
                <a:cs typeface="+mn-cs"/>
              </a:rPr>
              <a:t>blueBrush</a:t>
            </a:r>
            <a:r>
              <a:rPr kumimoji="0" lang="en-US" sz="1200" b="0" i="0" u="none" strike="noStrike" kern="1200" cap="none" spc="0" normalizeH="0" baseline="0" noProof="0" dirty="0" smtClean="0">
                <a:ln>
                  <a:noFill/>
                </a:ln>
                <a:solidFill>
                  <a:schemeClr val="tx1"/>
                </a:solidFill>
                <a:effectLst/>
                <a:uLnTx/>
                <a:uFillTx/>
                <a:latin typeface="+mn-lt"/>
                <a:ea typeface="+mn-ea"/>
                <a:cs typeface="+mn-cs"/>
              </a:rPr>
              <a:t> = new </a:t>
            </a:r>
            <a:r>
              <a:rPr kumimoji="0" lang="en-US" sz="1200" b="0" i="0" u="none" strike="noStrike" kern="1200" cap="none" spc="0" normalizeH="0" baseline="0" noProof="0" dirty="0" err="1" smtClean="0">
                <a:ln>
                  <a:noFill/>
                </a:ln>
                <a:solidFill>
                  <a:schemeClr val="tx1"/>
                </a:solidFill>
                <a:effectLst/>
                <a:uLnTx/>
                <a:uFillTx/>
                <a:latin typeface="+mn-lt"/>
                <a:ea typeface="+mn-ea"/>
                <a:cs typeface="+mn-cs"/>
              </a:rPr>
              <a:t>SolidBrush</a:t>
            </a:r>
            <a:r>
              <a:rPr kumimoji="0" lang="en-US" sz="1200" b="0" i="0" u="none" strike="noStrike" kern="1200" cap="none" spc="0" normalizeH="0" baseline="0" noProof="0" dirty="0" smtClean="0">
                <a:ln>
                  <a:noFill/>
                </a:ln>
                <a:solidFill>
                  <a:schemeClr val="tx1"/>
                </a:solidFill>
                <a:effectLst/>
                <a:uLnTx/>
                <a:uFillTx/>
                <a:latin typeface="+mn-lt"/>
                <a:ea typeface="+mn-ea"/>
                <a:cs typeface="+mn-cs"/>
              </a:rPr>
              <a:t>(</a:t>
            </a:r>
            <a:r>
              <a:rPr kumimoji="0" lang="en-US" sz="1200" b="0" i="0" u="none" strike="noStrike" kern="1200" cap="none" spc="0" normalizeH="0" baseline="0" noProof="0" dirty="0" err="1" smtClean="0">
                <a:ln>
                  <a:noFill/>
                </a:ln>
                <a:solidFill>
                  <a:schemeClr val="tx1"/>
                </a:solidFill>
                <a:effectLst/>
                <a:uLnTx/>
                <a:uFillTx/>
                <a:latin typeface="+mn-lt"/>
                <a:ea typeface="+mn-ea"/>
                <a:cs typeface="+mn-cs"/>
              </a:rPr>
              <a:t>Color.FromArgb</a:t>
            </a:r>
            <a:r>
              <a:rPr kumimoji="0" lang="en-US" sz="1200" b="0" i="0" u="none" strike="noStrike" kern="1200" cap="none" spc="0" normalizeH="0" baseline="0" noProof="0" dirty="0" smtClean="0">
                <a:ln>
                  <a:noFill/>
                </a:ln>
                <a:solidFill>
                  <a:schemeClr val="tx1"/>
                </a:solidFill>
                <a:effectLst/>
                <a:uLnTx/>
                <a:uFillTx/>
                <a:latin typeface="+mn-lt"/>
                <a:ea typeface="+mn-ea"/>
                <a:cs typeface="+mn-cs"/>
              </a:rPr>
              <a:t>(0, 0, 128));</a:t>
            </a:r>
          </a:p>
          <a:p>
            <a:pPr marL="1097280" marR="0" lvl="3" indent="-228600" algn="l" defTabSz="914400" rtl="0" eaLnBrk="1" fontAlgn="auto" latinLnBrk="0" hangingPunct="1">
              <a:lnSpc>
                <a:spcPct val="100000"/>
              </a:lnSpc>
              <a:spcBef>
                <a:spcPts val="400"/>
              </a:spcBef>
              <a:spcAft>
                <a:spcPts val="0"/>
              </a:spcAft>
              <a:buClr>
                <a:schemeClr val="accent2">
                  <a:shade val="75000"/>
                </a:schemeClr>
              </a:buClr>
              <a:buSzPct val="70000"/>
              <a:buFont typeface="Wingdings"/>
              <a:buNone/>
              <a:tabLst/>
              <a:defRPr/>
            </a:pPr>
            <a:r>
              <a:rPr kumimoji="0" lang="en-US" sz="1200" b="0" i="0" u="none" strike="noStrike" kern="1200" cap="none" spc="0" normalizeH="0" baseline="0" noProof="0" dirty="0" err="1" smtClean="0">
                <a:ln>
                  <a:noFill/>
                </a:ln>
                <a:solidFill>
                  <a:schemeClr val="tx1"/>
                </a:solidFill>
                <a:effectLst/>
                <a:uLnTx/>
                <a:uFillTx/>
                <a:latin typeface="+mn-lt"/>
                <a:ea typeface="+mn-ea"/>
                <a:cs typeface="+mn-cs"/>
              </a:rPr>
              <a:t>SolidBrush</a:t>
            </a:r>
            <a:r>
              <a:rPr kumimoji="0" lang="en-US" sz="12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1200" b="0" i="0" u="none" strike="noStrike" kern="1200" cap="none" spc="0" normalizeH="0" baseline="0" noProof="0" dirty="0" err="1" smtClean="0">
                <a:ln>
                  <a:noFill/>
                </a:ln>
                <a:solidFill>
                  <a:schemeClr val="tx1"/>
                </a:solidFill>
                <a:effectLst/>
                <a:uLnTx/>
                <a:uFillTx/>
                <a:latin typeface="+mn-lt"/>
                <a:ea typeface="+mn-ea"/>
                <a:cs typeface="+mn-cs"/>
              </a:rPr>
              <a:t>redBrush</a:t>
            </a:r>
            <a:r>
              <a:rPr kumimoji="0" lang="en-US" sz="1200" b="0" i="0" u="none" strike="noStrike" kern="1200" cap="none" spc="0" normalizeH="0" baseline="0" noProof="0" dirty="0" smtClean="0">
                <a:ln>
                  <a:noFill/>
                </a:ln>
                <a:solidFill>
                  <a:schemeClr val="tx1"/>
                </a:solidFill>
                <a:effectLst/>
                <a:uLnTx/>
                <a:uFillTx/>
                <a:latin typeface="+mn-lt"/>
                <a:ea typeface="+mn-ea"/>
                <a:cs typeface="+mn-cs"/>
              </a:rPr>
              <a:t> = new </a:t>
            </a:r>
            <a:r>
              <a:rPr kumimoji="0" lang="en-US" sz="1200" b="0" i="0" u="none" strike="noStrike" kern="1200" cap="none" spc="0" normalizeH="0" baseline="0" noProof="0" dirty="0" err="1" smtClean="0">
                <a:ln>
                  <a:noFill/>
                </a:ln>
                <a:solidFill>
                  <a:schemeClr val="tx1"/>
                </a:solidFill>
                <a:effectLst/>
                <a:uLnTx/>
                <a:uFillTx/>
                <a:latin typeface="+mn-lt"/>
                <a:ea typeface="+mn-ea"/>
                <a:cs typeface="+mn-cs"/>
              </a:rPr>
              <a:t>SolidBrush</a:t>
            </a:r>
            <a:r>
              <a:rPr kumimoji="0" lang="en-US" sz="1200" b="0" i="0" u="none" strike="noStrike" kern="1200" cap="none" spc="0" normalizeH="0" baseline="0" noProof="0" dirty="0" smtClean="0">
                <a:ln>
                  <a:noFill/>
                </a:ln>
                <a:solidFill>
                  <a:schemeClr val="tx1"/>
                </a:solidFill>
                <a:effectLst/>
                <a:uLnTx/>
                <a:uFillTx/>
                <a:latin typeface="+mn-lt"/>
                <a:ea typeface="+mn-ea"/>
                <a:cs typeface="+mn-cs"/>
              </a:rPr>
              <a:t>(</a:t>
            </a:r>
            <a:r>
              <a:rPr kumimoji="0" lang="en-US" sz="1200" b="0" i="0" u="none" strike="noStrike" kern="1200" cap="none" spc="0" normalizeH="0" baseline="0" noProof="0" dirty="0" err="1" smtClean="0">
                <a:ln>
                  <a:noFill/>
                </a:ln>
                <a:solidFill>
                  <a:schemeClr val="tx1"/>
                </a:solidFill>
                <a:effectLst/>
                <a:uLnTx/>
                <a:uFillTx/>
                <a:latin typeface="+mn-lt"/>
                <a:ea typeface="+mn-ea"/>
                <a:cs typeface="+mn-cs"/>
              </a:rPr>
              <a:t>Color.Red</a:t>
            </a:r>
            <a:r>
              <a:rPr kumimoji="0" lang="en-US" sz="1200" b="0" i="0" u="none" strike="noStrike" kern="1200" cap="none" spc="0" normalizeH="0" baseline="0" noProof="0" dirty="0" smtClean="0">
                <a:ln>
                  <a:noFill/>
                </a:ln>
                <a:solidFill>
                  <a:schemeClr val="tx1"/>
                </a:solidFill>
                <a:effectLst/>
                <a:uLnTx/>
                <a:uFillTx/>
                <a:latin typeface="+mn-lt"/>
                <a:ea typeface="+mn-ea"/>
                <a:cs typeface="+mn-cs"/>
              </a:rPr>
              <a:t>);</a:t>
            </a:r>
          </a:p>
          <a:p>
            <a:pPr marL="1097280" marR="0" lvl="3" indent="-228600" algn="l" defTabSz="914400" rtl="0" eaLnBrk="1" fontAlgn="auto" latinLnBrk="0" hangingPunct="1">
              <a:lnSpc>
                <a:spcPct val="100000"/>
              </a:lnSpc>
              <a:spcBef>
                <a:spcPts val="400"/>
              </a:spcBef>
              <a:spcAft>
                <a:spcPts val="0"/>
              </a:spcAft>
              <a:buClr>
                <a:schemeClr val="accent2">
                  <a:shade val="75000"/>
                </a:schemeClr>
              </a:buClr>
              <a:buSzPct val="70000"/>
              <a:buFont typeface="Wingdings"/>
              <a:buNone/>
              <a:tabLst/>
              <a:defRPr/>
            </a:pPr>
            <a:r>
              <a:rPr kumimoji="0" lang="en-US" sz="1200" b="0" i="0" u="none" strike="noStrike" kern="1200" cap="none" spc="0" normalizeH="0" baseline="0" noProof="0" dirty="0" smtClean="0">
                <a:ln>
                  <a:noFill/>
                </a:ln>
                <a:solidFill>
                  <a:schemeClr val="tx1"/>
                </a:solidFill>
                <a:effectLst/>
                <a:uLnTx/>
                <a:uFillTx/>
                <a:latin typeface="+mn-lt"/>
                <a:ea typeface="+mn-ea"/>
                <a:cs typeface="+mn-cs"/>
              </a:rPr>
              <a:t>float height = 10 * width / 19;</a:t>
            </a:r>
          </a:p>
          <a:p>
            <a:pPr marL="1097280" marR="0" lvl="3" indent="-228600" algn="l" defTabSz="914400" rtl="0" eaLnBrk="1" fontAlgn="auto" latinLnBrk="0" hangingPunct="1">
              <a:lnSpc>
                <a:spcPct val="100000"/>
              </a:lnSpc>
              <a:spcBef>
                <a:spcPts val="400"/>
              </a:spcBef>
              <a:spcAft>
                <a:spcPts val="0"/>
              </a:spcAft>
              <a:buClr>
                <a:schemeClr val="accent2">
                  <a:shade val="75000"/>
                </a:schemeClr>
              </a:buClr>
              <a:buSzPct val="70000"/>
              <a:buFont typeface="Wingdings"/>
              <a:buNone/>
              <a:tabLst/>
              <a:defRPr/>
            </a:pPr>
            <a:r>
              <a:rPr kumimoji="0" lang="en-US" sz="1200" b="0" i="0" u="none" strike="noStrike" kern="1200" cap="none" spc="0" normalizeH="0" baseline="0" noProof="0" dirty="0" smtClean="0">
                <a:ln>
                  <a:noFill/>
                </a:ln>
                <a:solidFill>
                  <a:schemeClr val="tx1"/>
                </a:solidFill>
                <a:effectLst/>
                <a:uLnTx/>
                <a:uFillTx/>
                <a:latin typeface="+mn-lt"/>
                <a:ea typeface="+mn-ea"/>
                <a:cs typeface="+mn-cs"/>
              </a:rPr>
              <a:t>// Draw white rectangle background:</a:t>
            </a:r>
          </a:p>
          <a:p>
            <a:pPr marL="1097280" marR="0" lvl="3" indent="-228600" algn="l" defTabSz="914400" rtl="0" eaLnBrk="1" fontAlgn="auto" latinLnBrk="0" hangingPunct="1">
              <a:lnSpc>
                <a:spcPct val="100000"/>
              </a:lnSpc>
              <a:spcBef>
                <a:spcPts val="400"/>
              </a:spcBef>
              <a:spcAft>
                <a:spcPts val="0"/>
              </a:spcAft>
              <a:buClr>
                <a:schemeClr val="accent2">
                  <a:shade val="75000"/>
                </a:schemeClr>
              </a:buClr>
              <a:buSzPct val="70000"/>
              <a:buFont typeface="Wingdings"/>
              <a:buNone/>
              <a:tabLst/>
              <a:defRPr/>
            </a:pPr>
            <a:r>
              <a:rPr kumimoji="0" lang="en-US" sz="1200" b="0" i="0" u="none" strike="noStrike" kern="1200" cap="none" spc="0" normalizeH="0" baseline="0" noProof="0" dirty="0" err="1" smtClean="0">
                <a:ln>
                  <a:noFill/>
                </a:ln>
                <a:solidFill>
                  <a:schemeClr val="tx1"/>
                </a:solidFill>
                <a:effectLst/>
                <a:uLnTx/>
                <a:uFillTx/>
                <a:latin typeface="+mn-lt"/>
                <a:ea typeface="+mn-ea"/>
                <a:cs typeface="+mn-cs"/>
              </a:rPr>
              <a:t>g.FillRectangle</a:t>
            </a:r>
            <a:r>
              <a:rPr kumimoji="0" lang="en-US" sz="1200" b="0" i="0" u="none" strike="noStrike" kern="1200" cap="none" spc="0" normalizeH="0" baseline="0" noProof="0" dirty="0" smtClean="0">
                <a:ln>
                  <a:noFill/>
                </a:ln>
                <a:solidFill>
                  <a:schemeClr val="tx1"/>
                </a:solidFill>
                <a:effectLst/>
                <a:uLnTx/>
                <a:uFillTx/>
                <a:latin typeface="+mn-lt"/>
                <a:ea typeface="+mn-ea"/>
                <a:cs typeface="+mn-cs"/>
              </a:rPr>
              <a:t>(</a:t>
            </a:r>
            <a:r>
              <a:rPr kumimoji="0" lang="en-US" sz="1200" b="0" i="0" u="none" strike="noStrike" kern="1200" cap="none" spc="0" normalizeH="0" baseline="0" noProof="0" dirty="0" err="1" smtClean="0">
                <a:ln>
                  <a:noFill/>
                </a:ln>
                <a:solidFill>
                  <a:schemeClr val="tx1"/>
                </a:solidFill>
                <a:effectLst/>
                <a:uLnTx/>
                <a:uFillTx/>
                <a:latin typeface="+mn-lt"/>
                <a:ea typeface="+mn-ea"/>
                <a:cs typeface="+mn-cs"/>
              </a:rPr>
              <a:t>whiteBrush</a:t>
            </a:r>
            <a:r>
              <a:rPr kumimoji="0" lang="en-US" sz="1200" b="0" i="0" u="none" strike="noStrike" kern="1200" cap="none" spc="0" normalizeH="0" baseline="0" noProof="0" dirty="0" smtClean="0">
                <a:ln>
                  <a:noFill/>
                </a:ln>
                <a:solidFill>
                  <a:schemeClr val="tx1"/>
                </a:solidFill>
                <a:effectLst/>
                <a:uLnTx/>
                <a:uFillTx/>
                <a:latin typeface="+mn-lt"/>
                <a:ea typeface="+mn-ea"/>
                <a:cs typeface="+mn-cs"/>
              </a:rPr>
              <a:t>, x0, y0, width, height);</a:t>
            </a:r>
          </a:p>
          <a:p>
            <a:pPr marL="1097280" marR="0" lvl="3" indent="-228600" algn="l" defTabSz="914400" rtl="0" eaLnBrk="1" fontAlgn="auto" latinLnBrk="0" hangingPunct="1">
              <a:lnSpc>
                <a:spcPct val="100000"/>
              </a:lnSpc>
              <a:spcBef>
                <a:spcPts val="400"/>
              </a:spcBef>
              <a:spcAft>
                <a:spcPts val="0"/>
              </a:spcAft>
              <a:buClr>
                <a:schemeClr val="accent2">
                  <a:shade val="75000"/>
                </a:schemeClr>
              </a:buClr>
              <a:buSzPct val="70000"/>
              <a:buFont typeface="Wingdings"/>
              <a:buNone/>
              <a:tabLst/>
              <a:defRPr/>
            </a:pPr>
            <a:r>
              <a:rPr kumimoji="0" lang="en-US" sz="1200" b="0" i="0" u="none" strike="noStrike" kern="1200" cap="none" spc="0" normalizeH="0" baseline="0" noProof="0" dirty="0" smtClean="0">
                <a:ln>
                  <a:noFill/>
                </a:ln>
                <a:solidFill>
                  <a:schemeClr val="tx1"/>
                </a:solidFill>
                <a:effectLst/>
                <a:uLnTx/>
                <a:uFillTx/>
                <a:latin typeface="+mn-lt"/>
                <a:ea typeface="+mn-ea"/>
                <a:cs typeface="+mn-cs"/>
              </a:rPr>
              <a:t>// Draw seven red stripes.</a:t>
            </a:r>
          </a:p>
          <a:p>
            <a:pPr marL="1097280" marR="0" lvl="3" indent="-228600" algn="l" defTabSz="914400" rtl="0" eaLnBrk="1" fontAlgn="auto" latinLnBrk="0" hangingPunct="1">
              <a:lnSpc>
                <a:spcPct val="100000"/>
              </a:lnSpc>
              <a:spcBef>
                <a:spcPts val="400"/>
              </a:spcBef>
              <a:spcAft>
                <a:spcPts val="0"/>
              </a:spcAft>
              <a:buClr>
                <a:schemeClr val="accent2">
                  <a:shade val="75000"/>
                </a:schemeClr>
              </a:buClr>
              <a:buSzPct val="70000"/>
              <a:buFont typeface="Wingdings"/>
              <a:buNone/>
              <a:tabLst/>
              <a:defRPr/>
            </a:pPr>
            <a:r>
              <a:rPr kumimoji="0" lang="nn-NO" sz="1200" b="0" i="0" u="none" strike="noStrike" kern="1200" cap="none" spc="0" normalizeH="0" baseline="0" noProof="0" dirty="0" smtClean="0">
                <a:ln>
                  <a:noFill/>
                </a:ln>
                <a:solidFill>
                  <a:schemeClr val="tx1"/>
                </a:solidFill>
                <a:effectLst/>
                <a:uLnTx/>
                <a:uFillTx/>
                <a:latin typeface="+mn-lt"/>
                <a:ea typeface="+mn-ea"/>
                <a:cs typeface="+mn-cs"/>
              </a:rPr>
              <a:t>for (int i = 0; i &lt; 7; i++)</a:t>
            </a:r>
          </a:p>
          <a:p>
            <a:pPr marL="1097280" marR="0" lvl="3" indent="-228600" algn="l" defTabSz="914400" rtl="0" eaLnBrk="1" fontAlgn="auto" latinLnBrk="0" hangingPunct="1">
              <a:lnSpc>
                <a:spcPct val="100000"/>
              </a:lnSpc>
              <a:spcBef>
                <a:spcPts val="400"/>
              </a:spcBef>
              <a:spcAft>
                <a:spcPts val="0"/>
              </a:spcAft>
              <a:buClr>
                <a:schemeClr val="accent2">
                  <a:shade val="75000"/>
                </a:schemeClr>
              </a:buClr>
              <a:buSzPct val="70000"/>
              <a:buFont typeface="Wingdings"/>
              <a:buNone/>
              <a:tabLst/>
              <a:defRPr/>
            </a:pPr>
            <a:r>
              <a:rPr kumimoji="0" lang="en-US" sz="1200" b="0" i="0" u="none" strike="noStrike" kern="1200" cap="none" spc="0" normalizeH="0" baseline="0" noProof="0" dirty="0" smtClean="0">
                <a:ln>
                  <a:noFill/>
                </a:ln>
                <a:solidFill>
                  <a:schemeClr val="tx1"/>
                </a:solidFill>
                <a:effectLst/>
                <a:uLnTx/>
                <a:uFillTx/>
                <a:latin typeface="+mn-lt"/>
                <a:ea typeface="+mn-ea"/>
                <a:cs typeface="+mn-cs"/>
              </a:rPr>
              <a:t>{</a:t>
            </a:r>
          </a:p>
          <a:p>
            <a:pPr marL="1371600" marR="0" lvl="4" indent="-228600" algn="l" defTabSz="914400" rtl="0" eaLnBrk="1" fontAlgn="auto" latinLnBrk="0" hangingPunct="1">
              <a:lnSpc>
                <a:spcPct val="100000"/>
              </a:lnSpc>
              <a:spcBef>
                <a:spcPts val="300"/>
              </a:spcBef>
              <a:spcAft>
                <a:spcPts val="0"/>
              </a:spcAft>
              <a:buClr>
                <a:schemeClr val="accent2"/>
              </a:buClr>
              <a:buSzPct val="70000"/>
              <a:buFont typeface="Wingdings"/>
              <a:buNone/>
              <a:tabLst/>
              <a:defRPr/>
            </a:pPr>
            <a:r>
              <a:rPr kumimoji="0" lang="en-US" sz="1200" b="0" i="0" u="none" strike="noStrike" kern="1200" cap="none" spc="0" normalizeH="0" baseline="0" noProof="0" dirty="0" err="1" smtClean="0">
                <a:ln>
                  <a:noFill/>
                </a:ln>
                <a:solidFill>
                  <a:schemeClr val="tx1"/>
                </a:solidFill>
                <a:effectLst/>
                <a:uLnTx/>
                <a:uFillTx/>
                <a:latin typeface="+mn-lt"/>
                <a:ea typeface="+mn-ea"/>
                <a:cs typeface="+mn-cs"/>
              </a:rPr>
              <a:t>g.FillRectangle</a:t>
            </a:r>
            <a:r>
              <a:rPr kumimoji="0" lang="en-US" sz="1200" b="0" i="0" u="none" strike="noStrike" kern="1200" cap="none" spc="0" normalizeH="0" baseline="0" noProof="0" dirty="0" smtClean="0">
                <a:ln>
                  <a:noFill/>
                </a:ln>
                <a:solidFill>
                  <a:schemeClr val="tx1"/>
                </a:solidFill>
                <a:effectLst/>
                <a:uLnTx/>
                <a:uFillTx/>
                <a:latin typeface="+mn-lt"/>
                <a:ea typeface="+mn-ea"/>
                <a:cs typeface="+mn-cs"/>
              </a:rPr>
              <a:t>(</a:t>
            </a:r>
            <a:r>
              <a:rPr kumimoji="0" lang="en-US" sz="1200" b="0" i="0" u="none" strike="noStrike" kern="1200" cap="none" spc="0" normalizeH="0" baseline="0" noProof="0" dirty="0" err="1" smtClean="0">
                <a:ln>
                  <a:noFill/>
                </a:ln>
                <a:solidFill>
                  <a:schemeClr val="tx1"/>
                </a:solidFill>
                <a:effectLst/>
                <a:uLnTx/>
                <a:uFillTx/>
                <a:latin typeface="+mn-lt"/>
                <a:ea typeface="+mn-ea"/>
                <a:cs typeface="+mn-cs"/>
              </a:rPr>
              <a:t>redBrush</a:t>
            </a:r>
            <a:r>
              <a:rPr kumimoji="0" lang="en-US" sz="1200" b="0" i="0" u="none" strike="noStrike" kern="1200" cap="none" spc="0" normalizeH="0" baseline="0" noProof="0" dirty="0" smtClean="0">
                <a:ln>
                  <a:noFill/>
                </a:ln>
                <a:solidFill>
                  <a:schemeClr val="tx1"/>
                </a:solidFill>
                <a:effectLst/>
                <a:uLnTx/>
                <a:uFillTx/>
                <a:latin typeface="+mn-lt"/>
                <a:ea typeface="+mn-ea"/>
                <a:cs typeface="+mn-cs"/>
              </a:rPr>
              <a:t>, x0,</a:t>
            </a:r>
          </a:p>
          <a:p>
            <a:pPr marL="1371600" marR="0" lvl="4" indent="-228600" algn="l" defTabSz="914400" rtl="0" eaLnBrk="1" fontAlgn="auto" latinLnBrk="0" hangingPunct="1">
              <a:lnSpc>
                <a:spcPct val="100000"/>
              </a:lnSpc>
              <a:spcBef>
                <a:spcPts val="300"/>
              </a:spcBef>
              <a:spcAft>
                <a:spcPts val="0"/>
              </a:spcAft>
              <a:buClr>
                <a:schemeClr val="accent2"/>
              </a:buClr>
              <a:buSzPct val="70000"/>
              <a:buFont typeface="Wingdings"/>
              <a:buNone/>
              <a:tabLst/>
              <a:defRPr/>
            </a:pPr>
            <a:r>
              <a:rPr kumimoji="0" lang="en-US" sz="1200" b="0" i="0" u="none" strike="noStrike" kern="1200" cap="none" spc="0" normalizeH="0" baseline="0" noProof="0" dirty="0" smtClean="0">
                <a:ln>
                  <a:noFill/>
                </a:ln>
                <a:solidFill>
                  <a:schemeClr val="tx1"/>
                </a:solidFill>
                <a:effectLst/>
                <a:uLnTx/>
                <a:uFillTx/>
                <a:latin typeface="+mn-lt"/>
                <a:ea typeface="+mn-ea"/>
                <a:cs typeface="+mn-cs"/>
              </a:rPr>
              <a:t>y0 + 2 * </a:t>
            </a:r>
            <a:r>
              <a:rPr kumimoji="0" lang="en-US" sz="1200" b="0" i="0" u="none" strike="noStrike" kern="1200" cap="none" spc="0" normalizeH="0" baseline="0" noProof="0" dirty="0" err="1" smtClean="0">
                <a:ln>
                  <a:noFill/>
                </a:ln>
                <a:solidFill>
                  <a:schemeClr val="tx1"/>
                </a:solidFill>
                <a:effectLst/>
                <a:uLnTx/>
                <a:uFillTx/>
                <a:latin typeface="+mn-lt"/>
                <a:ea typeface="+mn-ea"/>
                <a:cs typeface="+mn-cs"/>
              </a:rPr>
              <a:t>i</a:t>
            </a:r>
            <a:r>
              <a:rPr kumimoji="0" lang="en-US" sz="1200" b="0" i="0" u="none" strike="noStrike" kern="1200" cap="none" spc="0" normalizeH="0" baseline="0" noProof="0" dirty="0" smtClean="0">
                <a:ln>
                  <a:noFill/>
                </a:ln>
                <a:solidFill>
                  <a:schemeClr val="tx1"/>
                </a:solidFill>
                <a:effectLst/>
                <a:uLnTx/>
                <a:uFillTx/>
                <a:latin typeface="+mn-lt"/>
                <a:ea typeface="+mn-ea"/>
                <a:cs typeface="+mn-cs"/>
              </a:rPr>
              <a:t> * height / 13, width, height / 13);</a:t>
            </a:r>
          </a:p>
          <a:p>
            <a:pPr marL="1097280" marR="0" lvl="3" indent="-228600" algn="l" defTabSz="914400" rtl="0" eaLnBrk="1" fontAlgn="auto" latinLnBrk="0" hangingPunct="1">
              <a:lnSpc>
                <a:spcPct val="100000"/>
              </a:lnSpc>
              <a:spcBef>
                <a:spcPts val="400"/>
              </a:spcBef>
              <a:spcAft>
                <a:spcPts val="0"/>
              </a:spcAft>
              <a:buClr>
                <a:schemeClr val="accent2">
                  <a:shade val="75000"/>
                </a:schemeClr>
              </a:buClr>
              <a:buSzPct val="70000"/>
              <a:buFont typeface="Wingdings"/>
              <a:buNone/>
              <a:tabLst/>
              <a:defRPr/>
            </a:pPr>
            <a:r>
              <a:rPr kumimoji="0" lang="en-US" sz="1200" b="0" i="0" u="none" strike="noStrike" kern="1200" cap="none" spc="0" normalizeH="0" baseline="0" noProof="0" dirty="0" smtClean="0">
                <a:ln>
                  <a:noFill/>
                </a:ln>
                <a:solidFill>
                  <a:schemeClr val="tx1"/>
                </a:solidFill>
                <a:effectLst/>
                <a:uLnTx/>
                <a:uFillTx/>
                <a:latin typeface="+mn-lt"/>
                <a:ea typeface="+mn-ea"/>
                <a:cs typeface="+mn-cs"/>
              </a:rPr>
              <a:t>}</a:t>
            </a:r>
          </a:p>
          <a:p>
            <a:pPr marL="1097280" marR="0" lvl="3" indent="-228600" algn="l" defTabSz="914400" rtl="0" eaLnBrk="1" fontAlgn="auto" latinLnBrk="0" hangingPunct="1">
              <a:lnSpc>
                <a:spcPct val="100000"/>
              </a:lnSpc>
              <a:spcBef>
                <a:spcPts val="400"/>
              </a:spcBef>
              <a:spcAft>
                <a:spcPts val="0"/>
              </a:spcAft>
              <a:buClr>
                <a:schemeClr val="accent2">
                  <a:shade val="75000"/>
                </a:schemeClr>
              </a:buClr>
              <a:buSzPct val="70000"/>
              <a:buFont typeface="Wingdings"/>
              <a:buNone/>
              <a:tabLst/>
              <a:defRPr/>
            </a:pPr>
            <a:r>
              <a:rPr kumimoji="0" lang="en-US" sz="1200" b="0" i="0" u="none" strike="noStrike" kern="1200" cap="none" spc="0" normalizeH="0" baseline="0" noProof="0" dirty="0" smtClean="0">
                <a:ln>
                  <a:noFill/>
                </a:ln>
                <a:solidFill>
                  <a:schemeClr val="tx1"/>
                </a:solidFill>
                <a:effectLst/>
                <a:uLnTx/>
                <a:uFillTx/>
                <a:latin typeface="+mn-lt"/>
                <a:ea typeface="+mn-ea"/>
                <a:cs typeface="+mn-cs"/>
              </a:rPr>
              <a:t>// Draw blue box.</a:t>
            </a:r>
          </a:p>
          <a:p>
            <a:pPr marL="1097280" marR="0" lvl="3" indent="-228600" algn="l" defTabSz="914400" rtl="0" eaLnBrk="1" fontAlgn="auto" latinLnBrk="0" hangingPunct="1">
              <a:lnSpc>
                <a:spcPct val="100000"/>
              </a:lnSpc>
              <a:spcBef>
                <a:spcPts val="400"/>
              </a:spcBef>
              <a:spcAft>
                <a:spcPts val="0"/>
              </a:spcAft>
              <a:buClr>
                <a:schemeClr val="accent2">
                  <a:shade val="75000"/>
                </a:schemeClr>
              </a:buClr>
              <a:buSzPct val="70000"/>
              <a:buFont typeface="Wingdings"/>
              <a:buNone/>
              <a:tabLst/>
              <a:defRPr/>
            </a:pPr>
            <a:r>
              <a:rPr kumimoji="0" lang="en-US" sz="1200" b="0" i="0" u="none" strike="noStrike" kern="1200" cap="none" spc="0" normalizeH="0" baseline="0" noProof="0" dirty="0" smtClean="0">
                <a:ln>
                  <a:noFill/>
                </a:ln>
                <a:solidFill>
                  <a:schemeClr val="tx1"/>
                </a:solidFill>
                <a:effectLst/>
                <a:uLnTx/>
                <a:uFillTx/>
                <a:latin typeface="+mn-lt"/>
                <a:ea typeface="+mn-ea"/>
                <a:cs typeface="+mn-cs"/>
              </a:rPr>
              <a:t>// Size it so that it covers two fifths of the flag width</a:t>
            </a:r>
          </a:p>
          <a:p>
            <a:pPr marL="1097280" marR="0" lvl="3" indent="-228600" algn="l" defTabSz="914400" rtl="0" eaLnBrk="1" fontAlgn="auto" latinLnBrk="0" hangingPunct="1">
              <a:lnSpc>
                <a:spcPct val="100000"/>
              </a:lnSpc>
              <a:spcBef>
                <a:spcPts val="400"/>
              </a:spcBef>
              <a:spcAft>
                <a:spcPts val="0"/>
              </a:spcAft>
              <a:buClr>
                <a:schemeClr val="accent2">
                  <a:shade val="75000"/>
                </a:schemeClr>
              </a:buClr>
              <a:buSzPct val="70000"/>
              <a:buFont typeface="Wingdings"/>
              <a:buNone/>
              <a:tabLst/>
              <a:defRPr/>
            </a:pPr>
            <a:r>
              <a:rPr kumimoji="0" lang="en-US" sz="1200" b="0" i="0" u="none" strike="noStrike" kern="1200" cap="none" spc="0" normalizeH="0" baseline="0" noProof="0" dirty="0" smtClean="0">
                <a:ln>
                  <a:noFill/>
                </a:ln>
                <a:solidFill>
                  <a:schemeClr val="tx1"/>
                </a:solidFill>
                <a:effectLst/>
                <a:uLnTx/>
                <a:uFillTx/>
                <a:latin typeface="+mn-lt"/>
                <a:ea typeface="+mn-ea"/>
                <a:cs typeface="+mn-cs"/>
              </a:rPr>
              <a:t>// and the top four red stripes vertically.</a:t>
            </a:r>
          </a:p>
          <a:p>
            <a:pPr marL="1097280" marR="0" lvl="3" indent="-228600" algn="l" defTabSz="914400" rtl="0" eaLnBrk="1" fontAlgn="auto" latinLnBrk="0" hangingPunct="1">
              <a:lnSpc>
                <a:spcPct val="100000"/>
              </a:lnSpc>
              <a:spcBef>
                <a:spcPts val="400"/>
              </a:spcBef>
              <a:spcAft>
                <a:spcPts val="0"/>
              </a:spcAft>
              <a:buClr>
                <a:schemeClr val="accent2">
                  <a:shade val="75000"/>
                </a:schemeClr>
              </a:buClr>
              <a:buSzPct val="70000"/>
              <a:buFont typeface="Wingdings"/>
              <a:buNone/>
              <a:tabLst/>
              <a:defRPr/>
            </a:pPr>
            <a:r>
              <a:rPr kumimoji="0" lang="en-US" sz="1200" b="0" i="0" u="none" strike="noStrike" kern="1200" cap="none" spc="0" normalizeH="0" baseline="0" noProof="0" dirty="0" err="1" smtClean="0">
                <a:ln>
                  <a:noFill/>
                </a:ln>
                <a:solidFill>
                  <a:schemeClr val="tx1"/>
                </a:solidFill>
                <a:effectLst/>
                <a:uLnTx/>
                <a:uFillTx/>
                <a:latin typeface="+mn-lt"/>
                <a:ea typeface="+mn-ea"/>
                <a:cs typeface="+mn-cs"/>
              </a:rPr>
              <a:t>RectangleF</a:t>
            </a:r>
            <a:r>
              <a:rPr kumimoji="0" lang="en-US" sz="12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1200" b="0" i="0" u="none" strike="noStrike" kern="1200" cap="none" spc="0" normalizeH="0" baseline="0" noProof="0" dirty="0" err="1" smtClean="0">
                <a:ln>
                  <a:noFill/>
                </a:ln>
                <a:solidFill>
                  <a:schemeClr val="tx1"/>
                </a:solidFill>
                <a:effectLst/>
                <a:uLnTx/>
                <a:uFillTx/>
                <a:latin typeface="+mn-lt"/>
                <a:ea typeface="+mn-ea"/>
                <a:cs typeface="+mn-cs"/>
              </a:rPr>
              <a:t>blueBox</a:t>
            </a:r>
            <a:r>
              <a:rPr kumimoji="0" lang="en-US" sz="1200" b="0" i="0" u="none" strike="noStrike" kern="1200" cap="none" spc="0" normalizeH="0" baseline="0" noProof="0" dirty="0" smtClean="0">
                <a:ln>
                  <a:noFill/>
                </a:ln>
                <a:solidFill>
                  <a:schemeClr val="tx1"/>
                </a:solidFill>
                <a:effectLst/>
                <a:uLnTx/>
                <a:uFillTx/>
                <a:latin typeface="+mn-lt"/>
                <a:ea typeface="+mn-ea"/>
                <a:cs typeface="+mn-cs"/>
              </a:rPr>
              <a:t> = new </a:t>
            </a:r>
            <a:r>
              <a:rPr kumimoji="0" lang="en-US" sz="1200" b="0" i="0" u="none" strike="noStrike" kern="1200" cap="none" spc="0" normalizeH="0" baseline="0" noProof="0" dirty="0" err="1" smtClean="0">
                <a:ln>
                  <a:noFill/>
                </a:ln>
                <a:solidFill>
                  <a:schemeClr val="tx1"/>
                </a:solidFill>
                <a:effectLst/>
                <a:uLnTx/>
                <a:uFillTx/>
                <a:latin typeface="+mn-lt"/>
                <a:ea typeface="+mn-ea"/>
                <a:cs typeface="+mn-cs"/>
              </a:rPr>
              <a:t>RectangleF</a:t>
            </a:r>
            <a:r>
              <a:rPr kumimoji="0" lang="en-US" sz="1200" b="0" i="0" u="none" strike="noStrike" kern="1200" cap="none" spc="0" normalizeH="0" baseline="0" noProof="0" dirty="0" smtClean="0">
                <a:ln>
                  <a:noFill/>
                </a:ln>
                <a:solidFill>
                  <a:schemeClr val="tx1"/>
                </a:solidFill>
                <a:effectLst/>
                <a:uLnTx/>
                <a:uFillTx/>
                <a:latin typeface="+mn-lt"/>
                <a:ea typeface="+mn-ea"/>
                <a:cs typeface="+mn-cs"/>
              </a:rPr>
              <a:t>(x0, y0,</a:t>
            </a:r>
          </a:p>
          <a:p>
            <a:pPr marL="1097280" marR="0" lvl="3" indent="-228600" algn="l" defTabSz="914400" rtl="0" eaLnBrk="1" fontAlgn="auto" latinLnBrk="0" hangingPunct="1">
              <a:lnSpc>
                <a:spcPct val="100000"/>
              </a:lnSpc>
              <a:spcBef>
                <a:spcPts val="400"/>
              </a:spcBef>
              <a:spcAft>
                <a:spcPts val="0"/>
              </a:spcAft>
              <a:buClr>
                <a:schemeClr val="accent2">
                  <a:shade val="75000"/>
                </a:schemeClr>
              </a:buClr>
              <a:buSzPct val="70000"/>
              <a:buFont typeface="Wingdings"/>
              <a:buNone/>
              <a:tabLst/>
              <a:defRPr/>
            </a:pPr>
            <a:r>
              <a:rPr kumimoji="0" lang="en-US" sz="1200" b="0" i="0" u="none" strike="noStrike" kern="1200" cap="none" spc="0" normalizeH="0" baseline="0" noProof="0" dirty="0" smtClean="0">
                <a:ln>
                  <a:noFill/>
                </a:ln>
                <a:solidFill>
                  <a:schemeClr val="tx1"/>
                </a:solidFill>
                <a:effectLst/>
                <a:uLnTx/>
                <a:uFillTx/>
                <a:latin typeface="+mn-lt"/>
                <a:ea typeface="+mn-ea"/>
                <a:cs typeface="+mn-cs"/>
              </a:rPr>
              <a:t>2 * width / 5, 7 * height / 13);</a:t>
            </a:r>
          </a:p>
          <a:p>
            <a:pPr marL="1097280" marR="0" lvl="3" indent="-228600" algn="l" defTabSz="914400" rtl="0" eaLnBrk="1" fontAlgn="auto" latinLnBrk="0" hangingPunct="1">
              <a:lnSpc>
                <a:spcPct val="100000"/>
              </a:lnSpc>
              <a:spcBef>
                <a:spcPts val="400"/>
              </a:spcBef>
              <a:spcAft>
                <a:spcPts val="0"/>
              </a:spcAft>
              <a:buClr>
                <a:schemeClr val="accent2">
                  <a:shade val="75000"/>
                </a:schemeClr>
              </a:buClr>
              <a:buSzPct val="70000"/>
              <a:buFont typeface="Wingdings"/>
              <a:buNone/>
              <a:tabLst/>
              <a:defRPr/>
            </a:pPr>
            <a:r>
              <a:rPr kumimoji="0" lang="en-US" sz="1200" b="0" i="0" u="none" strike="noStrike" kern="1200" cap="none" spc="0" normalizeH="0" baseline="0" noProof="0" dirty="0" err="1" smtClean="0">
                <a:ln>
                  <a:noFill/>
                </a:ln>
                <a:solidFill>
                  <a:schemeClr val="tx1"/>
                </a:solidFill>
                <a:effectLst/>
                <a:uLnTx/>
                <a:uFillTx/>
                <a:latin typeface="+mn-lt"/>
                <a:ea typeface="+mn-ea"/>
                <a:cs typeface="+mn-cs"/>
              </a:rPr>
              <a:t>g.FillRectangle</a:t>
            </a:r>
            <a:r>
              <a:rPr kumimoji="0" lang="en-US" sz="1200" b="0" i="0" u="none" strike="noStrike" kern="1200" cap="none" spc="0" normalizeH="0" baseline="0" noProof="0" dirty="0" smtClean="0">
                <a:ln>
                  <a:noFill/>
                </a:ln>
                <a:solidFill>
                  <a:schemeClr val="tx1"/>
                </a:solidFill>
                <a:effectLst/>
                <a:uLnTx/>
                <a:uFillTx/>
                <a:latin typeface="+mn-lt"/>
                <a:ea typeface="+mn-ea"/>
                <a:cs typeface="+mn-cs"/>
              </a:rPr>
              <a:t>(</a:t>
            </a:r>
            <a:r>
              <a:rPr kumimoji="0" lang="en-US" sz="1200" b="0" i="0" u="none" strike="noStrike" kern="1200" cap="none" spc="0" normalizeH="0" baseline="0" noProof="0" dirty="0" err="1" smtClean="0">
                <a:ln>
                  <a:noFill/>
                </a:ln>
                <a:solidFill>
                  <a:schemeClr val="tx1"/>
                </a:solidFill>
                <a:effectLst/>
                <a:uLnTx/>
                <a:uFillTx/>
                <a:latin typeface="+mn-lt"/>
                <a:ea typeface="+mn-ea"/>
                <a:cs typeface="+mn-cs"/>
              </a:rPr>
              <a:t>blueBrush</a:t>
            </a:r>
            <a:r>
              <a:rPr kumimoji="0" lang="en-US" sz="12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1200" b="0" i="0" u="none" strike="noStrike" kern="1200" cap="none" spc="0" normalizeH="0" baseline="0" noProof="0" dirty="0" err="1" smtClean="0">
                <a:ln>
                  <a:noFill/>
                </a:ln>
                <a:solidFill>
                  <a:schemeClr val="tx1"/>
                </a:solidFill>
                <a:effectLst/>
                <a:uLnTx/>
                <a:uFillTx/>
                <a:latin typeface="+mn-lt"/>
                <a:ea typeface="+mn-ea"/>
                <a:cs typeface="+mn-cs"/>
              </a:rPr>
              <a:t>blueBox</a:t>
            </a:r>
            <a:r>
              <a:rPr kumimoji="0" lang="en-US" sz="1200" b="0" i="0" u="none" strike="noStrike" kern="1200" cap="none" spc="0" normalizeH="0" baseline="0" noProof="0" dirty="0" smtClean="0">
                <a:ln>
                  <a:noFill/>
                </a:ln>
                <a:solidFill>
                  <a:schemeClr val="tx1"/>
                </a:solidFill>
                <a:effectLst/>
                <a:uLnTx/>
                <a:uFillTx/>
                <a:latin typeface="+mn-lt"/>
                <a:ea typeface="+mn-ea"/>
                <a:cs typeface="+mn-cs"/>
              </a:rPr>
              <a:t>);</a:t>
            </a:r>
          </a:p>
          <a:p>
            <a:pPr marL="1097280" marR="0" lvl="3" indent="-228600" algn="l" defTabSz="914400" rtl="0" eaLnBrk="1" fontAlgn="auto" latinLnBrk="0" hangingPunct="1">
              <a:lnSpc>
                <a:spcPct val="100000"/>
              </a:lnSpc>
              <a:spcBef>
                <a:spcPts val="400"/>
              </a:spcBef>
              <a:spcAft>
                <a:spcPts val="0"/>
              </a:spcAft>
              <a:buClr>
                <a:schemeClr val="accent2">
                  <a:shade val="75000"/>
                </a:schemeClr>
              </a:buClr>
              <a:buSzPct val="70000"/>
              <a:buFont typeface="Wingdings"/>
              <a:buNone/>
              <a:tabLst/>
              <a:defRPr/>
            </a:pPr>
            <a:r>
              <a:rPr kumimoji="0" lang="en-US" sz="1200" b="0" i="0" u="none" strike="noStrike" kern="1200" cap="none" spc="0" normalizeH="0" baseline="0" noProof="0" dirty="0" smtClean="0">
                <a:ln>
                  <a:noFill/>
                </a:ln>
                <a:solidFill>
                  <a:schemeClr val="tx1"/>
                </a:solidFill>
                <a:effectLst/>
                <a:uLnTx/>
                <a:uFillTx/>
                <a:latin typeface="+mn-lt"/>
                <a:ea typeface="+mn-ea"/>
                <a:cs typeface="+mn-cs"/>
              </a:rPr>
              <a:t>// Draw fifty stars in the blue box.</a:t>
            </a:r>
          </a:p>
          <a:p>
            <a:pPr marL="1097280" marR="0" lvl="3" indent="-228600" algn="l" defTabSz="914400" rtl="0" eaLnBrk="1" fontAlgn="auto" latinLnBrk="0" hangingPunct="1">
              <a:lnSpc>
                <a:spcPct val="100000"/>
              </a:lnSpc>
              <a:spcBef>
                <a:spcPts val="400"/>
              </a:spcBef>
              <a:spcAft>
                <a:spcPts val="0"/>
              </a:spcAft>
              <a:buClr>
                <a:schemeClr val="accent2">
                  <a:shade val="75000"/>
                </a:schemeClr>
              </a:buClr>
              <a:buSzPct val="70000"/>
              <a:buFont typeface="Wingdings"/>
              <a:buNone/>
              <a:tabLst/>
              <a:defRPr/>
            </a:pPr>
            <a:r>
              <a:rPr kumimoji="0" lang="en-US" sz="1200" b="0" i="0" u="none" strike="noStrike" kern="1200" cap="none" spc="0" normalizeH="0" baseline="0" noProof="0" dirty="0" smtClean="0">
                <a:ln>
                  <a:noFill/>
                </a:ln>
                <a:solidFill>
                  <a:schemeClr val="tx1"/>
                </a:solidFill>
                <a:effectLst/>
                <a:uLnTx/>
                <a:uFillTx/>
                <a:latin typeface="+mn-lt"/>
                <a:ea typeface="+mn-ea"/>
                <a:cs typeface="+mn-cs"/>
              </a:rPr>
              <a:t>// Divide the blue box into a grid of 11 x 9 squares and</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p>
            <a:r>
              <a:rPr lang="en-US" b="1" dirty="0" smtClean="0"/>
              <a:t>Polygons</a:t>
            </a:r>
            <a:endParaRPr lang="es-ES" dirty="0">
              <a:ln/>
              <a:gradFill flip="none">
                <a:gsLst>
                  <a:gs pos="0">
                    <a:schemeClr val="accent6">
                      <a:tint val="70000"/>
                      <a:shade val="100000"/>
                      <a:hueMod val="100000"/>
                      <a:satMod val="195000"/>
                    </a:schemeClr>
                  </a:gs>
                  <a:gs pos="46000">
                    <a:schemeClr val="accent6">
                      <a:tint val="70000"/>
                      <a:shade val="100000"/>
                      <a:hueMod val="100000"/>
                      <a:satMod val="195000"/>
                    </a:schemeClr>
                  </a:gs>
                  <a:gs pos="100000">
                    <a:schemeClr val="accent6">
                      <a:tint val="100000"/>
                      <a:shade val="60000"/>
                      <a:hueMod val="100000"/>
                      <a:satMod val="195000"/>
                    </a:schemeClr>
                  </a:gs>
                </a:gsLst>
                <a:lin ang="5400000"/>
              </a:gradFill>
            </a:endParaRPr>
          </a:p>
        </p:txBody>
      </p:sp>
      <p:sp>
        <p:nvSpPr>
          <p:cNvPr id="3" name="Rectangle 2"/>
          <p:cNvSpPr>
            <a:spLocks noGrp="1"/>
          </p:cNvSpPr>
          <p:nvPr>
            <p:ph sz="quarter" idx="1"/>
          </p:nvPr>
        </p:nvSpPr>
        <p:spPr>
          <a:xfrm>
            <a:off x="457200" y="1143000"/>
            <a:ext cx="4191000" cy="5562600"/>
          </a:xfrm>
        </p:spPr>
        <p:txBody>
          <a:bodyPr>
            <a:noAutofit/>
          </a:bodyPr>
          <a:lstStyle/>
          <a:p>
            <a:pPr lvl="3">
              <a:buNone/>
              <a:defRPr/>
            </a:pPr>
            <a:r>
              <a:rPr lang="en-US" sz="1200" dirty="0" smtClean="0"/>
              <a:t>// place a star in every other square.</a:t>
            </a:r>
          </a:p>
          <a:p>
            <a:pPr lvl="3">
              <a:buNone/>
              <a:defRPr/>
            </a:pPr>
            <a:r>
              <a:rPr lang="en-US" sz="1200" dirty="0" smtClean="0"/>
              <a:t>float offset = </a:t>
            </a:r>
            <a:r>
              <a:rPr lang="en-US" sz="1200" dirty="0" err="1" smtClean="0"/>
              <a:t>blueBox.Width</a:t>
            </a:r>
            <a:r>
              <a:rPr lang="en-US" sz="1200" dirty="0" smtClean="0"/>
              <a:t> / 40;</a:t>
            </a:r>
          </a:p>
          <a:p>
            <a:pPr lvl="3">
              <a:buNone/>
              <a:defRPr/>
            </a:pPr>
            <a:r>
              <a:rPr lang="en-US" sz="1200" dirty="0" smtClean="0"/>
              <a:t>float </a:t>
            </a:r>
            <a:r>
              <a:rPr lang="en-US" sz="1200" dirty="0" err="1" smtClean="0"/>
              <a:t>dx</a:t>
            </a:r>
            <a:r>
              <a:rPr lang="en-US" sz="1200" dirty="0" smtClean="0"/>
              <a:t> = (</a:t>
            </a:r>
            <a:r>
              <a:rPr lang="en-US" sz="1200" dirty="0" err="1" smtClean="0"/>
              <a:t>blueBox.Width</a:t>
            </a:r>
            <a:r>
              <a:rPr lang="en-US" sz="1200" dirty="0" smtClean="0"/>
              <a:t> - 2 * offset) / 11;</a:t>
            </a:r>
          </a:p>
          <a:p>
            <a:pPr lvl="3">
              <a:buNone/>
              <a:defRPr/>
            </a:pPr>
            <a:r>
              <a:rPr lang="en-US" sz="1200" dirty="0" smtClean="0"/>
              <a:t>float </a:t>
            </a:r>
            <a:r>
              <a:rPr lang="en-US" sz="1200" dirty="0" err="1" smtClean="0"/>
              <a:t>dy</a:t>
            </a:r>
            <a:r>
              <a:rPr lang="en-US" sz="1200" dirty="0" smtClean="0"/>
              <a:t> = (</a:t>
            </a:r>
            <a:r>
              <a:rPr lang="en-US" sz="1200" dirty="0" err="1" smtClean="0"/>
              <a:t>blueBox.Height</a:t>
            </a:r>
            <a:r>
              <a:rPr lang="en-US" sz="1200" dirty="0" smtClean="0"/>
              <a:t> - 2 * offset) / 9;</a:t>
            </a:r>
          </a:p>
          <a:p>
            <a:pPr lvl="3">
              <a:buNone/>
              <a:defRPr/>
            </a:pPr>
            <a:r>
              <a:rPr lang="en-US" sz="1200" dirty="0" smtClean="0"/>
              <a:t>for (</a:t>
            </a:r>
            <a:r>
              <a:rPr lang="en-US" sz="1200" dirty="0" err="1" smtClean="0"/>
              <a:t>int</a:t>
            </a:r>
            <a:r>
              <a:rPr lang="en-US" sz="1200" dirty="0" smtClean="0"/>
              <a:t> j = 0; j &lt; 9; j++)</a:t>
            </a:r>
          </a:p>
          <a:p>
            <a:pPr lvl="3">
              <a:buNone/>
              <a:defRPr/>
            </a:pPr>
            <a:r>
              <a:rPr lang="en-US" sz="1200" dirty="0" smtClean="0"/>
              <a:t>{</a:t>
            </a:r>
          </a:p>
          <a:p>
            <a:pPr lvl="4">
              <a:buNone/>
              <a:defRPr/>
            </a:pPr>
            <a:r>
              <a:rPr lang="en-US" sz="1200" dirty="0" smtClean="0"/>
              <a:t>float </a:t>
            </a:r>
            <a:r>
              <a:rPr lang="en-US" sz="1200" dirty="0" err="1" smtClean="0"/>
              <a:t>yc</a:t>
            </a:r>
            <a:r>
              <a:rPr lang="en-US" sz="1200" dirty="0" smtClean="0"/>
              <a:t> = y0 + offset + j * </a:t>
            </a:r>
            <a:r>
              <a:rPr lang="en-US" sz="1200" dirty="0" err="1" smtClean="0"/>
              <a:t>dy</a:t>
            </a:r>
            <a:r>
              <a:rPr lang="en-US" sz="1200" dirty="0" smtClean="0"/>
              <a:t> + </a:t>
            </a:r>
            <a:r>
              <a:rPr lang="en-US" sz="1200" dirty="0" err="1" smtClean="0"/>
              <a:t>dy</a:t>
            </a:r>
            <a:r>
              <a:rPr lang="en-US" sz="1200" dirty="0" smtClean="0"/>
              <a:t> / 2;</a:t>
            </a:r>
          </a:p>
          <a:p>
            <a:pPr lvl="4">
              <a:buNone/>
              <a:defRPr/>
            </a:pPr>
            <a:r>
              <a:rPr lang="nn-NO" sz="1200" dirty="0" smtClean="0"/>
              <a:t>for (int i = 0; i &lt; 11; i++)</a:t>
            </a:r>
          </a:p>
          <a:p>
            <a:pPr lvl="4">
              <a:buNone/>
              <a:defRPr/>
            </a:pPr>
            <a:r>
              <a:rPr lang="en-US" sz="1200" dirty="0" smtClean="0"/>
              <a:t>{</a:t>
            </a:r>
          </a:p>
          <a:p>
            <a:pPr lvl="5">
              <a:buNone/>
              <a:defRPr/>
            </a:pPr>
            <a:r>
              <a:rPr lang="en-US" sz="1200" dirty="0" smtClean="0"/>
              <a:t>float </a:t>
            </a:r>
            <a:r>
              <a:rPr lang="en-US" sz="1200" dirty="0" err="1" smtClean="0"/>
              <a:t>xc</a:t>
            </a:r>
            <a:r>
              <a:rPr lang="en-US" sz="1200" dirty="0" smtClean="0"/>
              <a:t> = x0 + offset + </a:t>
            </a:r>
            <a:r>
              <a:rPr lang="en-US" sz="1200" dirty="0" err="1" smtClean="0"/>
              <a:t>i</a:t>
            </a:r>
            <a:r>
              <a:rPr lang="en-US" sz="1200" dirty="0" smtClean="0"/>
              <a:t> * </a:t>
            </a:r>
            <a:r>
              <a:rPr lang="en-US" sz="1200" dirty="0" err="1" smtClean="0"/>
              <a:t>dx</a:t>
            </a:r>
            <a:r>
              <a:rPr lang="en-US" sz="1200" dirty="0" smtClean="0"/>
              <a:t> + </a:t>
            </a:r>
            <a:r>
              <a:rPr lang="en-US" sz="1200" dirty="0" err="1" smtClean="0"/>
              <a:t>dx</a:t>
            </a:r>
            <a:r>
              <a:rPr lang="en-US" sz="1200" dirty="0" smtClean="0"/>
              <a:t> / 2;</a:t>
            </a:r>
          </a:p>
          <a:p>
            <a:pPr lvl="5">
              <a:buNone/>
              <a:defRPr/>
            </a:pPr>
            <a:r>
              <a:rPr lang="en-US" sz="1200" dirty="0" smtClean="0"/>
              <a:t>if ((</a:t>
            </a:r>
            <a:r>
              <a:rPr lang="en-US" sz="1200" dirty="0" err="1" smtClean="0"/>
              <a:t>i</a:t>
            </a:r>
            <a:r>
              <a:rPr lang="en-US" sz="1200" dirty="0" smtClean="0"/>
              <a:t> + j) % 2 == 0)</a:t>
            </a:r>
          </a:p>
          <a:p>
            <a:pPr lvl="5">
              <a:buNone/>
              <a:defRPr/>
            </a:pPr>
            <a:r>
              <a:rPr lang="en-US" sz="1200" dirty="0" smtClean="0"/>
              <a:t>{</a:t>
            </a:r>
          </a:p>
          <a:p>
            <a:pPr lvl="5">
              <a:buNone/>
              <a:defRPr/>
            </a:pPr>
            <a:r>
              <a:rPr lang="en-US" sz="1200" dirty="0" smtClean="0"/>
              <a:t>	</a:t>
            </a:r>
            <a:r>
              <a:rPr lang="en-US" sz="1200" dirty="0" err="1" smtClean="0"/>
              <a:t>DrawStar</a:t>
            </a:r>
            <a:r>
              <a:rPr lang="en-US" sz="1200" dirty="0" smtClean="0"/>
              <a:t>(g, </a:t>
            </a:r>
            <a:r>
              <a:rPr lang="en-US" sz="1200" dirty="0" err="1" smtClean="0"/>
              <a:t>this.Width</a:t>
            </a:r>
            <a:r>
              <a:rPr lang="en-US" sz="1200" dirty="0" smtClean="0"/>
              <a:t>/55, </a:t>
            </a:r>
            <a:r>
              <a:rPr lang="en-US" sz="1200" dirty="0" err="1" smtClean="0"/>
              <a:t>xc</a:t>
            </a:r>
            <a:r>
              <a:rPr lang="en-US" sz="1200" dirty="0" smtClean="0"/>
              <a:t>, </a:t>
            </a:r>
            <a:r>
              <a:rPr lang="en-US" sz="1200" dirty="0" err="1" smtClean="0"/>
              <a:t>yc</a:t>
            </a:r>
            <a:r>
              <a:rPr lang="en-US" sz="1200" dirty="0" smtClean="0"/>
              <a:t>);</a:t>
            </a:r>
          </a:p>
          <a:p>
            <a:pPr lvl="5">
              <a:buNone/>
              <a:defRPr/>
            </a:pPr>
            <a:r>
              <a:rPr lang="en-US" sz="1200" dirty="0" smtClean="0"/>
              <a:t>}</a:t>
            </a:r>
          </a:p>
          <a:p>
            <a:pPr lvl="4">
              <a:buNone/>
              <a:defRPr/>
            </a:pPr>
            <a:r>
              <a:rPr lang="en-US" sz="1200" dirty="0" smtClean="0"/>
              <a:t>}</a:t>
            </a:r>
          </a:p>
          <a:p>
            <a:pPr lvl="3">
              <a:buNone/>
              <a:defRPr/>
            </a:pPr>
            <a:r>
              <a:rPr lang="en-US" sz="1200" dirty="0" smtClean="0"/>
              <a:t>}</a:t>
            </a:r>
          </a:p>
          <a:p>
            <a:pPr lvl="3">
              <a:buNone/>
              <a:defRPr/>
            </a:pPr>
            <a:r>
              <a:rPr lang="en-US" sz="1200" dirty="0" err="1" smtClean="0"/>
              <a:t>whiteBrush.Dispose</a:t>
            </a:r>
            <a:r>
              <a:rPr lang="en-US" sz="1200" dirty="0" smtClean="0"/>
              <a:t>();</a:t>
            </a:r>
          </a:p>
          <a:p>
            <a:pPr lvl="3">
              <a:buNone/>
              <a:defRPr/>
            </a:pPr>
            <a:r>
              <a:rPr lang="en-US" sz="1200" dirty="0" err="1" smtClean="0"/>
              <a:t>blueBrush.Dispose</a:t>
            </a:r>
            <a:r>
              <a:rPr lang="en-US" sz="1200" dirty="0" smtClean="0"/>
              <a:t>();</a:t>
            </a:r>
          </a:p>
          <a:p>
            <a:pPr lvl="3">
              <a:buNone/>
              <a:defRPr/>
            </a:pPr>
            <a:r>
              <a:rPr lang="en-US" sz="1200" dirty="0" err="1" smtClean="0"/>
              <a:t>redBrush.Dispose</a:t>
            </a:r>
            <a:r>
              <a:rPr lang="en-US" sz="1200" dirty="0" smtClean="0"/>
              <a:t>();</a:t>
            </a:r>
          </a:p>
          <a:p>
            <a:pPr lvl="2">
              <a:buNone/>
              <a:defRPr/>
            </a:pPr>
            <a:r>
              <a:rPr lang="en-US" sz="1200" dirty="0" smtClean="0"/>
              <a:t>}</a:t>
            </a:r>
          </a:p>
          <a:p>
            <a:pPr lvl="2">
              <a:buNone/>
              <a:defRPr/>
            </a:pPr>
            <a:r>
              <a:rPr lang="en-US" sz="1200" dirty="0" smtClean="0"/>
              <a:t>private void </a:t>
            </a:r>
            <a:r>
              <a:rPr lang="en-US" sz="1200" dirty="0" err="1" smtClean="0"/>
              <a:t>DrawStar</a:t>
            </a:r>
            <a:r>
              <a:rPr lang="en-US" sz="1200" dirty="0" smtClean="0"/>
              <a:t>(Graphics g, float r, float </a:t>
            </a:r>
            <a:r>
              <a:rPr lang="en-US" sz="1200" dirty="0" err="1" smtClean="0"/>
              <a:t>xc</a:t>
            </a:r>
            <a:r>
              <a:rPr lang="en-US" sz="1200" dirty="0" smtClean="0"/>
              <a:t>, float </a:t>
            </a:r>
            <a:r>
              <a:rPr lang="en-US" sz="1200" dirty="0" err="1" smtClean="0"/>
              <a:t>yc</a:t>
            </a:r>
            <a:r>
              <a:rPr lang="en-US" sz="1200" dirty="0" smtClean="0"/>
              <a:t>)</a:t>
            </a:r>
          </a:p>
          <a:p>
            <a:pPr lvl="2">
              <a:buNone/>
              <a:defRPr/>
            </a:pPr>
            <a:r>
              <a:rPr lang="en-US" sz="1200" dirty="0" smtClean="0"/>
              <a:t>{</a:t>
            </a:r>
          </a:p>
          <a:p>
            <a:pPr lvl="2">
              <a:buNone/>
              <a:defRPr/>
            </a:pPr>
            <a:endParaRPr lang="en-US" sz="1200" dirty="0" smtClean="0"/>
          </a:p>
        </p:txBody>
      </p:sp>
      <p:sp>
        <p:nvSpPr>
          <p:cNvPr id="4" name="Rectangle 2"/>
          <p:cNvSpPr txBox="1">
            <a:spLocks/>
          </p:cNvSpPr>
          <p:nvPr/>
        </p:nvSpPr>
        <p:spPr>
          <a:xfrm>
            <a:off x="4800600" y="0"/>
            <a:ext cx="4191000" cy="5867400"/>
          </a:xfrm>
          <a:prstGeom prst="rect">
            <a:avLst/>
          </a:prstGeom>
        </p:spPr>
        <p:txBody>
          <a:bodyPr vert="horz">
            <a:noAutofit/>
          </a:bodyPr>
          <a:lstStyle/>
          <a:p>
            <a:pPr lvl="3">
              <a:buNone/>
              <a:defRPr/>
            </a:pPr>
            <a:r>
              <a:rPr lang="en-US" sz="1200" dirty="0" smtClean="0"/>
              <a:t>// r: determines the size of the star.</a:t>
            </a:r>
          </a:p>
          <a:p>
            <a:pPr lvl="3">
              <a:buNone/>
              <a:defRPr/>
            </a:pPr>
            <a:r>
              <a:rPr lang="en-US" sz="1200" dirty="0" smtClean="0"/>
              <a:t>// </a:t>
            </a:r>
            <a:r>
              <a:rPr lang="en-US" sz="1200" dirty="0" err="1" smtClean="0"/>
              <a:t>xc</a:t>
            </a:r>
            <a:r>
              <a:rPr lang="en-US" sz="1200" dirty="0" smtClean="0"/>
              <a:t>, </a:t>
            </a:r>
            <a:r>
              <a:rPr lang="en-US" sz="1200" dirty="0" err="1" smtClean="0"/>
              <a:t>yc</a:t>
            </a:r>
            <a:r>
              <a:rPr lang="en-US" sz="1200" dirty="0" smtClean="0"/>
              <a:t>: determine the location of the star.</a:t>
            </a:r>
          </a:p>
          <a:p>
            <a:pPr lvl="3">
              <a:buNone/>
              <a:defRPr/>
            </a:pPr>
            <a:r>
              <a:rPr lang="en-US" sz="1200" dirty="0" smtClean="0"/>
              <a:t>float sin36 = (float)</a:t>
            </a:r>
            <a:r>
              <a:rPr lang="en-US" sz="1200" dirty="0" err="1" smtClean="0"/>
              <a:t>Math.Sin</a:t>
            </a:r>
            <a:r>
              <a:rPr lang="en-US" sz="1200" dirty="0" smtClean="0"/>
              <a:t>(36.0 * </a:t>
            </a:r>
            <a:r>
              <a:rPr lang="en-US" sz="1200" dirty="0" err="1" smtClean="0"/>
              <a:t>Math.PI</a:t>
            </a:r>
            <a:r>
              <a:rPr lang="en-US" sz="1200" dirty="0" smtClean="0"/>
              <a:t> / 180.0);</a:t>
            </a:r>
          </a:p>
          <a:p>
            <a:pPr lvl="3">
              <a:buNone/>
              <a:defRPr/>
            </a:pPr>
            <a:r>
              <a:rPr lang="en-US" sz="1200" dirty="0" smtClean="0"/>
              <a:t>float sin72 = (float)</a:t>
            </a:r>
            <a:r>
              <a:rPr lang="en-US" sz="1200" dirty="0" err="1" smtClean="0"/>
              <a:t>Math.Sin</a:t>
            </a:r>
            <a:r>
              <a:rPr lang="en-US" sz="1200" dirty="0" smtClean="0"/>
              <a:t>(72.0 * </a:t>
            </a:r>
            <a:r>
              <a:rPr lang="en-US" sz="1200" dirty="0" err="1" smtClean="0"/>
              <a:t>Math.PI</a:t>
            </a:r>
            <a:r>
              <a:rPr lang="en-US" sz="1200" dirty="0" smtClean="0"/>
              <a:t> / 180.0);</a:t>
            </a:r>
          </a:p>
          <a:p>
            <a:pPr lvl="3">
              <a:buNone/>
              <a:defRPr/>
            </a:pPr>
            <a:r>
              <a:rPr lang="en-US" sz="1200" dirty="0" smtClean="0"/>
              <a:t>float cos36 = (float)</a:t>
            </a:r>
            <a:r>
              <a:rPr lang="en-US" sz="1200" dirty="0" err="1" smtClean="0"/>
              <a:t>Math.Cos</a:t>
            </a:r>
            <a:r>
              <a:rPr lang="en-US" sz="1200" dirty="0" smtClean="0"/>
              <a:t>(36.0 * </a:t>
            </a:r>
            <a:r>
              <a:rPr lang="en-US" sz="1200" dirty="0" err="1" smtClean="0"/>
              <a:t>Math.PI</a:t>
            </a:r>
            <a:r>
              <a:rPr lang="en-US" sz="1200" dirty="0" smtClean="0"/>
              <a:t> / 180.0);</a:t>
            </a:r>
          </a:p>
          <a:p>
            <a:pPr lvl="3">
              <a:buNone/>
              <a:defRPr/>
            </a:pPr>
            <a:r>
              <a:rPr lang="en-US" sz="1200" dirty="0" smtClean="0"/>
              <a:t>float cos72 = (float)</a:t>
            </a:r>
            <a:r>
              <a:rPr lang="en-US" sz="1200" dirty="0" err="1" smtClean="0"/>
              <a:t>Math.Cos</a:t>
            </a:r>
            <a:r>
              <a:rPr lang="en-US" sz="1200" dirty="0" smtClean="0"/>
              <a:t>(72.0 * </a:t>
            </a:r>
            <a:r>
              <a:rPr lang="en-US" sz="1200" dirty="0" err="1" smtClean="0"/>
              <a:t>Math.PI</a:t>
            </a:r>
            <a:r>
              <a:rPr lang="en-US" sz="1200" dirty="0" smtClean="0"/>
              <a:t> / 180.0);</a:t>
            </a:r>
          </a:p>
          <a:p>
            <a:pPr lvl="3">
              <a:buNone/>
              <a:defRPr/>
            </a:pPr>
            <a:r>
              <a:rPr lang="pt-BR" sz="1200" dirty="0" err="1" smtClean="0"/>
              <a:t>float</a:t>
            </a:r>
            <a:r>
              <a:rPr lang="pt-BR" sz="1200" dirty="0" smtClean="0"/>
              <a:t> r1 = r * cos72 / cos36;</a:t>
            </a:r>
          </a:p>
          <a:p>
            <a:pPr lvl="3">
              <a:buNone/>
              <a:defRPr/>
            </a:pPr>
            <a:r>
              <a:rPr lang="en-US" sz="1200" dirty="0" smtClean="0"/>
              <a:t>// Fill the star:</a:t>
            </a:r>
          </a:p>
          <a:p>
            <a:pPr lvl="3">
              <a:buNone/>
              <a:defRPr/>
            </a:pPr>
            <a:r>
              <a:rPr lang="en-US" sz="1200" dirty="0" err="1" smtClean="0"/>
              <a:t>PointF</a:t>
            </a:r>
            <a:r>
              <a:rPr lang="en-US" sz="1200" dirty="0" smtClean="0"/>
              <a:t>[] pts = new </a:t>
            </a:r>
            <a:r>
              <a:rPr lang="en-US" sz="1200" dirty="0" err="1" smtClean="0"/>
              <a:t>PointF</a:t>
            </a:r>
            <a:r>
              <a:rPr lang="en-US" sz="1200" dirty="0" smtClean="0"/>
              <a:t>[10];</a:t>
            </a:r>
          </a:p>
          <a:p>
            <a:pPr lvl="3">
              <a:buNone/>
              <a:defRPr/>
            </a:pPr>
            <a:r>
              <a:rPr lang="en-US" sz="1200" dirty="0" smtClean="0"/>
              <a:t>pts[0] = new </a:t>
            </a:r>
            <a:r>
              <a:rPr lang="en-US" sz="1200" dirty="0" err="1" smtClean="0"/>
              <a:t>PointF</a:t>
            </a:r>
            <a:r>
              <a:rPr lang="en-US" sz="1200" dirty="0" smtClean="0"/>
              <a:t>(</a:t>
            </a:r>
            <a:r>
              <a:rPr lang="en-US" sz="1200" dirty="0" err="1" smtClean="0"/>
              <a:t>xc</a:t>
            </a:r>
            <a:r>
              <a:rPr lang="en-US" sz="1200" dirty="0" smtClean="0"/>
              <a:t>, </a:t>
            </a:r>
            <a:r>
              <a:rPr lang="en-US" sz="1200" dirty="0" err="1" smtClean="0"/>
              <a:t>yc</a:t>
            </a:r>
            <a:r>
              <a:rPr lang="en-US" sz="1200" dirty="0" smtClean="0"/>
              <a:t> - r);</a:t>
            </a:r>
          </a:p>
          <a:p>
            <a:pPr lvl="3">
              <a:buNone/>
              <a:defRPr/>
            </a:pPr>
            <a:r>
              <a:rPr lang="en-US" sz="1200" dirty="0" smtClean="0"/>
              <a:t>pts[1] = new </a:t>
            </a:r>
            <a:r>
              <a:rPr lang="en-US" sz="1200" dirty="0" err="1" smtClean="0"/>
              <a:t>PointF</a:t>
            </a:r>
            <a:r>
              <a:rPr lang="en-US" sz="1200" dirty="0" smtClean="0"/>
              <a:t>(</a:t>
            </a:r>
            <a:r>
              <a:rPr lang="en-US" sz="1200" dirty="0" err="1" smtClean="0"/>
              <a:t>xc</a:t>
            </a:r>
            <a:r>
              <a:rPr lang="en-US" sz="1200" dirty="0" smtClean="0"/>
              <a:t> + r1 * sin36, </a:t>
            </a:r>
            <a:r>
              <a:rPr lang="en-US" sz="1200" dirty="0" err="1" smtClean="0"/>
              <a:t>yc</a:t>
            </a:r>
            <a:r>
              <a:rPr lang="en-US" sz="1200" dirty="0" smtClean="0"/>
              <a:t> - r1 * cos36);</a:t>
            </a:r>
          </a:p>
          <a:p>
            <a:pPr lvl="3">
              <a:buNone/>
              <a:defRPr/>
            </a:pPr>
            <a:r>
              <a:rPr lang="en-US" sz="1200" dirty="0" smtClean="0"/>
              <a:t>pts[2] = new </a:t>
            </a:r>
            <a:r>
              <a:rPr lang="en-US" sz="1200" dirty="0" err="1" smtClean="0"/>
              <a:t>PointF</a:t>
            </a:r>
            <a:r>
              <a:rPr lang="en-US" sz="1200" dirty="0" smtClean="0"/>
              <a:t>(</a:t>
            </a:r>
            <a:r>
              <a:rPr lang="en-US" sz="1200" dirty="0" err="1" smtClean="0"/>
              <a:t>xc</a:t>
            </a:r>
            <a:r>
              <a:rPr lang="en-US" sz="1200" dirty="0" smtClean="0"/>
              <a:t> + r * sin72, </a:t>
            </a:r>
            <a:r>
              <a:rPr lang="en-US" sz="1200" dirty="0" err="1" smtClean="0"/>
              <a:t>yc</a:t>
            </a:r>
            <a:r>
              <a:rPr lang="en-US" sz="1200" dirty="0" smtClean="0"/>
              <a:t> - r * cos72);</a:t>
            </a:r>
          </a:p>
          <a:p>
            <a:pPr lvl="3">
              <a:buNone/>
              <a:defRPr/>
            </a:pPr>
            <a:r>
              <a:rPr lang="en-US" sz="1200" dirty="0" smtClean="0"/>
              <a:t>pts[3] = new </a:t>
            </a:r>
            <a:r>
              <a:rPr lang="en-US" sz="1200" dirty="0" err="1" smtClean="0"/>
              <a:t>PointF</a:t>
            </a:r>
            <a:r>
              <a:rPr lang="en-US" sz="1200" dirty="0" smtClean="0"/>
              <a:t>(</a:t>
            </a:r>
            <a:r>
              <a:rPr lang="en-US" sz="1200" dirty="0" err="1" smtClean="0"/>
              <a:t>xc</a:t>
            </a:r>
            <a:r>
              <a:rPr lang="en-US" sz="1200" dirty="0" smtClean="0"/>
              <a:t> + r1 * sin72, </a:t>
            </a:r>
            <a:r>
              <a:rPr lang="en-US" sz="1200" dirty="0" err="1" smtClean="0"/>
              <a:t>yc</a:t>
            </a:r>
            <a:r>
              <a:rPr lang="en-US" sz="1200" dirty="0" smtClean="0"/>
              <a:t> + r1 * cos72);</a:t>
            </a:r>
          </a:p>
          <a:p>
            <a:pPr lvl="3">
              <a:buNone/>
              <a:defRPr/>
            </a:pPr>
            <a:r>
              <a:rPr lang="en-US" sz="1200" dirty="0" smtClean="0"/>
              <a:t>pts[4] = new </a:t>
            </a:r>
            <a:r>
              <a:rPr lang="en-US" sz="1200" dirty="0" err="1" smtClean="0"/>
              <a:t>PointF</a:t>
            </a:r>
            <a:r>
              <a:rPr lang="en-US" sz="1200" dirty="0" smtClean="0"/>
              <a:t>(</a:t>
            </a:r>
            <a:r>
              <a:rPr lang="en-US" sz="1200" dirty="0" err="1" smtClean="0"/>
              <a:t>xc</a:t>
            </a:r>
            <a:r>
              <a:rPr lang="en-US" sz="1200" dirty="0" smtClean="0"/>
              <a:t> + r * sin36, </a:t>
            </a:r>
            <a:r>
              <a:rPr lang="en-US" sz="1200" dirty="0" err="1" smtClean="0"/>
              <a:t>yc</a:t>
            </a:r>
            <a:r>
              <a:rPr lang="en-US" sz="1200" dirty="0" smtClean="0"/>
              <a:t> + r * cos36);</a:t>
            </a:r>
          </a:p>
          <a:p>
            <a:pPr lvl="3">
              <a:buNone/>
              <a:defRPr/>
            </a:pPr>
            <a:r>
              <a:rPr lang="en-US" sz="1200" dirty="0" smtClean="0"/>
              <a:t>pts[5] = new </a:t>
            </a:r>
            <a:r>
              <a:rPr lang="en-US" sz="1200" dirty="0" err="1" smtClean="0"/>
              <a:t>PointF</a:t>
            </a:r>
            <a:r>
              <a:rPr lang="en-US" sz="1200" dirty="0" smtClean="0"/>
              <a:t>(</a:t>
            </a:r>
            <a:r>
              <a:rPr lang="en-US" sz="1200" dirty="0" err="1" smtClean="0"/>
              <a:t>xc</a:t>
            </a:r>
            <a:r>
              <a:rPr lang="en-US" sz="1200" dirty="0" smtClean="0"/>
              <a:t>, </a:t>
            </a:r>
            <a:r>
              <a:rPr lang="en-US" sz="1200" dirty="0" err="1" smtClean="0"/>
              <a:t>yc</a:t>
            </a:r>
            <a:r>
              <a:rPr lang="en-US" sz="1200" dirty="0" smtClean="0"/>
              <a:t> + r1);</a:t>
            </a:r>
          </a:p>
          <a:p>
            <a:pPr lvl="3">
              <a:buNone/>
              <a:defRPr/>
            </a:pPr>
            <a:r>
              <a:rPr lang="en-US" sz="1200" dirty="0" smtClean="0"/>
              <a:t>pts[6] = new </a:t>
            </a:r>
            <a:r>
              <a:rPr lang="en-US" sz="1200" dirty="0" err="1" smtClean="0"/>
              <a:t>PointF</a:t>
            </a:r>
            <a:r>
              <a:rPr lang="en-US" sz="1200" dirty="0" smtClean="0"/>
              <a:t>(</a:t>
            </a:r>
            <a:r>
              <a:rPr lang="en-US" sz="1200" dirty="0" err="1" smtClean="0"/>
              <a:t>xc</a:t>
            </a:r>
            <a:r>
              <a:rPr lang="en-US" sz="1200" dirty="0" smtClean="0"/>
              <a:t> - r * sin36, </a:t>
            </a:r>
            <a:r>
              <a:rPr lang="en-US" sz="1200" dirty="0" err="1" smtClean="0"/>
              <a:t>yc</a:t>
            </a:r>
            <a:r>
              <a:rPr lang="en-US" sz="1200" dirty="0" smtClean="0"/>
              <a:t> + r * cos36);</a:t>
            </a:r>
          </a:p>
          <a:p>
            <a:pPr lvl="3">
              <a:buNone/>
              <a:defRPr/>
            </a:pPr>
            <a:r>
              <a:rPr lang="en-US" sz="1200" dirty="0" smtClean="0"/>
              <a:t>pts[7] = new </a:t>
            </a:r>
            <a:r>
              <a:rPr lang="en-US" sz="1200" dirty="0" err="1" smtClean="0"/>
              <a:t>PointF</a:t>
            </a:r>
            <a:r>
              <a:rPr lang="en-US" sz="1200" dirty="0" smtClean="0"/>
              <a:t>(</a:t>
            </a:r>
            <a:r>
              <a:rPr lang="en-US" sz="1200" dirty="0" err="1" smtClean="0"/>
              <a:t>xc</a:t>
            </a:r>
            <a:r>
              <a:rPr lang="en-US" sz="1200" dirty="0" smtClean="0"/>
              <a:t> - r1 * sin72, </a:t>
            </a:r>
            <a:r>
              <a:rPr lang="en-US" sz="1200" dirty="0" err="1" smtClean="0"/>
              <a:t>yc</a:t>
            </a:r>
            <a:r>
              <a:rPr lang="en-US" sz="1200" dirty="0" smtClean="0"/>
              <a:t> + r1 * cos72);</a:t>
            </a:r>
          </a:p>
          <a:p>
            <a:pPr lvl="3">
              <a:buNone/>
              <a:defRPr/>
            </a:pPr>
            <a:r>
              <a:rPr lang="en-US" sz="1200" dirty="0" smtClean="0"/>
              <a:t>pts[8] = new </a:t>
            </a:r>
            <a:r>
              <a:rPr lang="en-US" sz="1200" dirty="0" err="1" smtClean="0"/>
              <a:t>PointF</a:t>
            </a:r>
            <a:r>
              <a:rPr lang="en-US" sz="1200" dirty="0" smtClean="0"/>
              <a:t>(</a:t>
            </a:r>
            <a:r>
              <a:rPr lang="en-US" sz="1200" dirty="0" err="1" smtClean="0"/>
              <a:t>xc</a:t>
            </a:r>
            <a:r>
              <a:rPr lang="en-US" sz="1200" dirty="0" smtClean="0"/>
              <a:t> - r * sin72, </a:t>
            </a:r>
            <a:r>
              <a:rPr lang="en-US" sz="1200" dirty="0" err="1" smtClean="0"/>
              <a:t>yc</a:t>
            </a:r>
            <a:r>
              <a:rPr lang="en-US" sz="1200" dirty="0" smtClean="0"/>
              <a:t> - r * cos72);</a:t>
            </a:r>
          </a:p>
          <a:p>
            <a:pPr lvl="3">
              <a:buNone/>
              <a:defRPr/>
            </a:pPr>
            <a:r>
              <a:rPr lang="en-US" sz="1200" dirty="0" smtClean="0"/>
              <a:t>pts[9] = new </a:t>
            </a:r>
            <a:r>
              <a:rPr lang="en-US" sz="1200" dirty="0" err="1" smtClean="0"/>
              <a:t>PointF</a:t>
            </a:r>
            <a:r>
              <a:rPr lang="en-US" sz="1200" dirty="0" smtClean="0"/>
              <a:t>(</a:t>
            </a:r>
            <a:r>
              <a:rPr lang="en-US" sz="1200" dirty="0" err="1" smtClean="0"/>
              <a:t>xc</a:t>
            </a:r>
            <a:r>
              <a:rPr lang="en-US" sz="1200" dirty="0" smtClean="0"/>
              <a:t> - r1 * sin36, </a:t>
            </a:r>
            <a:r>
              <a:rPr lang="en-US" sz="1200" dirty="0" err="1" smtClean="0"/>
              <a:t>yc</a:t>
            </a:r>
            <a:r>
              <a:rPr lang="en-US" sz="1200" dirty="0" smtClean="0"/>
              <a:t> - r1 * cos36);</a:t>
            </a:r>
          </a:p>
          <a:p>
            <a:pPr lvl="3">
              <a:buNone/>
              <a:defRPr/>
            </a:pPr>
            <a:r>
              <a:rPr lang="en-US" sz="1200" dirty="0" err="1" smtClean="0"/>
              <a:t>g.FillPolygon</a:t>
            </a:r>
            <a:r>
              <a:rPr lang="en-US" sz="1200" dirty="0" smtClean="0"/>
              <a:t>(</a:t>
            </a:r>
            <a:r>
              <a:rPr lang="en-US" sz="1200" dirty="0" err="1" smtClean="0"/>
              <a:t>Brushes.White</a:t>
            </a:r>
            <a:r>
              <a:rPr lang="en-US" sz="1200" dirty="0" smtClean="0"/>
              <a:t>, pts);</a:t>
            </a:r>
          </a:p>
          <a:p>
            <a:pPr lvl="2">
              <a:buNone/>
              <a:defRPr/>
            </a:pPr>
            <a:r>
              <a:rPr lang="en-US" sz="1200" dirty="0" smtClean="0"/>
              <a:t>}</a:t>
            </a:r>
          </a:p>
          <a:p>
            <a:pPr lvl="1">
              <a:buNone/>
              <a:defRPr/>
            </a:pPr>
            <a:r>
              <a:rPr lang="en-US" sz="1200" dirty="0" smtClean="0"/>
              <a:t>}</a:t>
            </a:r>
          </a:p>
          <a:p>
            <a:pPr lvl="0">
              <a:buNone/>
              <a:defRPr/>
            </a:pPr>
            <a:r>
              <a:rPr lang="en-US" sz="1200" dirty="0" smtClean="0"/>
              <a:t>}</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p>
            <a:r>
              <a:rPr lang="en-US" b="1" dirty="0" smtClean="0"/>
              <a:t>Polygons</a:t>
            </a:r>
            <a:endParaRPr lang="es-ES" dirty="0">
              <a:ln/>
              <a:gradFill flip="none">
                <a:gsLst>
                  <a:gs pos="0">
                    <a:schemeClr val="accent6">
                      <a:tint val="70000"/>
                      <a:shade val="100000"/>
                      <a:hueMod val="100000"/>
                      <a:satMod val="195000"/>
                    </a:schemeClr>
                  </a:gs>
                  <a:gs pos="46000">
                    <a:schemeClr val="accent6">
                      <a:tint val="70000"/>
                      <a:shade val="100000"/>
                      <a:hueMod val="100000"/>
                      <a:satMod val="195000"/>
                    </a:schemeClr>
                  </a:gs>
                  <a:gs pos="100000">
                    <a:schemeClr val="accent6">
                      <a:tint val="100000"/>
                      <a:shade val="60000"/>
                      <a:hueMod val="100000"/>
                      <a:satMod val="195000"/>
                    </a:schemeClr>
                  </a:gs>
                </a:gsLst>
                <a:lin ang="5400000"/>
              </a:gradFill>
            </a:endParaRPr>
          </a:p>
        </p:txBody>
      </p:sp>
      <p:pic>
        <p:nvPicPr>
          <p:cNvPr id="13314" name="Picture 2"/>
          <p:cNvPicPr>
            <a:picLocks noChangeAspect="1" noChangeArrowheads="1"/>
          </p:cNvPicPr>
          <p:nvPr/>
        </p:nvPicPr>
        <p:blipFill>
          <a:blip r:embed="rId3" cstate="print"/>
          <a:srcRect/>
          <a:stretch>
            <a:fillRect/>
          </a:stretch>
        </p:blipFill>
        <p:spPr bwMode="auto">
          <a:xfrm>
            <a:off x="1447800" y="1676400"/>
            <a:ext cx="5867400" cy="361881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p>
            <a:r>
              <a:rPr lang="en-US" b="1" i="1" dirty="0" smtClean="0"/>
              <a:t>Color</a:t>
            </a:r>
            <a:endParaRPr lang="es-ES" dirty="0">
              <a:ln/>
              <a:gradFill flip="none">
                <a:gsLst>
                  <a:gs pos="0">
                    <a:schemeClr val="accent6">
                      <a:tint val="70000"/>
                      <a:shade val="100000"/>
                      <a:hueMod val="100000"/>
                      <a:satMod val="195000"/>
                    </a:schemeClr>
                  </a:gs>
                  <a:gs pos="46000">
                    <a:schemeClr val="accent6">
                      <a:tint val="70000"/>
                      <a:shade val="100000"/>
                      <a:hueMod val="100000"/>
                      <a:satMod val="195000"/>
                    </a:schemeClr>
                  </a:gs>
                  <a:gs pos="100000">
                    <a:schemeClr val="accent6">
                      <a:tint val="100000"/>
                      <a:shade val="60000"/>
                      <a:hueMod val="100000"/>
                      <a:satMod val="195000"/>
                    </a:schemeClr>
                  </a:gs>
                </a:gsLst>
                <a:lin ang="5400000"/>
              </a:gradFill>
            </a:endParaRPr>
          </a:p>
        </p:txBody>
      </p:sp>
      <p:sp>
        <p:nvSpPr>
          <p:cNvPr id="3" name="Rectangle 2"/>
          <p:cNvSpPr>
            <a:spLocks noGrp="1"/>
          </p:cNvSpPr>
          <p:nvPr>
            <p:ph sz="quarter" idx="1"/>
          </p:nvPr>
        </p:nvSpPr>
        <p:spPr>
          <a:xfrm>
            <a:off x="457200" y="1143000"/>
            <a:ext cx="8229600" cy="5562600"/>
          </a:xfrm>
        </p:spPr>
        <p:txBody>
          <a:bodyPr>
            <a:noAutofit/>
          </a:bodyPr>
          <a:lstStyle/>
          <a:p>
            <a:r>
              <a:rPr lang="en-US" sz="2000" dirty="0" smtClean="0"/>
              <a:t>In C# and GDI+, color is specified as Color structures from the </a:t>
            </a:r>
            <a:r>
              <a:rPr lang="en-US" sz="2000" dirty="0" err="1" smtClean="0"/>
              <a:t>System.Drawing</a:t>
            </a:r>
            <a:r>
              <a:rPr lang="en-US" sz="2000" dirty="0" smtClean="0"/>
              <a:t> namespace. It is easy to create a color object using these color structures. There are several different ways of creating color in C#, including:</a:t>
            </a:r>
          </a:p>
          <a:p>
            <a:pPr lvl="1"/>
            <a:r>
              <a:rPr lang="en-US" sz="1600" dirty="0" smtClean="0"/>
              <a:t>• An ARGB (alpha, red, green, blue) color value. You specify each value as an integer in the range [0, 255].</a:t>
            </a:r>
          </a:p>
          <a:p>
            <a:pPr lvl="1"/>
            <a:r>
              <a:rPr lang="en-US" sz="1600" dirty="0" smtClean="0"/>
              <a:t>• An environment setting from the current color scheme. You choose the correspondingly named property from the system Color class.</a:t>
            </a:r>
          </a:p>
          <a:p>
            <a:pPr lvl="1"/>
            <a:r>
              <a:rPr lang="en-US" sz="1600" dirty="0" smtClean="0"/>
              <a:t>• A predefined .NET color name. You choose the correspondingly named property from the Color class.</a:t>
            </a:r>
          </a:p>
          <a:p>
            <a:pPr lvl="1"/>
            <a:r>
              <a:rPr lang="en-US" sz="1600" dirty="0" smtClean="0"/>
              <a:t>• An HTML color name. You specify this value as a string using the </a:t>
            </a:r>
            <a:r>
              <a:rPr lang="en-US" sz="1600" dirty="0" err="1" smtClean="0"/>
              <a:t>ColorTranslator</a:t>
            </a:r>
            <a:r>
              <a:rPr lang="en-US" sz="1600" dirty="0" smtClean="0"/>
              <a:t> class.</a:t>
            </a:r>
          </a:p>
          <a:p>
            <a:pPr lvl="1"/>
            <a:r>
              <a:rPr lang="en-US" sz="1600" dirty="0" smtClean="0"/>
              <a:t>• A Win32 color code. You specify this value as an integer (representing a hexadecimal value) using the </a:t>
            </a:r>
            <a:r>
              <a:rPr lang="en-US" sz="1600" dirty="0" err="1" smtClean="0"/>
              <a:t>ColorTranslator</a:t>
            </a:r>
            <a:r>
              <a:rPr lang="en-US" sz="1600" dirty="0" smtClean="0"/>
              <a:t> class.</a:t>
            </a:r>
          </a:p>
          <a:p>
            <a:pPr lvl="1"/>
            <a:r>
              <a:rPr lang="en-US" sz="1600" dirty="0" smtClean="0"/>
              <a:t>• An OLE color code. You specify this value as an integer (representing a hexadecimal value) using the </a:t>
            </a:r>
            <a:r>
              <a:rPr lang="en-US" sz="1600" dirty="0" err="1" smtClean="0"/>
              <a:t>ColorTranslator</a:t>
            </a:r>
            <a:r>
              <a:rPr lang="en-US" sz="1600" dirty="0" smtClean="0"/>
              <a:t> class.</a:t>
            </a:r>
          </a:p>
          <a:p>
            <a:pPr lvl="1"/>
            <a:r>
              <a:rPr lang="en-US" sz="1600" dirty="0" smtClean="0"/>
              <a:t>• A </a:t>
            </a:r>
            <a:r>
              <a:rPr lang="en-US" sz="1600" dirty="0" err="1" smtClean="0"/>
              <a:t>ColorDialog</a:t>
            </a:r>
            <a:r>
              <a:rPr lang="en-US" sz="1600" dirty="0" smtClean="0"/>
              <a:t>. You pick a color from the color palette.</a:t>
            </a:r>
            <a:endParaRPr lang="en-US" sz="2800" dirty="0" smtClean="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p>
            <a:r>
              <a:rPr lang="en-US" b="1" dirty="0" smtClean="0"/>
              <a:t>System Colors</a:t>
            </a:r>
            <a:endParaRPr lang="es-ES" dirty="0">
              <a:ln/>
              <a:gradFill flip="none">
                <a:gsLst>
                  <a:gs pos="0">
                    <a:schemeClr val="accent6">
                      <a:tint val="70000"/>
                      <a:shade val="100000"/>
                      <a:hueMod val="100000"/>
                      <a:satMod val="195000"/>
                    </a:schemeClr>
                  </a:gs>
                  <a:gs pos="46000">
                    <a:schemeClr val="accent6">
                      <a:tint val="70000"/>
                      <a:shade val="100000"/>
                      <a:hueMod val="100000"/>
                      <a:satMod val="195000"/>
                    </a:schemeClr>
                  </a:gs>
                  <a:gs pos="100000">
                    <a:schemeClr val="accent6">
                      <a:tint val="100000"/>
                      <a:shade val="60000"/>
                      <a:hueMod val="100000"/>
                      <a:satMod val="195000"/>
                    </a:schemeClr>
                  </a:gs>
                </a:gsLst>
                <a:lin ang="5400000"/>
              </a:gradFill>
            </a:endParaRPr>
          </a:p>
        </p:txBody>
      </p:sp>
      <p:sp>
        <p:nvSpPr>
          <p:cNvPr id="3" name="Rectangle 2"/>
          <p:cNvSpPr>
            <a:spLocks noGrp="1"/>
          </p:cNvSpPr>
          <p:nvPr>
            <p:ph sz="quarter" idx="1"/>
          </p:nvPr>
        </p:nvSpPr>
        <p:spPr>
          <a:xfrm>
            <a:off x="457200" y="1143000"/>
            <a:ext cx="8229600" cy="5562600"/>
          </a:xfrm>
        </p:spPr>
        <p:txBody>
          <a:bodyPr>
            <a:noAutofit/>
          </a:bodyPr>
          <a:lstStyle/>
          <a:p>
            <a:r>
              <a:rPr lang="en-US" sz="2000" dirty="0" smtClean="0"/>
              <a:t>In C#, a color is represented by a 32-bit structure made up of four components: alpha (A), red (R), green (G), and blue (B), referred to as ARGB mode. </a:t>
            </a:r>
          </a:p>
          <a:p>
            <a:r>
              <a:rPr lang="en-US" sz="2000" dirty="0" smtClean="0"/>
              <a:t>The components’ </a:t>
            </a:r>
            <a:r>
              <a:rPr lang="en-US" sz="2000" dirty="0" smtClean="0">
                <a:solidFill>
                  <a:srgbClr val="000000"/>
                </a:solidFill>
              </a:rPr>
              <a:t>values</a:t>
            </a:r>
            <a:r>
              <a:rPr lang="en-US" sz="2000" dirty="0" smtClean="0"/>
              <a:t> range from 0 to 255.</a:t>
            </a:r>
          </a:p>
          <a:p>
            <a:r>
              <a:rPr lang="en-US" sz="2000" dirty="0" smtClean="0"/>
              <a:t>The alpha component of the color represents transparency, which determines how such a color is blended with the background. </a:t>
            </a:r>
          </a:p>
          <a:p>
            <a:r>
              <a:rPr lang="en-US" sz="2000" dirty="0" smtClean="0"/>
              <a:t>A zero alpha value represents a fully transparent color, while a value of 255 represents a fully opaque color.</a:t>
            </a:r>
            <a:endParaRPr lang="en-US" sz="2800" dirty="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p>
            <a:r>
              <a:rPr lang="en-US" dirty="0" smtClean="0"/>
              <a:t>The Label and </a:t>
            </a:r>
            <a:r>
              <a:rPr lang="en-US" dirty="0" err="1" smtClean="0"/>
              <a:t>LinkLabel</a:t>
            </a:r>
            <a:r>
              <a:rPr lang="en-US" dirty="0" smtClean="0"/>
              <a:t> Controls</a:t>
            </a:r>
            <a:endParaRPr lang="es-ES" dirty="0">
              <a:ln/>
              <a:gradFill flip="none">
                <a:gsLst>
                  <a:gs pos="0">
                    <a:schemeClr val="accent6">
                      <a:tint val="70000"/>
                      <a:shade val="100000"/>
                      <a:hueMod val="100000"/>
                      <a:satMod val="195000"/>
                    </a:schemeClr>
                  </a:gs>
                  <a:gs pos="46000">
                    <a:schemeClr val="accent6">
                      <a:tint val="70000"/>
                      <a:shade val="100000"/>
                      <a:hueMod val="100000"/>
                      <a:satMod val="195000"/>
                    </a:schemeClr>
                  </a:gs>
                  <a:gs pos="100000">
                    <a:schemeClr val="accent6">
                      <a:tint val="100000"/>
                      <a:shade val="60000"/>
                      <a:hueMod val="100000"/>
                      <a:satMod val="195000"/>
                    </a:schemeClr>
                  </a:gs>
                </a:gsLst>
                <a:lin ang="5400000"/>
              </a:gradFill>
            </a:endParaRPr>
          </a:p>
        </p:txBody>
      </p:sp>
      <p:sp>
        <p:nvSpPr>
          <p:cNvPr id="3" name="Rectangle 2"/>
          <p:cNvSpPr>
            <a:spLocks noGrp="1"/>
          </p:cNvSpPr>
          <p:nvPr>
            <p:ph sz="quarter" idx="1"/>
          </p:nvPr>
        </p:nvSpPr>
        <p:spPr>
          <a:xfrm>
            <a:off x="457200" y="1219200"/>
            <a:ext cx="8229600" cy="2590800"/>
          </a:xfrm>
        </p:spPr>
        <p:txBody>
          <a:bodyPr>
            <a:normAutofit fontScale="92500" lnSpcReduction="10000"/>
          </a:bodyPr>
          <a:lstStyle/>
          <a:p>
            <a:r>
              <a:rPr lang="en-US" sz="2000" dirty="0" smtClean="0"/>
              <a:t>The Label control is probably the most frequently used control of them all. Look at any Windows application and you see a label on just about every dialog you find. Label is a simple control with one purpose only — to display text on the form.</a:t>
            </a:r>
          </a:p>
          <a:p>
            <a:r>
              <a:rPr lang="en-US" sz="2000" dirty="0" smtClean="0"/>
              <a:t>The .NET Framework includes two label controls that present themselves in two distinct ways:</a:t>
            </a:r>
          </a:p>
          <a:p>
            <a:pPr lvl="1"/>
            <a:r>
              <a:rPr lang="en-US" sz="1700" dirty="0" smtClean="0"/>
              <a:t>Label , the standard Windows label .</a:t>
            </a:r>
          </a:p>
          <a:p>
            <a:pPr lvl="1"/>
            <a:r>
              <a:rPr lang="en-US" sz="1700" dirty="0" err="1" smtClean="0"/>
              <a:t>LinkLabel</a:t>
            </a:r>
            <a:r>
              <a:rPr lang="en-US" sz="1700" dirty="0" smtClean="0"/>
              <a:t> , a label similar to the standard one (and derived from it) but that presents itself as an Internet link (a hyperlink) .</a:t>
            </a:r>
            <a:endParaRPr lang="en-US" sz="2500" dirty="0" smtClean="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p>
            <a:r>
              <a:rPr lang="en-US" b="1" dirty="0" smtClean="0"/>
              <a:t>System Colors</a:t>
            </a:r>
            <a:endParaRPr lang="es-ES" dirty="0">
              <a:ln/>
              <a:gradFill flip="none">
                <a:gsLst>
                  <a:gs pos="0">
                    <a:schemeClr val="accent6">
                      <a:tint val="70000"/>
                      <a:shade val="100000"/>
                      <a:hueMod val="100000"/>
                      <a:satMod val="195000"/>
                    </a:schemeClr>
                  </a:gs>
                  <a:gs pos="46000">
                    <a:schemeClr val="accent6">
                      <a:tint val="70000"/>
                      <a:shade val="100000"/>
                      <a:hueMod val="100000"/>
                      <a:satMod val="195000"/>
                    </a:schemeClr>
                  </a:gs>
                  <a:gs pos="100000">
                    <a:schemeClr val="accent6">
                      <a:tint val="100000"/>
                      <a:shade val="60000"/>
                      <a:hueMod val="100000"/>
                      <a:satMod val="195000"/>
                    </a:schemeClr>
                  </a:gs>
                </a:gsLst>
                <a:lin ang="5400000"/>
              </a:gradFill>
            </a:endParaRPr>
          </a:p>
        </p:txBody>
      </p:sp>
      <p:sp>
        <p:nvSpPr>
          <p:cNvPr id="3" name="Rectangle 2"/>
          <p:cNvSpPr>
            <a:spLocks noGrp="1"/>
          </p:cNvSpPr>
          <p:nvPr>
            <p:ph sz="quarter" idx="1"/>
          </p:nvPr>
        </p:nvSpPr>
        <p:spPr>
          <a:xfrm>
            <a:off x="457200" y="1143000"/>
            <a:ext cx="8229600" cy="5562600"/>
          </a:xfrm>
        </p:spPr>
        <p:txBody>
          <a:bodyPr>
            <a:noAutofit/>
          </a:bodyPr>
          <a:lstStyle/>
          <a:p>
            <a:pPr lvl="1">
              <a:buNone/>
            </a:pPr>
            <a:r>
              <a:rPr lang="en-US" sz="1400" dirty="0" smtClean="0"/>
              <a:t>// Create a color from an ARGB value</a:t>
            </a:r>
          </a:p>
          <a:p>
            <a:pPr lvl="1">
              <a:buNone/>
            </a:pPr>
            <a:r>
              <a:rPr lang="en-US" sz="1400" dirty="0" err="1" smtClean="0"/>
              <a:t>int</a:t>
            </a:r>
            <a:r>
              <a:rPr lang="en-US" sz="1400" dirty="0" smtClean="0"/>
              <a:t> alpha = 100;</a:t>
            </a:r>
          </a:p>
          <a:p>
            <a:pPr lvl="1">
              <a:buNone/>
            </a:pPr>
            <a:r>
              <a:rPr lang="en-US" sz="1400" dirty="0" err="1" smtClean="0"/>
              <a:t>int</a:t>
            </a:r>
            <a:r>
              <a:rPr lang="en-US" sz="1400" dirty="0" smtClean="0"/>
              <a:t> red = 255;</a:t>
            </a:r>
          </a:p>
          <a:p>
            <a:pPr lvl="1">
              <a:buNone/>
            </a:pPr>
            <a:r>
              <a:rPr lang="en-US" sz="1400" dirty="0" err="1" smtClean="0"/>
              <a:t>int</a:t>
            </a:r>
            <a:r>
              <a:rPr lang="en-US" sz="1400" dirty="0" smtClean="0"/>
              <a:t> green = 0;</a:t>
            </a:r>
          </a:p>
          <a:p>
            <a:pPr lvl="1">
              <a:buNone/>
            </a:pPr>
            <a:r>
              <a:rPr lang="en-US" sz="1400" dirty="0" err="1" smtClean="0"/>
              <a:t>int</a:t>
            </a:r>
            <a:r>
              <a:rPr lang="en-US" sz="1400" dirty="0" smtClean="0"/>
              <a:t> blue = 0;</a:t>
            </a:r>
          </a:p>
          <a:p>
            <a:pPr lvl="1">
              <a:buNone/>
            </a:pPr>
            <a:r>
              <a:rPr lang="en-US" sz="1400" dirty="0" err="1" smtClean="0"/>
              <a:t>this.BackColor</a:t>
            </a:r>
            <a:r>
              <a:rPr lang="en-US" sz="1400" dirty="0" smtClean="0"/>
              <a:t> = </a:t>
            </a:r>
            <a:r>
              <a:rPr lang="en-US" sz="1400" dirty="0" err="1" smtClean="0"/>
              <a:t>Color.FromARGB</a:t>
            </a:r>
            <a:r>
              <a:rPr lang="en-US" sz="1400" dirty="0" smtClean="0"/>
              <a:t>(alpha, red, green, blue);</a:t>
            </a:r>
          </a:p>
          <a:p>
            <a:pPr lvl="1">
              <a:buNone/>
            </a:pPr>
            <a:r>
              <a:rPr lang="en-US" sz="1400" dirty="0" smtClean="0"/>
              <a:t>// Create a color from an environment setting:</a:t>
            </a:r>
          </a:p>
          <a:p>
            <a:pPr lvl="1">
              <a:buNone/>
            </a:pPr>
            <a:r>
              <a:rPr lang="en-US" sz="1400" dirty="0" err="1" smtClean="0"/>
              <a:t>this.BackColor</a:t>
            </a:r>
            <a:r>
              <a:rPr lang="en-US" sz="1400" dirty="0" smtClean="0"/>
              <a:t> = </a:t>
            </a:r>
            <a:r>
              <a:rPr lang="en-US" sz="1400" dirty="0" err="1" smtClean="0"/>
              <a:t>SystemColors.HighlightText</a:t>
            </a:r>
            <a:r>
              <a:rPr lang="en-US" sz="1400" dirty="0" smtClean="0"/>
              <a:t>;</a:t>
            </a:r>
          </a:p>
          <a:p>
            <a:pPr lvl="1">
              <a:buNone/>
            </a:pPr>
            <a:r>
              <a:rPr lang="en-US" sz="1400" dirty="0" smtClean="0"/>
              <a:t>// Create a Color using a .NET name</a:t>
            </a:r>
          </a:p>
          <a:p>
            <a:pPr lvl="1">
              <a:buNone/>
            </a:pPr>
            <a:r>
              <a:rPr lang="en-US" sz="1400" dirty="0" err="1" smtClean="0"/>
              <a:t>this.BackColor</a:t>
            </a:r>
            <a:r>
              <a:rPr lang="en-US" sz="1400" dirty="0" smtClean="0"/>
              <a:t> = </a:t>
            </a:r>
            <a:r>
              <a:rPr lang="en-US" sz="1400" dirty="0" err="1" smtClean="0"/>
              <a:t>Color.LightGray</a:t>
            </a:r>
            <a:r>
              <a:rPr lang="en-US" sz="1400" dirty="0" smtClean="0"/>
              <a:t>;</a:t>
            </a:r>
          </a:p>
          <a:p>
            <a:pPr lvl="1">
              <a:buNone/>
            </a:pPr>
            <a:r>
              <a:rPr lang="en-US" sz="1400" dirty="0" smtClean="0"/>
              <a:t>// Create a color from an HTML code:</a:t>
            </a:r>
          </a:p>
          <a:p>
            <a:pPr lvl="1">
              <a:buNone/>
            </a:pPr>
            <a:r>
              <a:rPr lang="en-US" sz="1400" dirty="0" err="1" smtClean="0"/>
              <a:t>this.BackColor</a:t>
            </a:r>
            <a:r>
              <a:rPr lang="en-US" sz="1400" dirty="0" smtClean="0"/>
              <a:t> = </a:t>
            </a:r>
            <a:r>
              <a:rPr lang="en-US" sz="1400" dirty="0" err="1" smtClean="0"/>
              <a:t>ColorTranslator.FromHTML</a:t>
            </a:r>
            <a:r>
              <a:rPr lang="en-US" sz="1400" dirty="0" smtClean="0"/>
              <a:t>(“Red”);</a:t>
            </a:r>
          </a:p>
          <a:p>
            <a:pPr lvl="1">
              <a:buNone/>
            </a:pPr>
            <a:r>
              <a:rPr lang="en-US" sz="1400" dirty="0" smtClean="0"/>
              <a:t>// Create a color from a Win32 color code:</a:t>
            </a:r>
          </a:p>
          <a:p>
            <a:pPr lvl="1">
              <a:buNone/>
            </a:pPr>
            <a:r>
              <a:rPr lang="en-US" sz="1400" dirty="0" err="1" smtClean="0"/>
              <a:t>this.BackColor</a:t>
            </a:r>
            <a:r>
              <a:rPr lang="en-US" sz="1400" dirty="0" smtClean="0"/>
              <a:t> = ColorTranslator.FromWin32(0xA000);</a:t>
            </a:r>
          </a:p>
          <a:p>
            <a:pPr lvl="1">
              <a:buNone/>
            </a:pPr>
            <a:r>
              <a:rPr lang="en-US" sz="1400" dirty="0" smtClean="0"/>
              <a:t>// Create a color from an OLE color code:</a:t>
            </a:r>
          </a:p>
          <a:p>
            <a:pPr lvl="1">
              <a:buNone/>
            </a:pPr>
            <a:r>
              <a:rPr lang="en-US" sz="1400" dirty="0" err="1" smtClean="0"/>
              <a:t>this.BackColor</a:t>
            </a:r>
            <a:r>
              <a:rPr lang="en-US" sz="1400" dirty="0" smtClean="0"/>
              <a:t> = </a:t>
            </a:r>
            <a:r>
              <a:rPr lang="en-US" sz="1400" dirty="0" err="1" smtClean="0"/>
              <a:t>ColorTranslator.FromOle</a:t>
            </a:r>
            <a:r>
              <a:rPr lang="en-US" sz="1400" dirty="0" smtClean="0"/>
              <a:t>(0xFF00);</a:t>
            </a:r>
          </a:p>
          <a:p>
            <a:pPr lvl="1">
              <a:buNone/>
            </a:pPr>
            <a:r>
              <a:rPr lang="en-US" sz="1400" dirty="0" smtClean="0"/>
              <a:t>// Create a color from a </a:t>
            </a:r>
            <a:r>
              <a:rPr lang="en-US" sz="1400" dirty="0" err="1" smtClean="0"/>
              <a:t>ColorDialog</a:t>
            </a:r>
            <a:r>
              <a:rPr lang="en-US" sz="1400" dirty="0" smtClean="0"/>
              <a:t>():</a:t>
            </a:r>
          </a:p>
          <a:p>
            <a:pPr lvl="1">
              <a:buNone/>
            </a:pPr>
            <a:r>
              <a:rPr lang="en-US" sz="1400" dirty="0" err="1" smtClean="0"/>
              <a:t>ColorDialog</a:t>
            </a:r>
            <a:r>
              <a:rPr lang="en-US" sz="1400" dirty="0" smtClean="0"/>
              <a:t> </a:t>
            </a:r>
            <a:r>
              <a:rPr lang="en-US" sz="1400" dirty="0" err="1" smtClean="0"/>
              <a:t>cdl</a:t>
            </a:r>
            <a:r>
              <a:rPr lang="en-US" sz="1400" dirty="0" smtClean="0"/>
              <a:t> = new </a:t>
            </a:r>
            <a:r>
              <a:rPr lang="en-US" sz="1400" dirty="0" err="1" smtClean="0"/>
              <a:t>ColorDialog</a:t>
            </a:r>
            <a:r>
              <a:rPr lang="en-US" sz="1400" dirty="0" smtClean="0"/>
              <a:t>();</a:t>
            </a:r>
          </a:p>
          <a:p>
            <a:pPr lvl="1">
              <a:buNone/>
            </a:pPr>
            <a:r>
              <a:rPr lang="en-US" sz="1400" dirty="0" err="1" smtClean="0"/>
              <a:t>cdl.ShowDialog</a:t>
            </a:r>
            <a:r>
              <a:rPr lang="en-US" sz="1400" dirty="0" smtClean="0"/>
              <a:t>();</a:t>
            </a:r>
          </a:p>
          <a:p>
            <a:pPr lvl="1">
              <a:buNone/>
            </a:pPr>
            <a:r>
              <a:rPr lang="en-US" sz="1400" dirty="0" err="1" smtClean="0"/>
              <a:t>this.BackColor</a:t>
            </a:r>
            <a:r>
              <a:rPr lang="en-US" sz="1400" dirty="0" smtClean="0"/>
              <a:t> = </a:t>
            </a:r>
            <a:r>
              <a:rPr lang="en-US" sz="1400" dirty="0" err="1" smtClean="0"/>
              <a:t>cdl.Color</a:t>
            </a:r>
            <a:r>
              <a:rPr lang="en-US" sz="1400" dirty="0" smtClean="0"/>
              <a:t>;</a:t>
            </a:r>
            <a:endParaRPr lang="en-US" sz="2000" dirty="0" smtClean="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p>
            <a:r>
              <a:rPr lang="en-US" b="1" dirty="0" smtClean="0"/>
              <a:t>System Colors</a:t>
            </a:r>
            <a:endParaRPr lang="es-ES" dirty="0">
              <a:ln/>
              <a:gradFill flip="none">
                <a:gsLst>
                  <a:gs pos="0">
                    <a:schemeClr val="accent6">
                      <a:tint val="70000"/>
                      <a:shade val="100000"/>
                      <a:hueMod val="100000"/>
                      <a:satMod val="195000"/>
                    </a:schemeClr>
                  </a:gs>
                  <a:gs pos="46000">
                    <a:schemeClr val="accent6">
                      <a:tint val="70000"/>
                      <a:shade val="100000"/>
                      <a:hueMod val="100000"/>
                      <a:satMod val="195000"/>
                    </a:schemeClr>
                  </a:gs>
                  <a:gs pos="100000">
                    <a:schemeClr val="accent6">
                      <a:tint val="100000"/>
                      <a:shade val="60000"/>
                      <a:hueMod val="100000"/>
                      <a:satMod val="195000"/>
                    </a:schemeClr>
                  </a:gs>
                </a:gsLst>
                <a:lin ang="5400000"/>
              </a:gradFill>
            </a:endParaRPr>
          </a:p>
        </p:txBody>
      </p:sp>
      <p:sp>
        <p:nvSpPr>
          <p:cNvPr id="3" name="Rectangle 2"/>
          <p:cNvSpPr>
            <a:spLocks noGrp="1"/>
          </p:cNvSpPr>
          <p:nvPr>
            <p:ph sz="quarter" idx="1"/>
          </p:nvPr>
        </p:nvSpPr>
        <p:spPr>
          <a:xfrm>
            <a:off x="457200" y="1143000"/>
            <a:ext cx="8229600" cy="5562600"/>
          </a:xfrm>
        </p:spPr>
        <p:txBody>
          <a:bodyPr>
            <a:noAutofit/>
          </a:bodyPr>
          <a:lstStyle/>
          <a:p>
            <a:pPr lvl="1">
              <a:buNone/>
            </a:pPr>
            <a:r>
              <a:rPr lang="en-US" sz="1400" dirty="0" smtClean="0"/>
              <a:t>// Create a color from an ARGB value</a:t>
            </a:r>
          </a:p>
          <a:p>
            <a:pPr lvl="1">
              <a:buNone/>
            </a:pPr>
            <a:r>
              <a:rPr lang="en-US" sz="1400" dirty="0" err="1" smtClean="0"/>
              <a:t>int</a:t>
            </a:r>
            <a:r>
              <a:rPr lang="en-US" sz="1400" dirty="0" smtClean="0"/>
              <a:t> alpha = 100;</a:t>
            </a:r>
          </a:p>
          <a:p>
            <a:pPr lvl="1">
              <a:buNone/>
            </a:pPr>
            <a:r>
              <a:rPr lang="en-US" sz="1400" dirty="0" err="1" smtClean="0"/>
              <a:t>int</a:t>
            </a:r>
            <a:r>
              <a:rPr lang="en-US" sz="1400" dirty="0" smtClean="0"/>
              <a:t> red = 255;</a:t>
            </a:r>
          </a:p>
          <a:p>
            <a:pPr lvl="1">
              <a:buNone/>
            </a:pPr>
            <a:r>
              <a:rPr lang="en-US" sz="1400" dirty="0" err="1" smtClean="0"/>
              <a:t>int</a:t>
            </a:r>
            <a:r>
              <a:rPr lang="en-US" sz="1400" dirty="0" smtClean="0"/>
              <a:t> green = 0;</a:t>
            </a:r>
          </a:p>
          <a:p>
            <a:pPr lvl="1">
              <a:buNone/>
            </a:pPr>
            <a:r>
              <a:rPr lang="en-US" sz="1400" dirty="0" err="1" smtClean="0"/>
              <a:t>int</a:t>
            </a:r>
            <a:r>
              <a:rPr lang="en-US" sz="1400" dirty="0" smtClean="0"/>
              <a:t> blue = 0;</a:t>
            </a:r>
          </a:p>
          <a:p>
            <a:pPr lvl="1">
              <a:buNone/>
            </a:pPr>
            <a:r>
              <a:rPr lang="en-US" sz="1400" dirty="0" err="1" smtClean="0"/>
              <a:t>this.BackColor</a:t>
            </a:r>
            <a:r>
              <a:rPr lang="en-US" sz="1400" dirty="0" smtClean="0"/>
              <a:t> = </a:t>
            </a:r>
            <a:r>
              <a:rPr lang="en-US" sz="1400" dirty="0" err="1" smtClean="0"/>
              <a:t>Color.FromARGB</a:t>
            </a:r>
            <a:r>
              <a:rPr lang="en-US" sz="1400" dirty="0" smtClean="0"/>
              <a:t>(alpha, red, green, blue);</a:t>
            </a:r>
          </a:p>
          <a:p>
            <a:pPr lvl="1">
              <a:buNone/>
            </a:pPr>
            <a:r>
              <a:rPr lang="en-US" sz="1400" dirty="0" smtClean="0"/>
              <a:t>// Create a color from an environment setting:</a:t>
            </a:r>
          </a:p>
          <a:p>
            <a:pPr lvl="1">
              <a:buNone/>
            </a:pPr>
            <a:r>
              <a:rPr lang="en-US" sz="1400" dirty="0" err="1" smtClean="0"/>
              <a:t>this.BackColor</a:t>
            </a:r>
            <a:r>
              <a:rPr lang="en-US" sz="1400" dirty="0" smtClean="0"/>
              <a:t> = </a:t>
            </a:r>
            <a:r>
              <a:rPr lang="en-US" sz="1400" dirty="0" err="1" smtClean="0"/>
              <a:t>SystemColors.HighlightText</a:t>
            </a:r>
            <a:r>
              <a:rPr lang="en-US" sz="1400" dirty="0" smtClean="0"/>
              <a:t>;</a:t>
            </a:r>
          </a:p>
          <a:p>
            <a:pPr lvl="1">
              <a:buNone/>
            </a:pPr>
            <a:r>
              <a:rPr lang="en-US" sz="1400" dirty="0" smtClean="0"/>
              <a:t>// Create a Color using a .NET name</a:t>
            </a:r>
          </a:p>
          <a:p>
            <a:pPr lvl="1">
              <a:buNone/>
            </a:pPr>
            <a:r>
              <a:rPr lang="en-US" sz="1400" dirty="0" err="1" smtClean="0"/>
              <a:t>this.BackColor</a:t>
            </a:r>
            <a:r>
              <a:rPr lang="en-US" sz="1400" dirty="0" smtClean="0"/>
              <a:t> = </a:t>
            </a:r>
            <a:r>
              <a:rPr lang="en-US" sz="1400" dirty="0" err="1" smtClean="0"/>
              <a:t>Color.LightGray</a:t>
            </a:r>
            <a:r>
              <a:rPr lang="en-US" sz="1400" dirty="0" smtClean="0"/>
              <a:t>;</a:t>
            </a:r>
          </a:p>
          <a:p>
            <a:pPr lvl="1">
              <a:buNone/>
            </a:pPr>
            <a:r>
              <a:rPr lang="en-US" sz="1400" dirty="0" smtClean="0"/>
              <a:t>// Create a color from an HTML code:</a:t>
            </a:r>
          </a:p>
          <a:p>
            <a:pPr lvl="1">
              <a:buNone/>
            </a:pPr>
            <a:r>
              <a:rPr lang="en-US" sz="1400" dirty="0" err="1" smtClean="0"/>
              <a:t>this.BackColor</a:t>
            </a:r>
            <a:r>
              <a:rPr lang="en-US" sz="1400" dirty="0" smtClean="0"/>
              <a:t> = </a:t>
            </a:r>
            <a:r>
              <a:rPr lang="en-US" sz="1400" dirty="0" err="1" smtClean="0"/>
              <a:t>ColorTranslator.FromHTML</a:t>
            </a:r>
            <a:r>
              <a:rPr lang="en-US" sz="1400" dirty="0" smtClean="0"/>
              <a:t>(“Red”);</a:t>
            </a:r>
          </a:p>
          <a:p>
            <a:pPr lvl="1">
              <a:buNone/>
            </a:pPr>
            <a:r>
              <a:rPr lang="en-US" sz="1400" dirty="0" smtClean="0"/>
              <a:t>// Create a color from a Win32 color code:</a:t>
            </a:r>
          </a:p>
          <a:p>
            <a:pPr lvl="1">
              <a:buNone/>
            </a:pPr>
            <a:r>
              <a:rPr lang="en-US" sz="1400" dirty="0" err="1" smtClean="0"/>
              <a:t>this.BackColor</a:t>
            </a:r>
            <a:r>
              <a:rPr lang="en-US" sz="1400" dirty="0" smtClean="0"/>
              <a:t> = ColorTranslator.FromWin32(0xA000);</a:t>
            </a:r>
          </a:p>
          <a:p>
            <a:pPr lvl="1">
              <a:buNone/>
            </a:pPr>
            <a:r>
              <a:rPr lang="en-US" sz="1400" dirty="0" smtClean="0"/>
              <a:t>// Create a color from an OLE color code:</a:t>
            </a:r>
          </a:p>
          <a:p>
            <a:pPr lvl="1">
              <a:buNone/>
            </a:pPr>
            <a:r>
              <a:rPr lang="en-US" sz="1400" dirty="0" err="1" smtClean="0"/>
              <a:t>this.BackColor</a:t>
            </a:r>
            <a:r>
              <a:rPr lang="en-US" sz="1400" dirty="0" smtClean="0"/>
              <a:t> = </a:t>
            </a:r>
            <a:r>
              <a:rPr lang="en-US" sz="1400" dirty="0" err="1" smtClean="0"/>
              <a:t>ColorTranslator.FromOle</a:t>
            </a:r>
            <a:r>
              <a:rPr lang="en-US" sz="1400" dirty="0" smtClean="0"/>
              <a:t>(0xFF00);</a:t>
            </a:r>
          </a:p>
          <a:p>
            <a:pPr lvl="1">
              <a:buNone/>
            </a:pPr>
            <a:r>
              <a:rPr lang="en-US" sz="1400" dirty="0" smtClean="0"/>
              <a:t>// Create a color from a </a:t>
            </a:r>
            <a:r>
              <a:rPr lang="en-US" sz="1400" dirty="0" err="1" smtClean="0"/>
              <a:t>ColorDialog</a:t>
            </a:r>
            <a:r>
              <a:rPr lang="en-US" sz="1400" dirty="0" smtClean="0"/>
              <a:t>():</a:t>
            </a:r>
          </a:p>
          <a:p>
            <a:pPr lvl="1">
              <a:buNone/>
            </a:pPr>
            <a:r>
              <a:rPr lang="en-US" sz="1400" dirty="0" err="1" smtClean="0"/>
              <a:t>ColorDialog</a:t>
            </a:r>
            <a:r>
              <a:rPr lang="en-US" sz="1400" dirty="0" smtClean="0"/>
              <a:t> </a:t>
            </a:r>
            <a:r>
              <a:rPr lang="en-US" sz="1400" dirty="0" err="1" smtClean="0"/>
              <a:t>cdl</a:t>
            </a:r>
            <a:r>
              <a:rPr lang="en-US" sz="1400" dirty="0" smtClean="0"/>
              <a:t> = new </a:t>
            </a:r>
            <a:r>
              <a:rPr lang="en-US" sz="1400" dirty="0" err="1" smtClean="0"/>
              <a:t>ColorDialog</a:t>
            </a:r>
            <a:r>
              <a:rPr lang="en-US" sz="1400" dirty="0" smtClean="0"/>
              <a:t>();</a:t>
            </a:r>
          </a:p>
          <a:p>
            <a:pPr lvl="1">
              <a:buNone/>
            </a:pPr>
            <a:r>
              <a:rPr lang="en-US" sz="1400" dirty="0" err="1" smtClean="0"/>
              <a:t>cdl.ShowDialog</a:t>
            </a:r>
            <a:r>
              <a:rPr lang="en-US" sz="1400" dirty="0" smtClean="0"/>
              <a:t>();</a:t>
            </a:r>
          </a:p>
          <a:p>
            <a:pPr lvl="1">
              <a:buNone/>
            </a:pPr>
            <a:r>
              <a:rPr lang="en-US" sz="1400" dirty="0" err="1" smtClean="0"/>
              <a:t>this.BackColor</a:t>
            </a:r>
            <a:r>
              <a:rPr lang="en-US" sz="1400" dirty="0" smtClean="0"/>
              <a:t> = </a:t>
            </a:r>
            <a:r>
              <a:rPr lang="en-US" sz="1400" dirty="0" err="1" smtClean="0"/>
              <a:t>cdl.Color</a:t>
            </a:r>
            <a:r>
              <a:rPr lang="en-US" sz="1400" dirty="0" smtClean="0"/>
              <a:t>;</a:t>
            </a:r>
            <a:endParaRPr lang="en-US" sz="2000" dirty="0" smtClean="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p>
            <a:r>
              <a:rPr lang="en-US" b="1" dirty="0" smtClean="0"/>
              <a:t>System Colors</a:t>
            </a:r>
            <a:endParaRPr lang="es-ES" dirty="0">
              <a:ln/>
              <a:gradFill flip="none">
                <a:gsLst>
                  <a:gs pos="0">
                    <a:schemeClr val="accent6">
                      <a:tint val="70000"/>
                      <a:shade val="100000"/>
                      <a:hueMod val="100000"/>
                      <a:satMod val="195000"/>
                    </a:schemeClr>
                  </a:gs>
                  <a:gs pos="46000">
                    <a:schemeClr val="accent6">
                      <a:tint val="70000"/>
                      <a:shade val="100000"/>
                      <a:hueMod val="100000"/>
                      <a:satMod val="195000"/>
                    </a:schemeClr>
                  </a:gs>
                  <a:gs pos="100000">
                    <a:schemeClr val="accent6">
                      <a:tint val="100000"/>
                      <a:shade val="60000"/>
                      <a:hueMod val="100000"/>
                      <a:satMod val="195000"/>
                    </a:schemeClr>
                  </a:gs>
                </a:gsLst>
                <a:lin ang="5400000"/>
              </a:gradFill>
            </a:endParaRPr>
          </a:p>
        </p:txBody>
      </p:sp>
      <p:sp>
        <p:nvSpPr>
          <p:cNvPr id="3" name="Rectangle 2"/>
          <p:cNvSpPr>
            <a:spLocks noGrp="1"/>
          </p:cNvSpPr>
          <p:nvPr>
            <p:ph sz="quarter" idx="1"/>
          </p:nvPr>
        </p:nvSpPr>
        <p:spPr>
          <a:xfrm>
            <a:off x="457200" y="1143000"/>
            <a:ext cx="4267200" cy="5562600"/>
          </a:xfrm>
        </p:spPr>
        <p:txBody>
          <a:bodyPr>
            <a:noAutofit/>
          </a:bodyPr>
          <a:lstStyle/>
          <a:p>
            <a:pPr>
              <a:buNone/>
            </a:pPr>
            <a:r>
              <a:rPr lang="en-US" sz="1200" dirty="0" smtClean="0"/>
              <a:t>using System;</a:t>
            </a:r>
          </a:p>
          <a:p>
            <a:pPr>
              <a:buNone/>
            </a:pPr>
            <a:r>
              <a:rPr lang="en-US" sz="1200" dirty="0" smtClean="0"/>
              <a:t>using </a:t>
            </a:r>
            <a:r>
              <a:rPr lang="en-US" sz="1200" dirty="0" err="1" smtClean="0"/>
              <a:t>System.Drawing</a:t>
            </a:r>
            <a:r>
              <a:rPr lang="en-US" sz="1200" dirty="0" smtClean="0"/>
              <a:t>;</a:t>
            </a:r>
          </a:p>
          <a:p>
            <a:pPr>
              <a:buNone/>
            </a:pPr>
            <a:r>
              <a:rPr lang="en-US" sz="1200" dirty="0" smtClean="0"/>
              <a:t>using </a:t>
            </a:r>
            <a:r>
              <a:rPr lang="en-US" sz="1200" dirty="0" err="1" smtClean="0"/>
              <a:t>System.Windows.Forms</a:t>
            </a:r>
            <a:r>
              <a:rPr lang="en-US" sz="1200" dirty="0" smtClean="0"/>
              <a:t>;</a:t>
            </a:r>
          </a:p>
          <a:p>
            <a:pPr>
              <a:buNone/>
            </a:pPr>
            <a:r>
              <a:rPr lang="en-US" sz="1200" dirty="0" smtClean="0"/>
              <a:t>namespace Example1_7</a:t>
            </a:r>
          </a:p>
          <a:p>
            <a:pPr>
              <a:buNone/>
            </a:pPr>
            <a:r>
              <a:rPr lang="en-US" sz="1200" dirty="0" smtClean="0"/>
              <a:t>{</a:t>
            </a:r>
          </a:p>
          <a:p>
            <a:pPr lvl="1">
              <a:buNone/>
            </a:pPr>
            <a:r>
              <a:rPr lang="en-US" sz="1200" dirty="0" smtClean="0"/>
              <a:t>public partial class Form1 : Form</a:t>
            </a:r>
          </a:p>
          <a:p>
            <a:pPr lvl="1">
              <a:buNone/>
            </a:pPr>
            <a:r>
              <a:rPr lang="en-US" sz="1200" dirty="0" smtClean="0"/>
              <a:t>{</a:t>
            </a:r>
          </a:p>
          <a:p>
            <a:pPr lvl="2">
              <a:buNone/>
            </a:pPr>
            <a:r>
              <a:rPr lang="en-US" sz="1200" dirty="0" err="1" smtClean="0"/>
              <a:t>ColorDialog</a:t>
            </a:r>
            <a:r>
              <a:rPr lang="en-US" sz="1200" dirty="0" smtClean="0"/>
              <a:t> </a:t>
            </a:r>
            <a:r>
              <a:rPr lang="en-US" sz="1200" dirty="0" err="1" smtClean="0"/>
              <a:t>cdl</a:t>
            </a:r>
            <a:r>
              <a:rPr lang="en-US" sz="1200" dirty="0" smtClean="0"/>
              <a:t> = new </a:t>
            </a:r>
            <a:r>
              <a:rPr lang="en-US" sz="1200" dirty="0" err="1" smtClean="0"/>
              <a:t>ColorDialog</a:t>
            </a:r>
            <a:r>
              <a:rPr lang="en-US" sz="1200" dirty="0" smtClean="0"/>
              <a:t>();</a:t>
            </a:r>
          </a:p>
          <a:p>
            <a:pPr lvl="2">
              <a:buNone/>
            </a:pPr>
            <a:r>
              <a:rPr lang="en-US" sz="1200" dirty="0" smtClean="0"/>
              <a:t>public Form1()</a:t>
            </a:r>
          </a:p>
          <a:p>
            <a:pPr lvl="2">
              <a:buNone/>
            </a:pPr>
            <a:r>
              <a:rPr lang="en-US" sz="1200" dirty="0" smtClean="0"/>
              <a:t>{</a:t>
            </a:r>
          </a:p>
          <a:p>
            <a:pPr lvl="2">
              <a:buNone/>
            </a:pPr>
            <a:r>
              <a:rPr lang="en-US" sz="1200" dirty="0" smtClean="0"/>
              <a:t>	</a:t>
            </a:r>
            <a:r>
              <a:rPr lang="en-US" sz="1200" dirty="0" err="1" smtClean="0"/>
              <a:t>InitializeComponent</a:t>
            </a:r>
            <a:r>
              <a:rPr lang="en-US" sz="1200" dirty="0" smtClean="0"/>
              <a:t>();</a:t>
            </a:r>
          </a:p>
          <a:p>
            <a:pPr lvl="2">
              <a:buNone/>
            </a:pPr>
            <a:r>
              <a:rPr lang="en-US" sz="1200" dirty="0" smtClean="0"/>
              <a:t>}</a:t>
            </a:r>
          </a:p>
          <a:p>
            <a:pPr lvl="2">
              <a:buNone/>
            </a:pPr>
            <a:r>
              <a:rPr lang="en-US" sz="1200" dirty="0" smtClean="0"/>
              <a:t>private void Form1_Load(object sender, </a:t>
            </a:r>
            <a:r>
              <a:rPr lang="en-US" sz="1200" dirty="0" err="1" smtClean="0"/>
              <a:t>EventArgs</a:t>
            </a:r>
            <a:r>
              <a:rPr lang="en-US" sz="1200" dirty="0" smtClean="0"/>
              <a:t> e)</a:t>
            </a:r>
          </a:p>
          <a:p>
            <a:pPr lvl="2">
              <a:buNone/>
            </a:pPr>
            <a:r>
              <a:rPr lang="en-US" sz="1200" dirty="0" smtClean="0"/>
              <a:t>{</a:t>
            </a:r>
          </a:p>
          <a:p>
            <a:pPr lvl="3">
              <a:buNone/>
            </a:pPr>
            <a:r>
              <a:rPr lang="en-US" sz="1200" dirty="0" smtClean="0"/>
              <a:t>string[] </a:t>
            </a:r>
            <a:r>
              <a:rPr lang="en-US" sz="1200" dirty="0" err="1" smtClean="0"/>
              <a:t>colorNames</a:t>
            </a:r>
            <a:r>
              <a:rPr lang="en-US" sz="1200" dirty="0" smtClean="0"/>
              <a:t> = </a:t>
            </a:r>
            <a:r>
              <a:rPr lang="en-US" sz="1200" dirty="0" err="1" smtClean="0"/>
              <a:t>Enum.GetNames</a:t>
            </a:r>
            <a:r>
              <a:rPr lang="en-US" sz="1200" dirty="0" smtClean="0"/>
              <a:t>(</a:t>
            </a:r>
            <a:r>
              <a:rPr lang="en-US" sz="1200" dirty="0" err="1" smtClean="0"/>
              <a:t>typeof</a:t>
            </a:r>
            <a:r>
              <a:rPr lang="en-US" sz="1200" dirty="0" smtClean="0"/>
              <a:t>(</a:t>
            </a:r>
            <a:r>
              <a:rPr lang="en-US" sz="1200" dirty="0" err="1" smtClean="0"/>
              <a:t>KnownColor</a:t>
            </a:r>
            <a:r>
              <a:rPr lang="en-US" sz="1200" dirty="0" smtClean="0"/>
              <a:t>));</a:t>
            </a:r>
          </a:p>
          <a:p>
            <a:pPr lvl="3">
              <a:buNone/>
            </a:pPr>
            <a:r>
              <a:rPr lang="en-US" sz="1200" dirty="0" smtClean="0"/>
              <a:t>listBox1.Items.AddRange(</a:t>
            </a:r>
            <a:r>
              <a:rPr lang="en-US" sz="1200" dirty="0" err="1" smtClean="0"/>
              <a:t>colorNames</a:t>
            </a:r>
            <a:r>
              <a:rPr lang="en-US" sz="1200" dirty="0" smtClean="0"/>
              <a:t>);</a:t>
            </a:r>
          </a:p>
          <a:p>
            <a:pPr lvl="2">
              <a:buNone/>
            </a:pPr>
            <a:r>
              <a:rPr lang="en-US" sz="1200" dirty="0" smtClean="0"/>
              <a:t>}</a:t>
            </a:r>
          </a:p>
          <a:p>
            <a:pPr lvl="2">
              <a:buNone/>
            </a:pPr>
            <a:r>
              <a:rPr lang="en-US" sz="1200" dirty="0" smtClean="0"/>
              <a:t>private void listBox1_SelectedIndexChanged(object sender,</a:t>
            </a:r>
          </a:p>
          <a:p>
            <a:pPr lvl="2">
              <a:buNone/>
            </a:pPr>
            <a:r>
              <a:rPr lang="en-US" sz="1200" dirty="0" err="1" smtClean="0"/>
              <a:t>EventArgs</a:t>
            </a:r>
            <a:r>
              <a:rPr lang="en-US" sz="1200" dirty="0" smtClean="0"/>
              <a:t> e)</a:t>
            </a:r>
          </a:p>
        </p:txBody>
      </p:sp>
      <p:sp>
        <p:nvSpPr>
          <p:cNvPr id="4" name="Rectangle 2"/>
          <p:cNvSpPr txBox="1">
            <a:spLocks/>
          </p:cNvSpPr>
          <p:nvPr/>
        </p:nvSpPr>
        <p:spPr>
          <a:xfrm>
            <a:off x="4876800" y="228600"/>
            <a:ext cx="4267200" cy="5562600"/>
          </a:xfrm>
          <a:prstGeom prst="rect">
            <a:avLst/>
          </a:prstGeom>
        </p:spPr>
        <p:txBody>
          <a:bodyPr vert="horz">
            <a:noAutofit/>
          </a:bodyPr>
          <a:lstStyle/>
          <a:p>
            <a:pPr marL="822960" marR="0" lvl="2" indent="-228600" algn="l" defTabSz="914400" rtl="0" eaLnBrk="1" fontAlgn="auto" latinLnBrk="0" hangingPunct="1">
              <a:lnSpc>
                <a:spcPct val="100000"/>
              </a:lnSpc>
              <a:spcBef>
                <a:spcPts val="500"/>
              </a:spcBef>
              <a:spcAft>
                <a:spcPts val="0"/>
              </a:spcAft>
              <a:buClr>
                <a:schemeClr val="bg1">
                  <a:shade val="50000"/>
                </a:schemeClr>
              </a:buClr>
              <a:buSzPct val="76000"/>
              <a:buFont typeface="Wingdings 3"/>
              <a:buNone/>
              <a:tabLst/>
              <a:defRPr/>
            </a:pPr>
            <a:r>
              <a:rPr kumimoji="0" lang="en-US" sz="1200" b="0" i="0" u="none" strike="noStrike" kern="1200" cap="none" spc="0" normalizeH="0" baseline="0" noProof="0" dirty="0" smtClean="0">
                <a:ln>
                  <a:noFill/>
                </a:ln>
                <a:solidFill>
                  <a:schemeClr val="tx1"/>
                </a:solidFill>
                <a:effectLst/>
                <a:uLnTx/>
                <a:uFillTx/>
                <a:latin typeface="+mn-lt"/>
                <a:ea typeface="+mn-ea"/>
                <a:cs typeface="+mn-cs"/>
              </a:rPr>
              <a:t>{</a:t>
            </a:r>
          </a:p>
          <a:p>
            <a:pPr marL="1097280" marR="0" lvl="3" indent="-228600" algn="l" defTabSz="914400" rtl="0" eaLnBrk="1" fontAlgn="auto" latinLnBrk="0" hangingPunct="1">
              <a:lnSpc>
                <a:spcPct val="100000"/>
              </a:lnSpc>
              <a:spcBef>
                <a:spcPts val="400"/>
              </a:spcBef>
              <a:spcAft>
                <a:spcPts val="0"/>
              </a:spcAft>
              <a:buClr>
                <a:schemeClr val="accent2">
                  <a:shade val="75000"/>
                </a:schemeClr>
              </a:buClr>
              <a:buSzPct val="70000"/>
              <a:buFont typeface="Wingdings"/>
              <a:buNone/>
              <a:tabLst/>
              <a:defRPr/>
            </a:pPr>
            <a:r>
              <a:rPr kumimoji="0" lang="en-US" sz="1200" b="0" i="0" u="none" strike="noStrike" kern="1200" cap="none" spc="0" normalizeH="0" baseline="0" noProof="0" dirty="0" err="1" smtClean="0">
                <a:ln>
                  <a:noFill/>
                </a:ln>
                <a:solidFill>
                  <a:schemeClr val="tx1"/>
                </a:solidFill>
                <a:effectLst/>
                <a:uLnTx/>
                <a:uFillTx/>
                <a:latin typeface="+mn-lt"/>
                <a:ea typeface="+mn-ea"/>
                <a:cs typeface="+mn-cs"/>
              </a:rPr>
              <a:t>KnownColor</a:t>
            </a:r>
            <a:r>
              <a:rPr kumimoji="0" lang="en-US" sz="12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1200" b="0" i="0" u="none" strike="noStrike" kern="1200" cap="none" spc="0" normalizeH="0" baseline="0" noProof="0" dirty="0" err="1" smtClean="0">
                <a:ln>
                  <a:noFill/>
                </a:ln>
                <a:solidFill>
                  <a:schemeClr val="tx1"/>
                </a:solidFill>
                <a:effectLst/>
                <a:uLnTx/>
                <a:uFillTx/>
                <a:latin typeface="+mn-lt"/>
                <a:ea typeface="+mn-ea"/>
                <a:cs typeface="+mn-cs"/>
              </a:rPr>
              <a:t>selectedColor</a:t>
            </a:r>
            <a:r>
              <a:rPr kumimoji="0" lang="en-US" sz="1200" b="0" i="0" u="none" strike="noStrike" kern="1200" cap="none" spc="0" normalizeH="0" baseline="0" noProof="0" dirty="0" smtClean="0">
                <a:ln>
                  <a:noFill/>
                </a:ln>
                <a:solidFill>
                  <a:schemeClr val="tx1"/>
                </a:solidFill>
                <a:effectLst/>
                <a:uLnTx/>
                <a:uFillTx/>
                <a:latin typeface="+mn-lt"/>
                <a:ea typeface="+mn-ea"/>
                <a:cs typeface="+mn-cs"/>
              </a:rPr>
              <a:t> =</a:t>
            </a:r>
          </a:p>
          <a:p>
            <a:pPr marL="1097280" marR="0" lvl="3" indent="-228600" algn="l" defTabSz="914400" rtl="0" eaLnBrk="1" fontAlgn="auto" latinLnBrk="0" hangingPunct="1">
              <a:lnSpc>
                <a:spcPct val="100000"/>
              </a:lnSpc>
              <a:spcBef>
                <a:spcPts val="400"/>
              </a:spcBef>
              <a:spcAft>
                <a:spcPts val="0"/>
              </a:spcAft>
              <a:buClr>
                <a:schemeClr val="accent2">
                  <a:shade val="75000"/>
                </a:schemeClr>
              </a:buClr>
              <a:buSzPct val="70000"/>
              <a:buFont typeface="Wingdings"/>
              <a:buNone/>
              <a:tabLst/>
              <a:defRPr/>
            </a:pPr>
            <a:r>
              <a:rPr kumimoji="0" lang="en-US" sz="1200" b="0" i="0" u="none" strike="noStrike" kern="1200" cap="none" spc="0" normalizeH="0" baseline="0" noProof="0" dirty="0" smtClean="0">
                <a:ln>
                  <a:noFill/>
                </a:ln>
                <a:solidFill>
                  <a:schemeClr val="tx1"/>
                </a:solidFill>
                <a:effectLst/>
                <a:uLnTx/>
                <a:uFillTx/>
                <a:latin typeface="+mn-lt"/>
                <a:ea typeface="+mn-ea"/>
                <a:cs typeface="+mn-cs"/>
              </a:rPr>
              <a:t>(</a:t>
            </a:r>
            <a:r>
              <a:rPr kumimoji="0" lang="en-US" sz="1200" b="0" i="0" u="none" strike="noStrike" kern="1200" cap="none" spc="0" normalizeH="0" baseline="0" noProof="0" dirty="0" err="1" smtClean="0">
                <a:ln>
                  <a:noFill/>
                </a:ln>
                <a:solidFill>
                  <a:schemeClr val="tx1"/>
                </a:solidFill>
                <a:effectLst/>
                <a:uLnTx/>
                <a:uFillTx/>
                <a:latin typeface="+mn-lt"/>
                <a:ea typeface="+mn-ea"/>
                <a:cs typeface="+mn-cs"/>
              </a:rPr>
              <a:t>KnownColor</a:t>
            </a:r>
            <a:r>
              <a:rPr kumimoji="0" lang="en-US" sz="1200" b="0" i="0" u="none" strike="noStrike" kern="1200" cap="none" spc="0" normalizeH="0" baseline="0" noProof="0" dirty="0" smtClean="0">
                <a:ln>
                  <a:noFill/>
                </a:ln>
                <a:solidFill>
                  <a:schemeClr val="tx1"/>
                </a:solidFill>
                <a:effectLst/>
                <a:uLnTx/>
                <a:uFillTx/>
                <a:latin typeface="+mn-lt"/>
                <a:ea typeface="+mn-ea"/>
                <a:cs typeface="+mn-cs"/>
              </a:rPr>
              <a:t>)</a:t>
            </a:r>
            <a:r>
              <a:rPr kumimoji="0" lang="en-US" sz="1200" b="0" i="0" u="none" strike="noStrike" kern="1200" cap="none" spc="0" normalizeH="0" baseline="0" noProof="0" dirty="0" err="1" smtClean="0">
                <a:ln>
                  <a:noFill/>
                </a:ln>
                <a:solidFill>
                  <a:schemeClr val="tx1"/>
                </a:solidFill>
                <a:effectLst/>
                <a:uLnTx/>
                <a:uFillTx/>
                <a:latin typeface="+mn-lt"/>
                <a:ea typeface="+mn-ea"/>
                <a:cs typeface="+mn-cs"/>
              </a:rPr>
              <a:t>Enum.Parse</a:t>
            </a:r>
            <a:r>
              <a:rPr kumimoji="0" lang="en-US" sz="1200" b="0" i="0" u="none" strike="noStrike" kern="1200" cap="none" spc="0" normalizeH="0" baseline="0" noProof="0" dirty="0" smtClean="0">
                <a:ln>
                  <a:noFill/>
                </a:ln>
                <a:solidFill>
                  <a:schemeClr val="tx1"/>
                </a:solidFill>
                <a:effectLst/>
                <a:uLnTx/>
                <a:uFillTx/>
                <a:latin typeface="+mn-lt"/>
                <a:ea typeface="+mn-ea"/>
                <a:cs typeface="+mn-cs"/>
              </a:rPr>
              <a:t>(</a:t>
            </a:r>
            <a:r>
              <a:rPr kumimoji="0" lang="en-US" sz="1200" b="0" i="0" u="none" strike="noStrike" kern="1200" cap="none" spc="0" normalizeH="0" baseline="0" noProof="0" dirty="0" err="1" smtClean="0">
                <a:ln>
                  <a:noFill/>
                </a:ln>
                <a:solidFill>
                  <a:schemeClr val="tx1"/>
                </a:solidFill>
                <a:effectLst/>
                <a:uLnTx/>
                <a:uFillTx/>
                <a:latin typeface="+mn-lt"/>
                <a:ea typeface="+mn-ea"/>
                <a:cs typeface="+mn-cs"/>
              </a:rPr>
              <a:t>typeof</a:t>
            </a:r>
            <a:r>
              <a:rPr kumimoji="0" lang="en-US" sz="1200" b="0" i="0" u="none" strike="noStrike" kern="1200" cap="none" spc="0" normalizeH="0" baseline="0" noProof="0" dirty="0" smtClean="0">
                <a:ln>
                  <a:noFill/>
                </a:ln>
                <a:solidFill>
                  <a:schemeClr val="tx1"/>
                </a:solidFill>
                <a:effectLst/>
                <a:uLnTx/>
                <a:uFillTx/>
                <a:latin typeface="+mn-lt"/>
                <a:ea typeface="+mn-ea"/>
                <a:cs typeface="+mn-cs"/>
              </a:rPr>
              <a:t>(</a:t>
            </a:r>
            <a:r>
              <a:rPr kumimoji="0" lang="en-US" sz="1200" b="0" i="0" u="none" strike="noStrike" kern="1200" cap="none" spc="0" normalizeH="0" baseline="0" noProof="0" dirty="0" err="1" smtClean="0">
                <a:ln>
                  <a:noFill/>
                </a:ln>
                <a:solidFill>
                  <a:schemeClr val="tx1"/>
                </a:solidFill>
                <a:effectLst/>
                <a:uLnTx/>
                <a:uFillTx/>
                <a:latin typeface="+mn-lt"/>
                <a:ea typeface="+mn-ea"/>
                <a:cs typeface="+mn-cs"/>
              </a:rPr>
              <a:t>KnownColor</a:t>
            </a:r>
            <a:r>
              <a:rPr kumimoji="0" lang="en-US" sz="1200" b="0" i="0" u="none" strike="noStrike" kern="1200" cap="none" spc="0" normalizeH="0" baseline="0" noProof="0" dirty="0" smtClean="0">
                <a:ln>
                  <a:noFill/>
                </a:ln>
                <a:solidFill>
                  <a:schemeClr val="tx1"/>
                </a:solidFill>
                <a:effectLst/>
                <a:uLnTx/>
                <a:uFillTx/>
                <a:latin typeface="+mn-lt"/>
                <a:ea typeface="+mn-ea"/>
                <a:cs typeface="+mn-cs"/>
              </a:rPr>
              <a:t>), listBox1.Text);</a:t>
            </a:r>
          </a:p>
          <a:p>
            <a:pPr marL="1097280" marR="0" lvl="3" indent="-228600" algn="l" defTabSz="914400" rtl="0" eaLnBrk="1" fontAlgn="auto" latinLnBrk="0" hangingPunct="1">
              <a:lnSpc>
                <a:spcPct val="100000"/>
              </a:lnSpc>
              <a:spcBef>
                <a:spcPts val="400"/>
              </a:spcBef>
              <a:spcAft>
                <a:spcPts val="0"/>
              </a:spcAft>
              <a:buClr>
                <a:schemeClr val="accent2">
                  <a:shade val="75000"/>
                </a:schemeClr>
              </a:buClr>
              <a:buSzPct val="70000"/>
              <a:buFont typeface="Wingdings"/>
              <a:buNone/>
              <a:tabLst/>
              <a:defRPr/>
            </a:pPr>
            <a:r>
              <a:rPr kumimoji="0" lang="en-US" sz="1200" b="0" i="0" u="none" strike="noStrike" kern="1200" cap="none" spc="0" normalizeH="0" baseline="0" noProof="0" dirty="0" smtClean="0">
                <a:ln>
                  <a:noFill/>
                </a:ln>
                <a:solidFill>
                  <a:schemeClr val="tx1"/>
                </a:solidFill>
                <a:effectLst/>
                <a:uLnTx/>
                <a:uFillTx/>
                <a:latin typeface="+mn-lt"/>
                <a:ea typeface="+mn-ea"/>
                <a:cs typeface="+mn-cs"/>
              </a:rPr>
              <a:t>panel1.BackColor = </a:t>
            </a:r>
            <a:r>
              <a:rPr kumimoji="0" lang="en-US" sz="1200" b="0" i="0" u="none" strike="noStrike" kern="1200" cap="none" spc="0" normalizeH="0" baseline="0" noProof="0" dirty="0" err="1" smtClean="0">
                <a:ln>
                  <a:noFill/>
                </a:ln>
                <a:solidFill>
                  <a:schemeClr val="tx1"/>
                </a:solidFill>
                <a:effectLst/>
                <a:uLnTx/>
                <a:uFillTx/>
                <a:latin typeface="+mn-lt"/>
                <a:ea typeface="+mn-ea"/>
                <a:cs typeface="+mn-cs"/>
              </a:rPr>
              <a:t>Color.FromKnownColor</a:t>
            </a:r>
            <a:r>
              <a:rPr kumimoji="0" lang="en-US" sz="1200" b="0" i="0" u="none" strike="noStrike" kern="1200" cap="none" spc="0" normalizeH="0" baseline="0" noProof="0" dirty="0" smtClean="0">
                <a:ln>
                  <a:noFill/>
                </a:ln>
                <a:solidFill>
                  <a:schemeClr val="tx1"/>
                </a:solidFill>
                <a:effectLst/>
                <a:uLnTx/>
                <a:uFillTx/>
                <a:latin typeface="+mn-lt"/>
                <a:ea typeface="+mn-ea"/>
                <a:cs typeface="+mn-cs"/>
              </a:rPr>
              <a:t>(</a:t>
            </a:r>
            <a:r>
              <a:rPr kumimoji="0" lang="en-US" sz="1200" b="0" i="0" u="none" strike="noStrike" kern="1200" cap="none" spc="0" normalizeH="0" baseline="0" noProof="0" dirty="0" err="1" smtClean="0">
                <a:ln>
                  <a:noFill/>
                </a:ln>
                <a:solidFill>
                  <a:schemeClr val="tx1"/>
                </a:solidFill>
                <a:effectLst/>
                <a:uLnTx/>
                <a:uFillTx/>
                <a:latin typeface="+mn-lt"/>
                <a:ea typeface="+mn-ea"/>
                <a:cs typeface="+mn-cs"/>
              </a:rPr>
              <a:t>selectedColor</a:t>
            </a:r>
            <a:r>
              <a:rPr kumimoji="0" lang="en-US" sz="1200" b="0" i="0" u="none" strike="noStrike" kern="1200" cap="none" spc="0" normalizeH="0" baseline="0" noProof="0" dirty="0" smtClean="0">
                <a:ln>
                  <a:noFill/>
                </a:ln>
                <a:solidFill>
                  <a:schemeClr val="tx1"/>
                </a:solidFill>
                <a:effectLst/>
                <a:uLnTx/>
                <a:uFillTx/>
                <a:latin typeface="+mn-lt"/>
                <a:ea typeface="+mn-ea"/>
                <a:cs typeface="+mn-cs"/>
              </a:rPr>
              <a:t>);</a:t>
            </a:r>
          </a:p>
          <a:p>
            <a:pPr marL="1097280" marR="0" lvl="3" indent="-228600" algn="l" defTabSz="914400" rtl="0" eaLnBrk="1" fontAlgn="auto" latinLnBrk="0" hangingPunct="1">
              <a:lnSpc>
                <a:spcPct val="100000"/>
              </a:lnSpc>
              <a:spcBef>
                <a:spcPts val="400"/>
              </a:spcBef>
              <a:spcAft>
                <a:spcPts val="0"/>
              </a:spcAft>
              <a:buClr>
                <a:schemeClr val="accent2">
                  <a:shade val="75000"/>
                </a:schemeClr>
              </a:buClr>
              <a:buSzPct val="70000"/>
              <a:buFont typeface="Wingdings"/>
              <a:buNone/>
              <a:tabLst/>
              <a:defRPr/>
            </a:pPr>
            <a:r>
              <a:rPr kumimoji="0" lang="en-US" sz="1200" b="0" i="0" u="none" strike="noStrike" kern="1200" cap="none" spc="0" normalizeH="0" baseline="0" noProof="0" dirty="0" err="1" smtClean="0">
                <a:ln>
                  <a:noFill/>
                </a:ln>
                <a:solidFill>
                  <a:schemeClr val="tx1"/>
                </a:solidFill>
                <a:effectLst/>
                <a:uLnTx/>
                <a:uFillTx/>
                <a:latin typeface="+mn-lt"/>
                <a:ea typeface="+mn-ea"/>
                <a:cs typeface="+mn-cs"/>
              </a:rPr>
              <a:t>ColorInfo</a:t>
            </a:r>
            <a:r>
              <a:rPr kumimoji="0" lang="en-US" sz="1200" b="0" i="0" u="none" strike="noStrike" kern="1200" cap="none" spc="0" normalizeH="0" baseline="0" noProof="0" dirty="0" smtClean="0">
                <a:ln>
                  <a:noFill/>
                </a:ln>
                <a:solidFill>
                  <a:schemeClr val="tx1"/>
                </a:solidFill>
                <a:effectLst/>
                <a:uLnTx/>
                <a:uFillTx/>
                <a:latin typeface="+mn-lt"/>
                <a:ea typeface="+mn-ea"/>
                <a:cs typeface="+mn-cs"/>
              </a:rPr>
              <a:t>();</a:t>
            </a:r>
          </a:p>
          <a:p>
            <a:pPr marL="822960" marR="0" lvl="2" indent="-228600" algn="l" defTabSz="914400" rtl="0" eaLnBrk="1" fontAlgn="auto" latinLnBrk="0" hangingPunct="1">
              <a:lnSpc>
                <a:spcPct val="100000"/>
              </a:lnSpc>
              <a:spcBef>
                <a:spcPts val="500"/>
              </a:spcBef>
              <a:spcAft>
                <a:spcPts val="0"/>
              </a:spcAft>
              <a:buClr>
                <a:schemeClr val="bg1">
                  <a:shade val="50000"/>
                </a:schemeClr>
              </a:buClr>
              <a:buSzPct val="76000"/>
              <a:buFont typeface="Wingdings 3"/>
              <a:buNone/>
              <a:tabLst/>
              <a:defRPr/>
            </a:pPr>
            <a:r>
              <a:rPr kumimoji="0" lang="en-US" sz="1200" b="0" i="0" u="none" strike="noStrike" kern="1200" cap="none" spc="0" normalizeH="0" baseline="0" noProof="0" dirty="0" smtClean="0">
                <a:ln>
                  <a:noFill/>
                </a:ln>
                <a:solidFill>
                  <a:schemeClr val="tx1"/>
                </a:solidFill>
                <a:effectLst/>
                <a:uLnTx/>
                <a:uFillTx/>
                <a:latin typeface="+mn-lt"/>
                <a:ea typeface="+mn-ea"/>
                <a:cs typeface="+mn-cs"/>
              </a:rPr>
              <a:t>}</a:t>
            </a:r>
          </a:p>
          <a:p>
            <a:pPr marL="822960" marR="0" lvl="2" indent="-228600" algn="l" defTabSz="914400" rtl="0" eaLnBrk="1" fontAlgn="auto" latinLnBrk="0" hangingPunct="1">
              <a:lnSpc>
                <a:spcPct val="100000"/>
              </a:lnSpc>
              <a:spcBef>
                <a:spcPts val="500"/>
              </a:spcBef>
              <a:spcAft>
                <a:spcPts val="0"/>
              </a:spcAft>
              <a:buClr>
                <a:schemeClr val="bg1">
                  <a:shade val="50000"/>
                </a:schemeClr>
              </a:buClr>
              <a:buSzPct val="76000"/>
              <a:buFont typeface="Wingdings 3"/>
              <a:buNone/>
              <a:tabLst/>
              <a:defRPr/>
            </a:pPr>
            <a:r>
              <a:rPr kumimoji="0" lang="en-US" sz="1200" b="0" i="0" u="none" strike="noStrike" kern="1200" cap="none" spc="0" normalizeH="0" baseline="0" noProof="0" dirty="0" smtClean="0">
                <a:ln>
                  <a:noFill/>
                </a:ln>
                <a:solidFill>
                  <a:schemeClr val="tx1"/>
                </a:solidFill>
                <a:effectLst/>
                <a:uLnTx/>
                <a:uFillTx/>
                <a:latin typeface="+mn-lt"/>
                <a:ea typeface="+mn-ea"/>
                <a:cs typeface="+mn-cs"/>
              </a:rPr>
              <a:t>private void button1_Click(object sender, </a:t>
            </a:r>
            <a:r>
              <a:rPr kumimoji="0" lang="en-US" sz="1200" b="0" i="0" u="none" strike="noStrike" kern="1200" cap="none" spc="0" normalizeH="0" baseline="0" noProof="0" dirty="0" err="1" smtClean="0">
                <a:ln>
                  <a:noFill/>
                </a:ln>
                <a:solidFill>
                  <a:schemeClr val="tx1"/>
                </a:solidFill>
                <a:effectLst/>
                <a:uLnTx/>
                <a:uFillTx/>
                <a:latin typeface="+mn-lt"/>
                <a:ea typeface="+mn-ea"/>
                <a:cs typeface="+mn-cs"/>
              </a:rPr>
              <a:t>EventArgs</a:t>
            </a:r>
            <a:r>
              <a:rPr kumimoji="0" lang="en-US" sz="1200" b="0" i="0" u="none" strike="noStrike" kern="1200" cap="none" spc="0" normalizeH="0" baseline="0" noProof="0" dirty="0" smtClean="0">
                <a:ln>
                  <a:noFill/>
                </a:ln>
                <a:solidFill>
                  <a:schemeClr val="tx1"/>
                </a:solidFill>
                <a:effectLst/>
                <a:uLnTx/>
                <a:uFillTx/>
                <a:latin typeface="+mn-lt"/>
                <a:ea typeface="+mn-ea"/>
                <a:cs typeface="+mn-cs"/>
              </a:rPr>
              <a:t> e)</a:t>
            </a:r>
          </a:p>
          <a:p>
            <a:pPr marL="822960" marR="0" lvl="2" indent="-228600" algn="l" defTabSz="914400" rtl="0" eaLnBrk="1" fontAlgn="auto" latinLnBrk="0" hangingPunct="1">
              <a:lnSpc>
                <a:spcPct val="100000"/>
              </a:lnSpc>
              <a:spcBef>
                <a:spcPts val="500"/>
              </a:spcBef>
              <a:spcAft>
                <a:spcPts val="0"/>
              </a:spcAft>
              <a:buClr>
                <a:schemeClr val="bg1">
                  <a:shade val="50000"/>
                </a:schemeClr>
              </a:buClr>
              <a:buSzPct val="76000"/>
              <a:buFont typeface="Wingdings 3"/>
              <a:buNone/>
              <a:tabLst/>
              <a:defRPr/>
            </a:pPr>
            <a:r>
              <a:rPr kumimoji="0" lang="en-US" sz="1200" b="0" i="0" u="none" strike="noStrike" kern="1200" cap="none" spc="0" normalizeH="0" baseline="0" noProof="0" dirty="0" smtClean="0">
                <a:ln>
                  <a:noFill/>
                </a:ln>
                <a:solidFill>
                  <a:schemeClr val="tx1"/>
                </a:solidFill>
                <a:effectLst/>
                <a:uLnTx/>
                <a:uFillTx/>
                <a:latin typeface="+mn-lt"/>
                <a:ea typeface="+mn-ea"/>
                <a:cs typeface="+mn-cs"/>
              </a:rPr>
              <a:t>{</a:t>
            </a:r>
          </a:p>
          <a:p>
            <a:pPr marL="1097280" marR="0" lvl="3" indent="-228600" algn="l" defTabSz="914400" rtl="0" eaLnBrk="1" fontAlgn="auto" latinLnBrk="0" hangingPunct="1">
              <a:lnSpc>
                <a:spcPct val="100000"/>
              </a:lnSpc>
              <a:spcBef>
                <a:spcPts val="400"/>
              </a:spcBef>
              <a:spcAft>
                <a:spcPts val="0"/>
              </a:spcAft>
              <a:buClr>
                <a:schemeClr val="accent2">
                  <a:shade val="75000"/>
                </a:schemeClr>
              </a:buClr>
              <a:buSzPct val="70000"/>
              <a:buFont typeface="Wingdings"/>
              <a:buNone/>
              <a:tabLst/>
              <a:defRPr/>
            </a:pPr>
            <a:r>
              <a:rPr kumimoji="0" lang="en-US" sz="1200" b="0" i="0" u="none" strike="noStrike" kern="1200" cap="none" spc="0" normalizeH="0" baseline="0" noProof="0" dirty="0" err="1" smtClean="0">
                <a:ln>
                  <a:noFill/>
                </a:ln>
                <a:solidFill>
                  <a:schemeClr val="tx1"/>
                </a:solidFill>
                <a:effectLst/>
                <a:uLnTx/>
                <a:uFillTx/>
                <a:latin typeface="+mn-lt"/>
                <a:ea typeface="+mn-ea"/>
                <a:cs typeface="+mn-cs"/>
              </a:rPr>
              <a:t>cdl.ShowDialog</a:t>
            </a:r>
            <a:r>
              <a:rPr kumimoji="0" lang="en-US" sz="1200" b="0" i="0" u="none" strike="noStrike" kern="1200" cap="none" spc="0" normalizeH="0" baseline="0" noProof="0" dirty="0" smtClean="0">
                <a:ln>
                  <a:noFill/>
                </a:ln>
                <a:solidFill>
                  <a:schemeClr val="tx1"/>
                </a:solidFill>
                <a:effectLst/>
                <a:uLnTx/>
                <a:uFillTx/>
                <a:latin typeface="+mn-lt"/>
                <a:ea typeface="+mn-ea"/>
                <a:cs typeface="+mn-cs"/>
              </a:rPr>
              <a:t>();</a:t>
            </a:r>
          </a:p>
          <a:p>
            <a:pPr marL="1097280" marR="0" lvl="3" indent="-228600" algn="l" defTabSz="914400" rtl="0" eaLnBrk="1" fontAlgn="auto" latinLnBrk="0" hangingPunct="1">
              <a:lnSpc>
                <a:spcPct val="100000"/>
              </a:lnSpc>
              <a:spcBef>
                <a:spcPts val="400"/>
              </a:spcBef>
              <a:spcAft>
                <a:spcPts val="0"/>
              </a:spcAft>
              <a:buClr>
                <a:schemeClr val="accent2">
                  <a:shade val="75000"/>
                </a:schemeClr>
              </a:buClr>
              <a:buSzPct val="70000"/>
              <a:buFont typeface="Wingdings"/>
              <a:buNone/>
              <a:tabLst/>
              <a:defRPr/>
            </a:pPr>
            <a:r>
              <a:rPr kumimoji="0" lang="en-US" sz="1200" b="0" i="0" u="none" strike="noStrike" kern="1200" cap="none" spc="0" normalizeH="0" baseline="0" noProof="0" dirty="0" smtClean="0">
                <a:ln>
                  <a:noFill/>
                </a:ln>
                <a:solidFill>
                  <a:schemeClr val="tx1"/>
                </a:solidFill>
                <a:effectLst/>
                <a:uLnTx/>
                <a:uFillTx/>
                <a:latin typeface="+mn-lt"/>
                <a:ea typeface="+mn-ea"/>
                <a:cs typeface="+mn-cs"/>
              </a:rPr>
              <a:t>panel1.BackColor = </a:t>
            </a:r>
            <a:r>
              <a:rPr kumimoji="0" lang="en-US" sz="1200" b="0" i="0" u="none" strike="noStrike" kern="1200" cap="none" spc="0" normalizeH="0" baseline="0" noProof="0" dirty="0" err="1" smtClean="0">
                <a:ln>
                  <a:noFill/>
                </a:ln>
                <a:solidFill>
                  <a:schemeClr val="tx1"/>
                </a:solidFill>
                <a:effectLst/>
                <a:uLnTx/>
                <a:uFillTx/>
                <a:latin typeface="+mn-lt"/>
                <a:ea typeface="+mn-ea"/>
                <a:cs typeface="+mn-cs"/>
              </a:rPr>
              <a:t>cdl.Color</a:t>
            </a:r>
            <a:r>
              <a:rPr kumimoji="0" lang="en-US" sz="1200" b="0" i="0" u="none" strike="noStrike" kern="1200" cap="none" spc="0" normalizeH="0" baseline="0" noProof="0" dirty="0" smtClean="0">
                <a:ln>
                  <a:noFill/>
                </a:ln>
                <a:solidFill>
                  <a:schemeClr val="tx1"/>
                </a:solidFill>
                <a:effectLst/>
                <a:uLnTx/>
                <a:uFillTx/>
                <a:latin typeface="+mn-lt"/>
                <a:ea typeface="+mn-ea"/>
                <a:cs typeface="+mn-cs"/>
              </a:rPr>
              <a:t>;</a:t>
            </a:r>
          </a:p>
          <a:p>
            <a:pPr marL="1097280" marR="0" lvl="3" indent="-228600" algn="l" defTabSz="914400" rtl="0" eaLnBrk="1" fontAlgn="auto" latinLnBrk="0" hangingPunct="1">
              <a:lnSpc>
                <a:spcPct val="100000"/>
              </a:lnSpc>
              <a:spcBef>
                <a:spcPts val="400"/>
              </a:spcBef>
              <a:spcAft>
                <a:spcPts val="0"/>
              </a:spcAft>
              <a:buClr>
                <a:schemeClr val="accent2">
                  <a:shade val="75000"/>
                </a:schemeClr>
              </a:buClr>
              <a:buSzPct val="70000"/>
              <a:buFont typeface="Wingdings"/>
              <a:buNone/>
              <a:tabLst/>
              <a:defRPr/>
            </a:pPr>
            <a:r>
              <a:rPr kumimoji="0" lang="en-US" sz="1200" b="0" i="0" u="none" strike="noStrike" kern="1200" cap="none" spc="0" normalizeH="0" baseline="0" noProof="0" dirty="0" err="1" smtClean="0">
                <a:ln>
                  <a:noFill/>
                </a:ln>
                <a:solidFill>
                  <a:schemeClr val="tx1"/>
                </a:solidFill>
                <a:effectLst/>
                <a:uLnTx/>
                <a:uFillTx/>
                <a:latin typeface="+mn-lt"/>
                <a:ea typeface="+mn-ea"/>
                <a:cs typeface="+mn-cs"/>
              </a:rPr>
              <a:t>ColorInfo</a:t>
            </a:r>
            <a:r>
              <a:rPr kumimoji="0" lang="en-US" sz="1200" b="0" i="0" u="none" strike="noStrike" kern="1200" cap="none" spc="0" normalizeH="0" baseline="0" noProof="0" dirty="0" smtClean="0">
                <a:ln>
                  <a:noFill/>
                </a:ln>
                <a:solidFill>
                  <a:schemeClr val="tx1"/>
                </a:solidFill>
                <a:effectLst/>
                <a:uLnTx/>
                <a:uFillTx/>
                <a:latin typeface="+mn-lt"/>
                <a:ea typeface="+mn-ea"/>
                <a:cs typeface="+mn-cs"/>
              </a:rPr>
              <a:t>();</a:t>
            </a:r>
          </a:p>
          <a:p>
            <a:pPr marL="822960" marR="0" lvl="2" indent="-228600" algn="l" defTabSz="914400" rtl="0" eaLnBrk="1" fontAlgn="auto" latinLnBrk="0" hangingPunct="1">
              <a:lnSpc>
                <a:spcPct val="100000"/>
              </a:lnSpc>
              <a:spcBef>
                <a:spcPts val="500"/>
              </a:spcBef>
              <a:spcAft>
                <a:spcPts val="0"/>
              </a:spcAft>
              <a:buClr>
                <a:schemeClr val="bg1">
                  <a:shade val="50000"/>
                </a:schemeClr>
              </a:buClr>
              <a:buSzPct val="76000"/>
              <a:buFont typeface="Wingdings 3"/>
              <a:buNone/>
              <a:tabLst/>
              <a:defRPr/>
            </a:pPr>
            <a:r>
              <a:rPr kumimoji="0" lang="en-US" sz="1200" b="0" i="0" u="none" strike="noStrike" kern="1200" cap="none" spc="0" normalizeH="0" baseline="0" noProof="0" dirty="0" smtClean="0">
                <a:ln>
                  <a:noFill/>
                </a:ln>
                <a:solidFill>
                  <a:schemeClr val="tx1"/>
                </a:solidFill>
                <a:effectLst/>
                <a:uLnTx/>
                <a:uFillTx/>
                <a:latin typeface="+mn-lt"/>
                <a:ea typeface="+mn-ea"/>
                <a:cs typeface="+mn-cs"/>
              </a:rPr>
              <a:t>}</a:t>
            </a:r>
          </a:p>
          <a:p>
            <a:pPr marL="822960" marR="0" lvl="2" indent="-228600" algn="l" defTabSz="914400" rtl="0" eaLnBrk="1" fontAlgn="auto" latinLnBrk="0" hangingPunct="1">
              <a:lnSpc>
                <a:spcPct val="100000"/>
              </a:lnSpc>
              <a:spcBef>
                <a:spcPts val="500"/>
              </a:spcBef>
              <a:spcAft>
                <a:spcPts val="0"/>
              </a:spcAft>
              <a:buClr>
                <a:schemeClr val="bg1">
                  <a:shade val="50000"/>
                </a:schemeClr>
              </a:buClr>
              <a:buSzPct val="76000"/>
              <a:buFont typeface="Wingdings 3"/>
              <a:buNone/>
              <a:tabLst/>
              <a:defRPr/>
            </a:pPr>
            <a:r>
              <a:rPr kumimoji="0" lang="en-US" sz="1200" b="0" i="0" u="none" strike="noStrike" kern="1200" cap="none" spc="0" normalizeH="0" baseline="0" noProof="0" dirty="0" smtClean="0">
                <a:ln>
                  <a:noFill/>
                </a:ln>
                <a:solidFill>
                  <a:schemeClr val="tx1"/>
                </a:solidFill>
                <a:effectLst/>
                <a:uLnTx/>
                <a:uFillTx/>
                <a:latin typeface="+mn-lt"/>
                <a:ea typeface="+mn-ea"/>
                <a:cs typeface="+mn-cs"/>
              </a:rPr>
              <a:t>private void </a:t>
            </a:r>
            <a:r>
              <a:rPr kumimoji="0" lang="en-US" sz="1200" b="0" i="0" u="none" strike="noStrike" kern="1200" cap="none" spc="0" normalizeH="0" baseline="0" noProof="0" dirty="0" err="1" smtClean="0">
                <a:ln>
                  <a:noFill/>
                </a:ln>
                <a:solidFill>
                  <a:schemeClr val="tx1"/>
                </a:solidFill>
                <a:effectLst/>
                <a:uLnTx/>
                <a:uFillTx/>
                <a:latin typeface="+mn-lt"/>
                <a:ea typeface="+mn-ea"/>
                <a:cs typeface="+mn-cs"/>
              </a:rPr>
              <a:t>ColorInfo</a:t>
            </a:r>
            <a:r>
              <a:rPr kumimoji="0" lang="en-US" sz="1200" b="0" i="0" u="none" strike="noStrike" kern="1200" cap="none" spc="0" normalizeH="0" baseline="0" noProof="0" dirty="0" smtClean="0">
                <a:ln>
                  <a:noFill/>
                </a:ln>
                <a:solidFill>
                  <a:schemeClr val="tx1"/>
                </a:solidFill>
                <a:effectLst/>
                <a:uLnTx/>
                <a:uFillTx/>
                <a:latin typeface="+mn-lt"/>
                <a:ea typeface="+mn-ea"/>
                <a:cs typeface="+mn-cs"/>
              </a:rPr>
              <a:t>()</a:t>
            </a:r>
          </a:p>
          <a:p>
            <a:pPr marL="822960" marR="0" lvl="2" indent="-228600" algn="l" defTabSz="914400" rtl="0" eaLnBrk="1" fontAlgn="auto" latinLnBrk="0" hangingPunct="1">
              <a:lnSpc>
                <a:spcPct val="100000"/>
              </a:lnSpc>
              <a:spcBef>
                <a:spcPts val="500"/>
              </a:spcBef>
              <a:spcAft>
                <a:spcPts val="0"/>
              </a:spcAft>
              <a:buClr>
                <a:schemeClr val="bg1">
                  <a:shade val="50000"/>
                </a:schemeClr>
              </a:buClr>
              <a:buSzPct val="76000"/>
              <a:buFont typeface="Wingdings 3"/>
              <a:buNone/>
              <a:tabLst/>
              <a:defRPr/>
            </a:pPr>
            <a:r>
              <a:rPr kumimoji="0" lang="en-US" sz="1200" b="0" i="0" u="none" strike="noStrike" kern="1200" cap="none" spc="0" normalizeH="0" baseline="0" noProof="0" dirty="0" smtClean="0">
                <a:ln>
                  <a:noFill/>
                </a:ln>
                <a:solidFill>
                  <a:schemeClr val="tx1"/>
                </a:solidFill>
                <a:effectLst/>
                <a:uLnTx/>
                <a:uFillTx/>
                <a:latin typeface="+mn-lt"/>
                <a:ea typeface="+mn-ea"/>
                <a:cs typeface="+mn-cs"/>
              </a:rPr>
              <a:t>{</a:t>
            </a:r>
          </a:p>
          <a:p>
            <a:pPr marL="1097280" marR="0" lvl="3" indent="-228600" algn="l" defTabSz="914400" rtl="0" eaLnBrk="1" fontAlgn="auto" latinLnBrk="0" hangingPunct="1">
              <a:lnSpc>
                <a:spcPct val="100000"/>
              </a:lnSpc>
              <a:spcBef>
                <a:spcPts val="400"/>
              </a:spcBef>
              <a:spcAft>
                <a:spcPts val="0"/>
              </a:spcAft>
              <a:buClr>
                <a:schemeClr val="accent2">
                  <a:shade val="75000"/>
                </a:schemeClr>
              </a:buClr>
              <a:buSzPct val="70000"/>
              <a:buFont typeface="Wingdings"/>
              <a:buNone/>
              <a:tabLst/>
              <a:defRPr/>
            </a:pPr>
            <a:r>
              <a:rPr kumimoji="0" lang="en-US" sz="1200" b="0" i="0" u="none" strike="noStrike" kern="1200" cap="none" spc="0" normalizeH="0" baseline="0" noProof="0" dirty="0" smtClean="0">
                <a:ln>
                  <a:noFill/>
                </a:ln>
                <a:solidFill>
                  <a:schemeClr val="tx1"/>
                </a:solidFill>
                <a:effectLst/>
                <a:uLnTx/>
                <a:uFillTx/>
                <a:latin typeface="+mn-lt"/>
                <a:ea typeface="+mn-ea"/>
                <a:cs typeface="+mn-cs"/>
              </a:rPr>
              <a:t>// Show color information on the labels:</a:t>
            </a:r>
          </a:p>
          <a:p>
            <a:pPr marL="1097280" marR="0" lvl="3" indent="-228600" algn="l" defTabSz="914400" rtl="0" eaLnBrk="1" fontAlgn="auto" latinLnBrk="0" hangingPunct="1">
              <a:lnSpc>
                <a:spcPct val="100000"/>
              </a:lnSpc>
              <a:spcBef>
                <a:spcPts val="400"/>
              </a:spcBef>
              <a:spcAft>
                <a:spcPts val="0"/>
              </a:spcAft>
              <a:buClr>
                <a:schemeClr val="accent2">
                  <a:shade val="75000"/>
                </a:schemeClr>
              </a:buClr>
              <a:buSzPct val="70000"/>
              <a:buFont typeface="Wingdings"/>
              <a:buNone/>
              <a:tabLst/>
              <a:defRPr/>
            </a:pPr>
            <a:r>
              <a:rPr kumimoji="0" lang="en-US" sz="1200" b="0" i="0" u="none" strike="noStrike" kern="1200" cap="none" spc="0" normalizeH="0" baseline="0" noProof="0" dirty="0" smtClean="0">
                <a:ln>
                  <a:noFill/>
                </a:ln>
                <a:solidFill>
                  <a:schemeClr val="tx1"/>
                </a:solidFill>
                <a:effectLst/>
                <a:uLnTx/>
                <a:uFillTx/>
                <a:latin typeface="+mn-lt"/>
                <a:ea typeface="+mn-ea"/>
                <a:cs typeface="+mn-cs"/>
              </a:rPr>
              <a:t>// Brightness info:</a:t>
            </a:r>
          </a:p>
          <a:p>
            <a:pPr marL="1097280" marR="0" lvl="3" indent="-228600" algn="l" defTabSz="914400" rtl="0" eaLnBrk="1" fontAlgn="auto" latinLnBrk="0" hangingPunct="1">
              <a:lnSpc>
                <a:spcPct val="100000"/>
              </a:lnSpc>
              <a:spcBef>
                <a:spcPts val="400"/>
              </a:spcBef>
              <a:spcAft>
                <a:spcPts val="0"/>
              </a:spcAft>
              <a:buClr>
                <a:schemeClr val="accent2">
                  <a:shade val="75000"/>
                </a:schemeClr>
              </a:buClr>
              <a:buSzPct val="70000"/>
              <a:buFont typeface="Wingdings"/>
              <a:buNone/>
              <a:tabLst/>
              <a:defRPr/>
            </a:pPr>
            <a:r>
              <a:rPr kumimoji="0" lang="en-US" sz="1200" b="0" i="0" u="none" strike="noStrike" kern="1200" cap="none" spc="0" normalizeH="0" baseline="0" noProof="0" dirty="0" err="1" smtClean="0">
                <a:ln>
                  <a:noFill/>
                </a:ln>
                <a:solidFill>
                  <a:schemeClr val="tx1"/>
                </a:solidFill>
                <a:effectLst/>
                <a:uLnTx/>
                <a:uFillTx/>
                <a:latin typeface="+mn-lt"/>
                <a:ea typeface="+mn-ea"/>
                <a:cs typeface="+mn-cs"/>
              </a:rPr>
              <a:t>lblBrightness.Text</a:t>
            </a:r>
            <a:r>
              <a:rPr kumimoji="0" lang="en-US" sz="1200" b="0" i="0" u="none" strike="noStrike" kern="1200" cap="none" spc="0" normalizeH="0" baseline="0" noProof="0" dirty="0" smtClean="0">
                <a:ln>
                  <a:noFill/>
                </a:ln>
                <a:solidFill>
                  <a:schemeClr val="tx1"/>
                </a:solidFill>
                <a:effectLst/>
                <a:uLnTx/>
                <a:uFillTx/>
                <a:latin typeface="+mn-lt"/>
                <a:ea typeface="+mn-ea"/>
                <a:cs typeface="+mn-cs"/>
              </a:rPr>
              <a:t> = "Brightness = " +</a:t>
            </a:r>
          </a:p>
          <a:p>
            <a:pPr marL="1097280" marR="0" lvl="3" indent="-228600" algn="l" defTabSz="914400" rtl="0" eaLnBrk="1" fontAlgn="auto" latinLnBrk="0" hangingPunct="1">
              <a:lnSpc>
                <a:spcPct val="100000"/>
              </a:lnSpc>
              <a:spcBef>
                <a:spcPts val="400"/>
              </a:spcBef>
              <a:spcAft>
                <a:spcPts val="0"/>
              </a:spcAft>
              <a:buClr>
                <a:schemeClr val="accent2">
                  <a:shade val="75000"/>
                </a:schemeClr>
              </a:buClr>
              <a:buSzPct val="70000"/>
              <a:buFont typeface="Wingdings"/>
              <a:buNone/>
              <a:tabLst/>
              <a:defRPr/>
            </a:pPr>
            <a:r>
              <a:rPr kumimoji="0" lang="en-US" sz="1200" b="0" i="0" u="none" strike="noStrike" kern="1200" cap="none" spc="0" normalizeH="0" baseline="0" noProof="0" dirty="0" smtClean="0">
                <a:ln>
                  <a:noFill/>
                </a:ln>
                <a:solidFill>
                  <a:schemeClr val="tx1"/>
                </a:solidFill>
                <a:effectLst/>
                <a:uLnTx/>
                <a:uFillTx/>
                <a:latin typeface="+mn-lt"/>
                <a:ea typeface="+mn-ea"/>
                <a:cs typeface="+mn-cs"/>
              </a:rPr>
              <a:t>panel1.BackColor.GetBrightness().</a:t>
            </a:r>
            <a:r>
              <a:rPr kumimoji="0" lang="en-US" sz="1200" b="0" i="0" u="none" strike="noStrike" kern="1200" cap="none" spc="0" normalizeH="0" baseline="0" noProof="0" dirty="0" err="1" smtClean="0">
                <a:ln>
                  <a:noFill/>
                </a:ln>
                <a:solidFill>
                  <a:schemeClr val="tx1"/>
                </a:solidFill>
                <a:effectLst/>
                <a:uLnTx/>
                <a:uFillTx/>
                <a:latin typeface="+mn-lt"/>
                <a:ea typeface="+mn-ea"/>
                <a:cs typeface="+mn-cs"/>
              </a:rPr>
              <a:t>ToString</a:t>
            </a:r>
            <a:r>
              <a:rPr kumimoji="0" lang="en-US" sz="1200" b="0" i="0" u="none" strike="noStrike" kern="1200" cap="none" spc="0" normalizeH="0" baseline="0" noProof="0" dirty="0" smtClean="0">
                <a:ln>
                  <a:noFill/>
                </a:ln>
                <a:solidFill>
                  <a:schemeClr val="tx1"/>
                </a:solidFill>
                <a:effectLst/>
                <a:uLnTx/>
                <a:uFillTx/>
                <a:latin typeface="+mn-lt"/>
                <a:ea typeface="+mn-ea"/>
                <a:cs typeface="+mn-cs"/>
              </a:rPr>
              <a:t>();</a:t>
            </a:r>
          </a:p>
          <a:p>
            <a:pPr marL="1097280" marR="0" lvl="3" indent="-228600" algn="l" defTabSz="914400" rtl="0" eaLnBrk="1" fontAlgn="auto" latinLnBrk="0" hangingPunct="1">
              <a:lnSpc>
                <a:spcPct val="100000"/>
              </a:lnSpc>
              <a:spcBef>
                <a:spcPts val="400"/>
              </a:spcBef>
              <a:spcAft>
                <a:spcPts val="0"/>
              </a:spcAft>
              <a:buClr>
                <a:schemeClr val="accent2">
                  <a:shade val="75000"/>
                </a:schemeClr>
              </a:buClr>
              <a:buSzPct val="70000"/>
              <a:buFont typeface="Wingdings"/>
              <a:buNone/>
              <a:tabLst/>
              <a:defRPr/>
            </a:pPr>
            <a:r>
              <a:rPr kumimoji="0" lang="en-US" sz="1200" b="0" i="0" u="none" strike="noStrike" kern="1200" cap="none" spc="0" normalizeH="0" baseline="0" noProof="0" dirty="0" err="1" smtClean="0">
                <a:ln>
                  <a:noFill/>
                </a:ln>
                <a:solidFill>
                  <a:schemeClr val="tx1"/>
                </a:solidFill>
                <a:effectLst/>
                <a:uLnTx/>
                <a:uFillTx/>
                <a:latin typeface="+mn-lt"/>
                <a:ea typeface="+mn-ea"/>
                <a:cs typeface="+mn-cs"/>
              </a:rPr>
              <a:t>lblHue.Text</a:t>
            </a:r>
            <a:r>
              <a:rPr kumimoji="0" lang="en-US" sz="1200" b="0" i="0" u="none" strike="noStrike" kern="1200" cap="none" spc="0" normalizeH="0" baseline="0" noProof="0" dirty="0" smtClean="0">
                <a:ln>
                  <a:noFill/>
                </a:ln>
                <a:solidFill>
                  <a:schemeClr val="tx1"/>
                </a:solidFill>
                <a:effectLst/>
                <a:uLnTx/>
                <a:uFillTx/>
                <a:latin typeface="+mn-lt"/>
                <a:ea typeface="+mn-ea"/>
                <a:cs typeface="+mn-cs"/>
              </a:rPr>
              <a:t> = "Hue = " +</a:t>
            </a:r>
          </a:p>
          <a:p>
            <a:pPr marL="1097280" marR="0" lvl="3" indent="-228600" algn="l" defTabSz="914400" rtl="0" eaLnBrk="1" fontAlgn="auto" latinLnBrk="0" hangingPunct="1">
              <a:lnSpc>
                <a:spcPct val="100000"/>
              </a:lnSpc>
              <a:spcBef>
                <a:spcPts val="400"/>
              </a:spcBef>
              <a:spcAft>
                <a:spcPts val="0"/>
              </a:spcAft>
              <a:buClr>
                <a:schemeClr val="accent2">
                  <a:shade val="75000"/>
                </a:schemeClr>
              </a:buClr>
              <a:buSzPct val="70000"/>
              <a:buFont typeface="Wingdings"/>
              <a:buNone/>
              <a:tabLst/>
              <a:defRPr/>
            </a:pPr>
            <a:r>
              <a:rPr kumimoji="0" lang="en-US" sz="1200" b="0" i="0" u="none" strike="noStrike" kern="1200" cap="none" spc="0" normalizeH="0" baseline="0" noProof="0" dirty="0" smtClean="0">
                <a:ln>
                  <a:noFill/>
                </a:ln>
                <a:solidFill>
                  <a:schemeClr val="tx1"/>
                </a:solidFill>
                <a:effectLst/>
                <a:uLnTx/>
                <a:uFillTx/>
                <a:latin typeface="+mn-lt"/>
                <a:ea typeface="+mn-ea"/>
                <a:cs typeface="+mn-cs"/>
              </a:rPr>
              <a:t>panel1.BackColor.GetHue().</a:t>
            </a:r>
            <a:r>
              <a:rPr kumimoji="0" lang="en-US" sz="1200" b="0" i="0" u="none" strike="noStrike" kern="1200" cap="none" spc="0" normalizeH="0" baseline="0" noProof="0" dirty="0" err="1" smtClean="0">
                <a:ln>
                  <a:noFill/>
                </a:ln>
                <a:solidFill>
                  <a:schemeClr val="tx1"/>
                </a:solidFill>
                <a:effectLst/>
                <a:uLnTx/>
                <a:uFillTx/>
                <a:latin typeface="+mn-lt"/>
                <a:ea typeface="+mn-ea"/>
                <a:cs typeface="+mn-cs"/>
              </a:rPr>
              <a:t>ToString</a:t>
            </a:r>
            <a:r>
              <a:rPr kumimoji="0" lang="en-US" sz="1200" b="0" i="0" u="none" strike="noStrike" kern="1200" cap="none" spc="0" normalizeH="0" baseline="0" noProof="0" dirty="0" smtClean="0">
                <a:ln>
                  <a:noFill/>
                </a:ln>
                <a:solidFill>
                  <a:schemeClr val="tx1"/>
                </a:solidFill>
                <a:effectLst/>
                <a:uLnTx/>
                <a:uFillTx/>
                <a:latin typeface="+mn-lt"/>
                <a:ea typeface="+mn-ea"/>
                <a:cs typeface="+mn-cs"/>
              </a:rPr>
              <a:t>();</a:t>
            </a:r>
          </a:p>
          <a:p>
            <a:pPr marL="1097280" marR="0" lvl="3" indent="-228600" algn="l" defTabSz="914400" rtl="0" eaLnBrk="1" fontAlgn="auto" latinLnBrk="0" hangingPunct="1">
              <a:lnSpc>
                <a:spcPct val="100000"/>
              </a:lnSpc>
              <a:spcBef>
                <a:spcPts val="400"/>
              </a:spcBef>
              <a:spcAft>
                <a:spcPts val="0"/>
              </a:spcAft>
              <a:buClr>
                <a:schemeClr val="accent2">
                  <a:shade val="75000"/>
                </a:schemeClr>
              </a:buClr>
              <a:buSzPct val="70000"/>
              <a:buFont typeface="Wingdings"/>
              <a:buNone/>
              <a:tabLst/>
              <a:defRPr/>
            </a:pPr>
            <a:r>
              <a:rPr kumimoji="0" lang="en-US" sz="1200" b="0" i="0" u="none" strike="noStrike" kern="1200" cap="none" spc="0" normalizeH="0" baseline="0" noProof="0" dirty="0" smtClean="0">
                <a:ln>
                  <a:noFill/>
                </a:ln>
                <a:solidFill>
                  <a:schemeClr val="tx1"/>
                </a:solidFill>
                <a:effectLst/>
                <a:uLnTx/>
                <a:uFillTx/>
                <a:latin typeface="+mn-lt"/>
                <a:ea typeface="+mn-ea"/>
                <a:cs typeface="+mn-cs"/>
              </a:rPr>
              <a:t>// HUE Info:</a:t>
            </a:r>
          </a:p>
          <a:p>
            <a:pPr marL="1097280" marR="0" lvl="3" indent="-228600" algn="l" defTabSz="914400" rtl="0" eaLnBrk="1" fontAlgn="auto" latinLnBrk="0" hangingPunct="1">
              <a:lnSpc>
                <a:spcPct val="100000"/>
              </a:lnSpc>
              <a:spcBef>
                <a:spcPts val="400"/>
              </a:spcBef>
              <a:spcAft>
                <a:spcPts val="0"/>
              </a:spcAft>
              <a:buClr>
                <a:schemeClr val="accent2">
                  <a:shade val="75000"/>
                </a:schemeClr>
              </a:buClr>
              <a:buSzPct val="70000"/>
              <a:buFont typeface="Wingdings"/>
              <a:buNone/>
              <a:tabLst/>
              <a:defRPr/>
            </a:pPr>
            <a:r>
              <a:rPr kumimoji="0" lang="en-US" sz="1200" b="0" i="0" u="none" strike="noStrike" kern="1200" cap="none" spc="0" normalizeH="0" baseline="0" noProof="0" dirty="0" err="1" smtClean="0">
                <a:ln>
                  <a:noFill/>
                </a:ln>
                <a:solidFill>
                  <a:schemeClr val="tx1"/>
                </a:solidFill>
                <a:effectLst/>
                <a:uLnTx/>
                <a:uFillTx/>
                <a:latin typeface="+mn-lt"/>
                <a:ea typeface="+mn-ea"/>
                <a:cs typeface="+mn-cs"/>
              </a:rPr>
              <a:t>lblSaturation.Text</a:t>
            </a:r>
            <a:r>
              <a:rPr kumimoji="0" lang="en-US" sz="1200" b="0" i="0" u="none" strike="noStrike" kern="1200" cap="none" spc="0" normalizeH="0" baseline="0" noProof="0" dirty="0" smtClean="0">
                <a:ln>
                  <a:noFill/>
                </a:ln>
                <a:solidFill>
                  <a:schemeClr val="tx1"/>
                </a:solidFill>
                <a:effectLst/>
                <a:uLnTx/>
                <a:uFillTx/>
                <a:latin typeface="+mn-lt"/>
                <a:ea typeface="+mn-ea"/>
                <a:cs typeface="+mn-cs"/>
              </a:rPr>
              <a:t> = "Saturation = " +</a:t>
            </a:r>
          </a:p>
          <a:p>
            <a:pPr marL="1097280" marR="0" lvl="3" indent="-228600" algn="l" defTabSz="914400" rtl="0" eaLnBrk="1" fontAlgn="auto" latinLnBrk="0" hangingPunct="1">
              <a:lnSpc>
                <a:spcPct val="100000"/>
              </a:lnSpc>
              <a:spcBef>
                <a:spcPts val="400"/>
              </a:spcBef>
              <a:spcAft>
                <a:spcPts val="0"/>
              </a:spcAft>
              <a:buClr>
                <a:schemeClr val="accent2">
                  <a:shade val="75000"/>
                </a:schemeClr>
              </a:buClr>
              <a:buSzPct val="70000"/>
              <a:buFont typeface="Wingdings"/>
              <a:buNone/>
              <a:tabLst/>
              <a:defRPr/>
            </a:pPr>
            <a:r>
              <a:rPr kumimoji="0" lang="en-US" sz="1200" b="0" i="0" u="none" strike="noStrike" kern="1200" cap="none" spc="0" normalizeH="0" baseline="0" noProof="0" dirty="0" smtClean="0">
                <a:ln>
                  <a:noFill/>
                </a:ln>
                <a:solidFill>
                  <a:schemeClr val="tx1"/>
                </a:solidFill>
                <a:effectLst/>
                <a:uLnTx/>
                <a:uFillTx/>
                <a:latin typeface="+mn-lt"/>
                <a:ea typeface="+mn-ea"/>
                <a:cs typeface="+mn-cs"/>
              </a:rPr>
              <a:t>panel1.BackColor.GetSaturation().</a:t>
            </a:r>
            <a:r>
              <a:rPr kumimoji="0" lang="en-US" sz="1200" b="0" i="0" u="none" strike="noStrike" kern="1200" cap="none" spc="0" normalizeH="0" baseline="0" noProof="0" dirty="0" err="1" smtClean="0">
                <a:ln>
                  <a:noFill/>
                </a:ln>
                <a:solidFill>
                  <a:schemeClr val="tx1"/>
                </a:solidFill>
                <a:effectLst/>
                <a:uLnTx/>
                <a:uFillTx/>
                <a:latin typeface="+mn-lt"/>
                <a:ea typeface="+mn-ea"/>
                <a:cs typeface="+mn-cs"/>
              </a:rPr>
              <a:t>ToString</a:t>
            </a:r>
            <a:r>
              <a:rPr kumimoji="0" lang="en-US" sz="1200" b="0" i="0" u="none" strike="noStrike" kern="1200" cap="none" spc="0" normalizeH="0" baseline="0" noProof="0" dirty="0" smtClean="0">
                <a:ln>
                  <a:noFill/>
                </a:ln>
                <a:solidFill>
                  <a:schemeClr val="tx1"/>
                </a:solidFill>
                <a:effectLst/>
                <a:uLnTx/>
                <a:uFillTx/>
                <a:latin typeface="+mn-lt"/>
                <a:ea typeface="+mn-ea"/>
                <a:cs typeface="+mn-cs"/>
              </a:rPr>
              <a:t>();</a:t>
            </a: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p>
            <a:r>
              <a:rPr lang="en-US" b="1" dirty="0" smtClean="0"/>
              <a:t>System Colors</a:t>
            </a:r>
            <a:endParaRPr lang="es-ES" dirty="0">
              <a:ln/>
              <a:gradFill flip="none">
                <a:gsLst>
                  <a:gs pos="0">
                    <a:schemeClr val="accent6">
                      <a:tint val="70000"/>
                      <a:shade val="100000"/>
                      <a:hueMod val="100000"/>
                      <a:satMod val="195000"/>
                    </a:schemeClr>
                  </a:gs>
                  <a:gs pos="46000">
                    <a:schemeClr val="accent6">
                      <a:tint val="70000"/>
                      <a:shade val="100000"/>
                      <a:hueMod val="100000"/>
                      <a:satMod val="195000"/>
                    </a:schemeClr>
                  </a:gs>
                  <a:gs pos="100000">
                    <a:schemeClr val="accent6">
                      <a:tint val="100000"/>
                      <a:shade val="60000"/>
                      <a:hueMod val="100000"/>
                      <a:satMod val="195000"/>
                    </a:schemeClr>
                  </a:gs>
                </a:gsLst>
                <a:lin ang="5400000"/>
              </a:gradFill>
            </a:endParaRPr>
          </a:p>
        </p:txBody>
      </p:sp>
      <p:sp>
        <p:nvSpPr>
          <p:cNvPr id="3" name="Rectangle 2"/>
          <p:cNvSpPr>
            <a:spLocks noGrp="1"/>
          </p:cNvSpPr>
          <p:nvPr>
            <p:ph sz="quarter" idx="1"/>
          </p:nvPr>
        </p:nvSpPr>
        <p:spPr>
          <a:xfrm>
            <a:off x="457200" y="1143000"/>
            <a:ext cx="4267200" cy="5562600"/>
          </a:xfrm>
        </p:spPr>
        <p:txBody>
          <a:bodyPr>
            <a:noAutofit/>
          </a:bodyPr>
          <a:lstStyle/>
          <a:p>
            <a:pPr lvl="3">
              <a:buNone/>
              <a:defRPr/>
            </a:pPr>
            <a:r>
              <a:rPr lang="en-US" sz="1200" dirty="0" smtClean="0"/>
              <a:t>// RGB Hex info:</a:t>
            </a:r>
          </a:p>
          <a:p>
            <a:pPr lvl="3">
              <a:buNone/>
              <a:defRPr/>
            </a:pPr>
            <a:r>
              <a:rPr lang="en-US" sz="1200" dirty="0" smtClean="0"/>
              <a:t>string </a:t>
            </a:r>
            <a:r>
              <a:rPr lang="en-US" sz="1200" dirty="0" err="1" smtClean="0"/>
              <a:t>strRGBHex</a:t>
            </a:r>
            <a:r>
              <a:rPr lang="en-US" sz="1200" dirty="0" smtClean="0"/>
              <a:t> = </a:t>
            </a:r>
            <a:r>
              <a:rPr lang="en-US" sz="1200" dirty="0" err="1" smtClean="0"/>
              <a:t>string.Format</a:t>
            </a:r>
            <a:r>
              <a:rPr lang="en-US" sz="1200" dirty="0" smtClean="0"/>
              <a:t>("0x{0:X8}",</a:t>
            </a:r>
          </a:p>
          <a:p>
            <a:pPr lvl="3">
              <a:buNone/>
              <a:defRPr/>
            </a:pPr>
            <a:r>
              <a:rPr lang="en-US" sz="1200" dirty="0" smtClean="0"/>
              <a:t>panel1.BackColor.ToArgb());</a:t>
            </a:r>
          </a:p>
          <a:p>
            <a:pPr lvl="3">
              <a:buNone/>
              <a:defRPr/>
            </a:pPr>
            <a:r>
              <a:rPr lang="en-US" sz="1200" dirty="0" err="1" smtClean="0"/>
              <a:t>strRGBHex</a:t>
            </a:r>
            <a:r>
              <a:rPr lang="en-US" sz="1200" dirty="0" smtClean="0"/>
              <a:t> = "RGB = #" + </a:t>
            </a:r>
            <a:r>
              <a:rPr lang="en-US" sz="1200" dirty="0" err="1" smtClean="0"/>
              <a:t>strRGBHex.Substring</a:t>
            </a:r>
            <a:r>
              <a:rPr lang="en-US" sz="1200" dirty="0" smtClean="0"/>
              <a:t>(</a:t>
            </a:r>
          </a:p>
          <a:p>
            <a:pPr lvl="3">
              <a:buNone/>
              <a:defRPr/>
            </a:pPr>
            <a:r>
              <a:rPr lang="en-US" sz="1200" dirty="0" err="1" smtClean="0"/>
              <a:t>strRGBHex.Length</a:t>
            </a:r>
            <a:r>
              <a:rPr lang="en-US" sz="1200" dirty="0" smtClean="0"/>
              <a:t> - 6, 6);</a:t>
            </a:r>
          </a:p>
          <a:p>
            <a:pPr lvl="3">
              <a:buNone/>
              <a:defRPr/>
            </a:pPr>
            <a:r>
              <a:rPr lang="en-US" sz="1200" dirty="0" err="1" smtClean="0"/>
              <a:t>lblRGBHex.Text</a:t>
            </a:r>
            <a:r>
              <a:rPr lang="en-US" sz="1200" dirty="0" smtClean="0"/>
              <a:t> = </a:t>
            </a:r>
            <a:r>
              <a:rPr lang="en-US" sz="1200" dirty="0" err="1" smtClean="0"/>
              <a:t>strRGBHex</a:t>
            </a:r>
            <a:r>
              <a:rPr lang="en-US" sz="1200" dirty="0" smtClean="0"/>
              <a:t>;</a:t>
            </a:r>
          </a:p>
          <a:p>
            <a:pPr lvl="3">
              <a:buNone/>
              <a:defRPr/>
            </a:pPr>
            <a:r>
              <a:rPr lang="en-US" sz="1200" dirty="0" smtClean="0"/>
              <a:t>// ARGB value info:</a:t>
            </a:r>
          </a:p>
          <a:p>
            <a:pPr lvl="3">
              <a:buNone/>
              <a:defRPr/>
            </a:pPr>
            <a:r>
              <a:rPr lang="en-US" sz="1200" dirty="0" smtClean="0"/>
              <a:t>string </a:t>
            </a:r>
            <a:r>
              <a:rPr lang="en-US" sz="1200" dirty="0" err="1" smtClean="0"/>
              <a:t>strRGBValue</a:t>
            </a:r>
            <a:r>
              <a:rPr lang="en-US" sz="1200" dirty="0" smtClean="0"/>
              <a:t> = "ARGB = [" +</a:t>
            </a:r>
          </a:p>
          <a:p>
            <a:pPr lvl="3">
              <a:buNone/>
              <a:defRPr/>
            </a:pPr>
            <a:r>
              <a:rPr lang="en-US" sz="1200" dirty="0" smtClean="0"/>
              <a:t>panel1.BackColor.A.ToString() + ", " +</a:t>
            </a:r>
          </a:p>
          <a:p>
            <a:pPr lvl="3">
              <a:buNone/>
              <a:defRPr/>
            </a:pPr>
            <a:r>
              <a:rPr lang="en-US" sz="1200" dirty="0" smtClean="0"/>
              <a:t>panel1.BackColor.R.ToString() + ", " +</a:t>
            </a:r>
          </a:p>
          <a:p>
            <a:pPr lvl="3">
              <a:buNone/>
              <a:defRPr/>
            </a:pPr>
            <a:r>
              <a:rPr lang="en-US" sz="1200" dirty="0" smtClean="0"/>
              <a:t>panel1.BackColor.G.ToString() + ", " +</a:t>
            </a:r>
          </a:p>
          <a:p>
            <a:pPr lvl="3">
              <a:buNone/>
              <a:defRPr/>
            </a:pPr>
            <a:r>
              <a:rPr lang="en-US" sz="1200" dirty="0" smtClean="0"/>
              <a:t>panel1.BackColor.B.ToString() + "]";</a:t>
            </a:r>
          </a:p>
          <a:p>
            <a:pPr lvl="3">
              <a:buNone/>
              <a:defRPr/>
            </a:pPr>
            <a:r>
              <a:rPr lang="en-US" sz="1200" dirty="0" err="1" smtClean="0"/>
              <a:t>lblRGBValue.Text</a:t>
            </a:r>
            <a:r>
              <a:rPr lang="en-US" sz="1200" dirty="0" smtClean="0"/>
              <a:t> = </a:t>
            </a:r>
            <a:r>
              <a:rPr lang="en-US" sz="1200" dirty="0" err="1" smtClean="0"/>
              <a:t>strRGBValue</a:t>
            </a:r>
            <a:r>
              <a:rPr lang="en-US" sz="1200" dirty="0" smtClean="0"/>
              <a:t>;</a:t>
            </a:r>
          </a:p>
          <a:p>
            <a:pPr lvl="2">
              <a:buNone/>
              <a:defRPr/>
            </a:pPr>
            <a:r>
              <a:rPr lang="en-US" sz="1200" dirty="0" smtClean="0"/>
              <a:t>}</a:t>
            </a:r>
          </a:p>
          <a:p>
            <a:pPr lvl="1">
              <a:buNone/>
              <a:defRPr/>
            </a:pPr>
            <a:r>
              <a:rPr lang="en-US" sz="1200" dirty="0" smtClean="0"/>
              <a:t>}</a:t>
            </a:r>
          </a:p>
          <a:p>
            <a:pPr lvl="0">
              <a:buNone/>
              <a:defRPr/>
            </a:pPr>
            <a:r>
              <a:rPr lang="en-US" sz="1200" dirty="0" smtClean="0"/>
              <a:t>}</a:t>
            </a:r>
          </a:p>
        </p:txBody>
      </p:sp>
      <p:sp>
        <p:nvSpPr>
          <p:cNvPr id="4" name="Rectangle 2"/>
          <p:cNvSpPr txBox="1">
            <a:spLocks/>
          </p:cNvSpPr>
          <p:nvPr/>
        </p:nvSpPr>
        <p:spPr>
          <a:xfrm>
            <a:off x="4876800" y="228600"/>
            <a:ext cx="4267200" cy="5562600"/>
          </a:xfrm>
          <a:prstGeom prst="rect">
            <a:avLst/>
          </a:prstGeom>
        </p:spPr>
        <p:txBody>
          <a:bodyPr vert="horz">
            <a:noAutofit/>
          </a:bodyPr>
          <a:lstStyle/>
          <a:p>
            <a:pPr marL="1097280" marR="0" lvl="3" indent="-228600" algn="l" defTabSz="914400" rtl="0" eaLnBrk="1" fontAlgn="auto" latinLnBrk="0" hangingPunct="1">
              <a:lnSpc>
                <a:spcPct val="100000"/>
              </a:lnSpc>
              <a:spcBef>
                <a:spcPts val="400"/>
              </a:spcBef>
              <a:spcAft>
                <a:spcPts val="0"/>
              </a:spcAft>
              <a:buClr>
                <a:schemeClr val="accent2">
                  <a:shade val="75000"/>
                </a:schemeClr>
              </a:buClr>
              <a:buSzPct val="70000"/>
              <a:buFont typeface="Wingdings"/>
              <a:buNone/>
              <a:tabLst/>
              <a:defRPr/>
            </a:pPr>
            <a:endParaRPr kumimoji="0" lang="en-US" sz="1200" b="0" i="0" u="none" strike="noStrike" kern="1200" cap="none" spc="0" normalizeH="0" baseline="0" noProof="0" dirty="0" smtClean="0">
              <a:ln>
                <a:noFill/>
              </a:ln>
              <a:solidFill>
                <a:schemeClr val="tx1"/>
              </a:solidFill>
              <a:effectLst/>
              <a:uLnTx/>
              <a:uFillTx/>
              <a:latin typeface="+mn-lt"/>
              <a:ea typeface="+mn-ea"/>
              <a:cs typeface="+mn-cs"/>
            </a:endParaRPr>
          </a:p>
        </p:txBody>
      </p:sp>
      <p:pic>
        <p:nvPicPr>
          <p:cNvPr id="14338" name="Picture 2"/>
          <p:cNvPicPr>
            <a:picLocks noChangeAspect="1" noChangeArrowheads="1"/>
          </p:cNvPicPr>
          <p:nvPr/>
        </p:nvPicPr>
        <p:blipFill>
          <a:blip r:embed="rId3" cstate="print"/>
          <a:srcRect/>
          <a:stretch>
            <a:fillRect/>
          </a:stretch>
        </p:blipFill>
        <p:spPr bwMode="auto">
          <a:xfrm>
            <a:off x="5410200" y="1905000"/>
            <a:ext cx="2857500" cy="2857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p>
            <a:r>
              <a:rPr lang="en-US" b="1" dirty="0" smtClean="0"/>
              <a:t>System Colors</a:t>
            </a:r>
            <a:endParaRPr lang="es-ES" dirty="0">
              <a:ln/>
              <a:gradFill flip="none">
                <a:gsLst>
                  <a:gs pos="0">
                    <a:schemeClr val="accent6">
                      <a:tint val="70000"/>
                      <a:shade val="100000"/>
                      <a:hueMod val="100000"/>
                      <a:satMod val="195000"/>
                    </a:schemeClr>
                  </a:gs>
                  <a:gs pos="46000">
                    <a:schemeClr val="accent6">
                      <a:tint val="70000"/>
                      <a:shade val="100000"/>
                      <a:hueMod val="100000"/>
                      <a:satMod val="195000"/>
                    </a:schemeClr>
                  </a:gs>
                  <a:gs pos="100000">
                    <a:schemeClr val="accent6">
                      <a:tint val="100000"/>
                      <a:shade val="60000"/>
                      <a:hueMod val="100000"/>
                      <a:satMod val="195000"/>
                    </a:schemeClr>
                  </a:gs>
                </a:gsLst>
                <a:lin ang="5400000"/>
              </a:gradFill>
            </a:endParaRPr>
          </a:p>
        </p:txBody>
      </p:sp>
      <p:sp>
        <p:nvSpPr>
          <p:cNvPr id="3" name="Rectangle 2"/>
          <p:cNvSpPr>
            <a:spLocks noGrp="1"/>
          </p:cNvSpPr>
          <p:nvPr>
            <p:ph sz="quarter" idx="1"/>
          </p:nvPr>
        </p:nvSpPr>
        <p:spPr>
          <a:xfrm>
            <a:off x="457200" y="1143000"/>
            <a:ext cx="8229600" cy="5562600"/>
          </a:xfrm>
        </p:spPr>
        <p:txBody>
          <a:bodyPr>
            <a:noAutofit/>
          </a:bodyPr>
          <a:lstStyle/>
          <a:p>
            <a:pPr lvl="3">
              <a:buNone/>
              <a:defRPr/>
            </a:pPr>
            <a:r>
              <a:rPr lang="en-US" sz="1200" dirty="0" smtClean="0"/>
              <a:t>// RGB Hex info:</a:t>
            </a:r>
          </a:p>
          <a:p>
            <a:pPr lvl="3">
              <a:buNone/>
              <a:defRPr/>
            </a:pPr>
            <a:r>
              <a:rPr lang="en-US" sz="1200" dirty="0" smtClean="0"/>
              <a:t>string </a:t>
            </a:r>
            <a:r>
              <a:rPr lang="en-US" sz="1200" dirty="0" err="1" smtClean="0"/>
              <a:t>strRGBHex</a:t>
            </a:r>
            <a:r>
              <a:rPr lang="en-US" sz="1200" dirty="0" smtClean="0"/>
              <a:t> = </a:t>
            </a:r>
            <a:r>
              <a:rPr lang="en-US" sz="1200" dirty="0" err="1" smtClean="0"/>
              <a:t>string.Format</a:t>
            </a:r>
            <a:r>
              <a:rPr lang="en-US" sz="1200" dirty="0" smtClean="0"/>
              <a:t>("0x{0:X8}",</a:t>
            </a:r>
          </a:p>
          <a:p>
            <a:pPr lvl="3">
              <a:buNone/>
              <a:defRPr/>
            </a:pPr>
            <a:r>
              <a:rPr lang="en-US" sz="1200" dirty="0" smtClean="0"/>
              <a:t>panel1.BackColor.ToArgb());</a:t>
            </a:r>
          </a:p>
          <a:p>
            <a:pPr lvl="3">
              <a:buNone/>
              <a:defRPr/>
            </a:pPr>
            <a:r>
              <a:rPr lang="en-US" sz="1200" dirty="0" err="1" smtClean="0"/>
              <a:t>strRGBHex</a:t>
            </a:r>
            <a:r>
              <a:rPr lang="en-US" sz="1200" dirty="0" smtClean="0"/>
              <a:t> = "RGB = #" + </a:t>
            </a:r>
            <a:r>
              <a:rPr lang="en-US" sz="1200" dirty="0" err="1" smtClean="0"/>
              <a:t>strRGBHex.Substring</a:t>
            </a:r>
            <a:r>
              <a:rPr lang="en-US" sz="1200" dirty="0" smtClean="0"/>
              <a:t>(</a:t>
            </a:r>
          </a:p>
          <a:p>
            <a:pPr lvl="3">
              <a:buNone/>
              <a:defRPr/>
            </a:pPr>
            <a:r>
              <a:rPr lang="en-US" sz="1200" dirty="0" err="1" smtClean="0"/>
              <a:t>strRGBHex.Length</a:t>
            </a:r>
            <a:r>
              <a:rPr lang="en-US" sz="1200" dirty="0" smtClean="0"/>
              <a:t> - 6, 6);</a:t>
            </a:r>
          </a:p>
          <a:p>
            <a:pPr lvl="3">
              <a:buNone/>
              <a:defRPr/>
            </a:pPr>
            <a:r>
              <a:rPr lang="en-US" sz="1200" dirty="0" err="1" smtClean="0"/>
              <a:t>lblRGBHex.Text</a:t>
            </a:r>
            <a:r>
              <a:rPr lang="en-US" sz="1200" dirty="0" smtClean="0"/>
              <a:t> = </a:t>
            </a:r>
            <a:r>
              <a:rPr lang="en-US" sz="1200" dirty="0" err="1" smtClean="0"/>
              <a:t>strRGBHex</a:t>
            </a:r>
            <a:r>
              <a:rPr lang="en-US" sz="1200" dirty="0" smtClean="0"/>
              <a:t>;</a:t>
            </a:r>
          </a:p>
          <a:p>
            <a:pPr lvl="3">
              <a:buNone/>
              <a:defRPr/>
            </a:pPr>
            <a:r>
              <a:rPr lang="en-US" sz="1200" dirty="0" smtClean="0"/>
              <a:t>// ARGB value info:</a:t>
            </a:r>
          </a:p>
          <a:p>
            <a:pPr lvl="3">
              <a:buNone/>
              <a:defRPr/>
            </a:pPr>
            <a:r>
              <a:rPr lang="en-US" sz="1200" dirty="0" smtClean="0"/>
              <a:t>string </a:t>
            </a:r>
            <a:r>
              <a:rPr lang="en-US" sz="1200" dirty="0" err="1" smtClean="0"/>
              <a:t>strRGBValue</a:t>
            </a:r>
            <a:r>
              <a:rPr lang="en-US" sz="1200" dirty="0" smtClean="0"/>
              <a:t> = "ARGB = [" +</a:t>
            </a:r>
          </a:p>
          <a:p>
            <a:pPr lvl="3">
              <a:buNone/>
              <a:defRPr/>
            </a:pPr>
            <a:r>
              <a:rPr lang="en-US" sz="1200" dirty="0" smtClean="0"/>
              <a:t>panel1.BackColor.A.ToString() + ", " +</a:t>
            </a:r>
          </a:p>
          <a:p>
            <a:pPr lvl="3">
              <a:buNone/>
              <a:defRPr/>
            </a:pPr>
            <a:r>
              <a:rPr lang="en-US" sz="1200" dirty="0" smtClean="0"/>
              <a:t>panel1.BackColor.R.ToString() + ", " +</a:t>
            </a:r>
          </a:p>
          <a:p>
            <a:pPr lvl="3">
              <a:buNone/>
              <a:defRPr/>
            </a:pPr>
            <a:r>
              <a:rPr lang="en-US" sz="1200" dirty="0" smtClean="0"/>
              <a:t>panel1.BackColor.G.ToString() + ", " +</a:t>
            </a:r>
          </a:p>
          <a:p>
            <a:pPr lvl="3">
              <a:buNone/>
              <a:defRPr/>
            </a:pPr>
            <a:r>
              <a:rPr lang="en-US" sz="1200" dirty="0" smtClean="0"/>
              <a:t>panel1.BackColor.B.ToString() + "]";</a:t>
            </a:r>
          </a:p>
          <a:p>
            <a:pPr lvl="3">
              <a:buNone/>
              <a:defRPr/>
            </a:pPr>
            <a:r>
              <a:rPr lang="en-US" sz="1200" dirty="0" err="1" smtClean="0"/>
              <a:t>lblRGBValue.Text</a:t>
            </a:r>
            <a:r>
              <a:rPr lang="en-US" sz="1200" dirty="0" smtClean="0"/>
              <a:t> = </a:t>
            </a:r>
            <a:r>
              <a:rPr lang="en-US" sz="1200" dirty="0" err="1" smtClean="0"/>
              <a:t>strRGBValue</a:t>
            </a:r>
            <a:r>
              <a:rPr lang="en-US" sz="1200" dirty="0" smtClean="0"/>
              <a:t>;</a:t>
            </a:r>
          </a:p>
          <a:p>
            <a:pPr lvl="2">
              <a:buNone/>
              <a:defRPr/>
            </a:pPr>
            <a:r>
              <a:rPr lang="en-US" sz="1200" dirty="0" smtClean="0"/>
              <a:t>}</a:t>
            </a:r>
          </a:p>
          <a:p>
            <a:pPr lvl="1">
              <a:buNone/>
              <a:defRPr/>
            </a:pPr>
            <a:r>
              <a:rPr lang="en-US" sz="1200" dirty="0" smtClean="0"/>
              <a:t>}</a:t>
            </a:r>
          </a:p>
          <a:p>
            <a:pPr lvl="0">
              <a:buNone/>
              <a:defRPr/>
            </a:pPr>
            <a:r>
              <a:rPr lang="en-US" sz="1200" dirty="0" smtClean="0"/>
              <a:t>}</a:t>
            </a:r>
          </a:p>
        </p:txBody>
      </p:sp>
      <p:sp>
        <p:nvSpPr>
          <p:cNvPr id="4" name="Rectangle 2"/>
          <p:cNvSpPr txBox="1">
            <a:spLocks/>
          </p:cNvSpPr>
          <p:nvPr/>
        </p:nvSpPr>
        <p:spPr>
          <a:xfrm>
            <a:off x="4876800" y="228600"/>
            <a:ext cx="4267200" cy="5562600"/>
          </a:xfrm>
          <a:prstGeom prst="rect">
            <a:avLst/>
          </a:prstGeom>
        </p:spPr>
        <p:txBody>
          <a:bodyPr vert="horz">
            <a:noAutofit/>
          </a:bodyPr>
          <a:lstStyle/>
          <a:p>
            <a:pPr marL="1097280" marR="0" lvl="3" indent="-228600" algn="l" defTabSz="914400" rtl="0" eaLnBrk="1" fontAlgn="auto" latinLnBrk="0" hangingPunct="1">
              <a:lnSpc>
                <a:spcPct val="100000"/>
              </a:lnSpc>
              <a:spcBef>
                <a:spcPts val="400"/>
              </a:spcBef>
              <a:spcAft>
                <a:spcPts val="0"/>
              </a:spcAft>
              <a:buClr>
                <a:schemeClr val="accent2">
                  <a:shade val="75000"/>
                </a:schemeClr>
              </a:buClr>
              <a:buSzPct val="70000"/>
              <a:buFont typeface="Wingdings"/>
              <a:buNone/>
              <a:tabLst/>
              <a:defRPr/>
            </a:pPr>
            <a:endParaRPr kumimoji="0" lang="en-US" sz="12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p>
            <a:r>
              <a:rPr lang="en-US" dirty="0" smtClean="0"/>
              <a:t>The </a:t>
            </a:r>
            <a:r>
              <a:rPr lang="en-US" dirty="0" err="1" smtClean="0"/>
              <a:t>TextBox</a:t>
            </a:r>
            <a:r>
              <a:rPr lang="en-US" dirty="0" smtClean="0"/>
              <a:t> Control</a:t>
            </a:r>
            <a:endParaRPr lang="es-ES" dirty="0">
              <a:ln/>
              <a:gradFill flip="none">
                <a:gsLst>
                  <a:gs pos="0">
                    <a:schemeClr val="accent6">
                      <a:tint val="70000"/>
                      <a:shade val="100000"/>
                      <a:hueMod val="100000"/>
                      <a:satMod val="195000"/>
                    </a:schemeClr>
                  </a:gs>
                  <a:gs pos="46000">
                    <a:schemeClr val="accent6">
                      <a:tint val="70000"/>
                      <a:shade val="100000"/>
                      <a:hueMod val="100000"/>
                      <a:satMod val="195000"/>
                    </a:schemeClr>
                  </a:gs>
                  <a:gs pos="100000">
                    <a:schemeClr val="accent6">
                      <a:tint val="100000"/>
                      <a:shade val="60000"/>
                      <a:hueMod val="100000"/>
                      <a:satMod val="195000"/>
                    </a:schemeClr>
                  </a:gs>
                </a:gsLst>
                <a:lin ang="5400000"/>
              </a:gradFill>
            </a:endParaRPr>
          </a:p>
        </p:txBody>
      </p:sp>
      <p:sp>
        <p:nvSpPr>
          <p:cNvPr id="3" name="Rectangle 2"/>
          <p:cNvSpPr>
            <a:spLocks noGrp="1"/>
          </p:cNvSpPr>
          <p:nvPr>
            <p:ph sz="quarter" idx="1"/>
          </p:nvPr>
        </p:nvSpPr>
        <p:spPr>
          <a:xfrm>
            <a:off x="457200" y="1219200"/>
            <a:ext cx="8229600" cy="3886200"/>
          </a:xfrm>
        </p:spPr>
        <p:txBody>
          <a:bodyPr>
            <a:normAutofit/>
          </a:bodyPr>
          <a:lstStyle/>
          <a:p>
            <a:r>
              <a:rPr lang="en-US" sz="1800" dirty="0" smtClean="0"/>
              <a:t>Text boxes should be used whenever you want users to enter text that you have no knowledge of at design time (e.g., the user ’ s name). </a:t>
            </a:r>
          </a:p>
          <a:p>
            <a:r>
              <a:rPr lang="en-US" sz="1800" dirty="0" smtClean="0"/>
              <a:t>The primary function of a text box is for users to enter text, but any characters can be entered, and you can force users to enter numeric values only.</a:t>
            </a:r>
          </a:p>
          <a:p>
            <a:r>
              <a:rPr lang="en-US" sz="1800" dirty="0" smtClean="0"/>
              <a:t>The .NET Framework comes with two basic controls to take text input from users: </a:t>
            </a:r>
            <a:r>
              <a:rPr lang="en-US" sz="1800" dirty="0" err="1" smtClean="0"/>
              <a:t>TextBox</a:t>
            </a:r>
            <a:r>
              <a:rPr lang="en-US" sz="1800" dirty="0" smtClean="0"/>
              <a:t> and </a:t>
            </a:r>
            <a:r>
              <a:rPr lang="en-US" sz="1800" dirty="0" err="1" smtClean="0"/>
              <a:t>RichTextBox</a:t>
            </a:r>
            <a:r>
              <a:rPr lang="en-US" sz="1800" dirty="0" smtClean="0"/>
              <a:t> . </a:t>
            </a:r>
          </a:p>
          <a:p>
            <a:r>
              <a:rPr lang="en-US" sz="1800" dirty="0" smtClean="0"/>
              <a:t>Both controls are derived from a base class called </a:t>
            </a:r>
            <a:r>
              <a:rPr lang="en-US" sz="1800" dirty="0" err="1" smtClean="0"/>
              <a:t>TextBoxBase</a:t>
            </a:r>
            <a:r>
              <a:rPr lang="en-US" sz="1800" dirty="0" smtClean="0"/>
              <a:t> , which itself is derived from Control .</a:t>
            </a:r>
          </a:p>
          <a:p>
            <a:r>
              <a:rPr lang="en-US" sz="2000" dirty="0" err="1" smtClean="0"/>
              <a:t>TextBoxBase</a:t>
            </a:r>
            <a:r>
              <a:rPr lang="en-US" sz="2000" dirty="0" smtClean="0"/>
              <a:t> provides the base functionality for text manipulation in a text box, such as selecting text, cutting to and pasting from the clipboard, and a wide range of events.</a:t>
            </a:r>
            <a:endParaRPr lang="en-US" sz="2500" dirty="0"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p:txBody>
          <a:bodyPr>
            <a:normAutofit fontScale="90000"/>
          </a:bodyPr>
          <a:lstStyle/>
          <a:p>
            <a:r>
              <a:rPr lang="en-US" dirty="0" smtClean="0"/>
              <a:t>The </a:t>
            </a:r>
            <a:r>
              <a:rPr lang="en-US" dirty="0" err="1" smtClean="0"/>
              <a:t>RadioButton</a:t>
            </a:r>
            <a:r>
              <a:rPr lang="en-US" dirty="0" smtClean="0"/>
              <a:t> and </a:t>
            </a:r>
            <a:r>
              <a:rPr lang="en-US" dirty="0" err="1" smtClean="0"/>
              <a:t>CheckBox</a:t>
            </a:r>
            <a:r>
              <a:rPr lang="en-US" dirty="0" smtClean="0"/>
              <a:t> Controls</a:t>
            </a:r>
            <a:endParaRPr lang="es-ES" dirty="0">
              <a:ln/>
              <a:gradFill flip="none">
                <a:gsLst>
                  <a:gs pos="0">
                    <a:schemeClr val="accent6">
                      <a:tint val="70000"/>
                      <a:shade val="100000"/>
                      <a:hueMod val="100000"/>
                      <a:satMod val="195000"/>
                    </a:schemeClr>
                  </a:gs>
                  <a:gs pos="46000">
                    <a:schemeClr val="accent6">
                      <a:tint val="70000"/>
                      <a:shade val="100000"/>
                      <a:hueMod val="100000"/>
                      <a:satMod val="195000"/>
                    </a:schemeClr>
                  </a:gs>
                  <a:gs pos="100000">
                    <a:schemeClr val="accent6">
                      <a:tint val="100000"/>
                      <a:shade val="60000"/>
                      <a:hueMod val="100000"/>
                      <a:satMod val="195000"/>
                    </a:schemeClr>
                  </a:gs>
                </a:gsLst>
                <a:lin ang="5400000"/>
              </a:gradFill>
            </a:endParaRPr>
          </a:p>
        </p:txBody>
      </p:sp>
      <p:sp>
        <p:nvSpPr>
          <p:cNvPr id="3" name="Rectangle 2"/>
          <p:cNvSpPr>
            <a:spLocks noGrp="1"/>
          </p:cNvSpPr>
          <p:nvPr>
            <p:ph sz="quarter" idx="1"/>
          </p:nvPr>
        </p:nvSpPr>
        <p:spPr>
          <a:xfrm>
            <a:off x="457200" y="1219200"/>
            <a:ext cx="8229600" cy="4953000"/>
          </a:xfrm>
        </p:spPr>
        <p:txBody>
          <a:bodyPr>
            <a:normAutofit lnSpcReduction="10000"/>
          </a:bodyPr>
          <a:lstStyle/>
          <a:p>
            <a:r>
              <a:rPr lang="en-US" sz="1800" dirty="0" smtClean="0"/>
              <a:t>Radio buttons traditionally display themselves as a label with a tiny circle to the left of it, which can be either selected or not. </a:t>
            </a:r>
          </a:p>
          <a:p>
            <a:r>
              <a:rPr lang="en-US" sz="1800" dirty="0" smtClean="0"/>
              <a:t>You should use the radio buttons when you want to give users a choice between several mutually exclusive options.</a:t>
            </a:r>
          </a:p>
          <a:p>
            <a:r>
              <a:rPr lang="en-US" sz="1800" dirty="0" smtClean="0"/>
              <a:t>To group radio buttons together so they create one logical unit you must use a </a:t>
            </a:r>
            <a:r>
              <a:rPr lang="en-US" sz="1800" dirty="0" err="1" smtClean="0"/>
              <a:t>GroupBox</a:t>
            </a:r>
            <a:r>
              <a:rPr lang="en-US" sz="1800" dirty="0" smtClean="0"/>
              <a:t> control or some other container. </a:t>
            </a:r>
          </a:p>
          <a:p>
            <a:r>
              <a:rPr lang="en-US" sz="1800" dirty="0" smtClean="0"/>
              <a:t>When you first place a </a:t>
            </a:r>
            <a:r>
              <a:rPr lang="en-US" sz="1800" dirty="0" err="1" smtClean="0"/>
              <a:t>GroupBox</a:t>
            </a:r>
            <a:r>
              <a:rPr lang="en-US" sz="1800" dirty="0" smtClean="0"/>
              <a:t> onto a form and then place the </a:t>
            </a:r>
            <a:r>
              <a:rPr lang="en-US" sz="1800" dirty="0" err="1" smtClean="0"/>
              <a:t>RadioButton</a:t>
            </a:r>
            <a:r>
              <a:rPr lang="en-US" sz="1800" dirty="0" smtClean="0"/>
              <a:t> controls you need within the borders of the </a:t>
            </a:r>
            <a:r>
              <a:rPr lang="en-US" sz="1800" dirty="0" err="1" smtClean="0"/>
              <a:t>GroupBox</a:t>
            </a:r>
            <a:r>
              <a:rPr lang="en-US" sz="1800" dirty="0" smtClean="0"/>
              <a:t> , the </a:t>
            </a:r>
            <a:r>
              <a:rPr lang="en-US" sz="1800" dirty="0" err="1" smtClean="0"/>
              <a:t>RadioButton</a:t>
            </a:r>
            <a:r>
              <a:rPr lang="en-US" sz="1800" dirty="0" smtClean="0"/>
              <a:t> controls will automatically change their state to reflect that only one option within the group box can be selected. </a:t>
            </a:r>
          </a:p>
          <a:p>
            <a:r>
              <a:rPr lang="en-US" sz="1800" dirty="0" smtClean="0"/>
              <a:t>If you do not place the controls within a </a:t>
            </a:r>
            <a:r>
              <a:rPr lang="en-US" sz="1800" dirty="0" err="1" smtClean="0"/>
              <a:t>GroupBox</a:t>
            </a:r>
            <a:r>
              <a:rPr lang="en-US" sz="1800" dirty="0" smtClean="0"/>
              <a:t> , only one </a:t>
            </a:r>
            <a:r>
              <a:rPr lang="en-US" sz="1800" dirty="0" err="1" smtClean="0"/>
              <a:t>RadioButton</a:t>
            </a:r>
            <a:r>
              <a:rPr lang="en-US" sz="1800" dirty="0" smtClean="0"/>
              <a:t> on the </a:t>
            </a:r>
            <a:r>
              <a:rPr lang="en-US" sz="1800" i="1" dirty="0" smtClean="0"/>
              <a:t>form can be selected at any given time.</a:t>
            </a:r>
          </a:p>
          <a:p>
            <a:r>
              <a:rPr lang="en-US" sz="1800" dirty="0" smtClean="0"/>
              <a:t>A </a:t>
            </a:r>
            <a:r>
              <a:rPr lang="en-US" sz="1800" dirty="0" err="1" smtClean="0"/>
              <a:t>CheckBox</a:t>
            </a:r>
            <a:r>
              <a:rPr lang="en-US" sz="1800" dirty="0" smtClean="0"/>
              <a:t> control traditionally displays itself as a label with a small box on its immediate left. </a:t>
            </a:r>
          </a:p>
          <a:p>
            <a:r>
              <a:rPr lang="en-US" sz="1800" dirty="0" smtClean="0"/>
              <a:t>Use a check box when you want to enable users to choose one or more options — for example, a questionnaire asking which operating systems the user has tried (e.g., Windows XP, Windows Vista, Linux, and so on).</a:t>
            </a:r>
            <a:endParaRPr lang="en-US" sz="2500" dirty="0"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p:txBody>
          <a:bodyPr>
            <a:normAutofit/>
          </a:bodyPr>
          <a:lstStyle/>
          <a:p>
            <a:r>
              <a:rPr lang="en-US" b="1" i="1" dirty="0" smtClean="0"/>
              <a:t>The </a:t>
            </a:r>
            <a:r>
              <a:rPr lang="en-US" b="1" i="1" dirty="0" err="1" smtClean="0"/>
              <a:t>GroupBox</a:t>
            </a:r>
            <a:r>
              <a:rPr lang="en-US" b="1" i="1" dirty="0" smtClean="0"/>
              <a:t> Control</a:t>
            </a:r>
            <a:endParaRPr lang="es-ES" dirty="0">
              <a:ln/>
              <a:gradFill flip="none">
                <a:gsLst>
                  <a:gs pos="0">
                    <a:schemeClr val="accent6">
                      <a:tint val="70000"/>
                      <a:shade val="100000"/>
                      <a:hueMod val="100000"/>
                      <a:satMod val="195000"/>
                    </a:schemeClr>
                  </a:gs>
                  <a:gs pos="46000">
                    <a:schemeClr val="accent6">
                      <a:tint val="70000"/>
                      <a:shade val="100000"/>
                      <a:hueMod val="100000"/>
                      <a:satMod val="195000"/>
                    </a:schemeClr>
                  </a:gs>
                  <a:gs pos="100000">
                    <a:schemeClr val="accent6">
                      <a:tint val="100000"/>
                      <a:shade val="60000"/>
                      <a:hueMod val="100000"/>
                      <a:satMod val="195000"/>
                    </a:schemeClr>
                  </a:gs>
                </a:gsLst>
                <a:lin ang="5400000"/>
              </a:gradFill>
            </a:endParaRPr>
          </a:p>
        </p:txBody>
      </p:sp>
      <p:sp>
        <p:nvSpPr>
          <p:cNvPr id="3" name="Rectangle 2"/>
          <p:cNvSpPr>
            <a:spLocks noGrp="1"/>
          </p:cNvSpPr>
          <p:nvPr>
            <p:ph sz="quarter" idx="1"/>
          </p:nvPr>
        </p:nvSpPr>
        <p:spPr>
          <a:xfrm>
            <a:off x="457200" y="1219200"/>
            <a:ext cx="8229600" cy="4953000"/>
          </a:xfrm>
        </p:spPr>
        <p:txBody>
          <a:bodyPr>
            <a:normAutofit fontScale="92500" lnSpcReduction="20000"/>
          </a:bodyPr>
          <a:lstStyle/>
          <a:p>
            <a:r>
              <a:rPr lang="en-US" sz="1800" dirty="0" smtClean="0"/>
              <a:t>The </a:t>
            </a:r>
            <a:r>
              <a:rPr lang="en-US" sz="1800" dirty="0" err="1" smtClean="0"/>
              <a:t>GroupBox</a:t>
            </a:r>
            <a:r>
              <a:rPr lang="en-US" sz="1800" dirty="0" smtClean="0"/>
              <a:t> control is often used to logically group a set of controls such as the </a:t>
            </a:r>
            <a:r>
              <a:rPr lang="en-US" sz="1800" dirty="0" err="1" smtClean="0"/>
              <a:t>RadioButton</a:t>
            </a:r>
            <a:r>
              <a:rPr lang="en-US" sz="1800" dirty="0" smtClean="0"/>
              <a:t> and </a:t>
            </a:r>
            <a:r>
              <a:rPr lang="en-US" sz="1800" dirty="0" err="1" smtClean="0"/>
              <a:t>CheckBox</a:t>
            </a:r>
            <a:r>
              <a:rPr lang="en-US" sz="1800" dirty="0" smtClean="0"/>
              <a:t> , and to provide a caption and a frame around this set.</a:t>
            </a:r>
          </a:p>
          <a:p>
            <a:r>
              <a:rPr lang="en-US" sz="1800" dirty="0" smtClean="0"/>
              <a:t>Using the group box is as simple as dragging it onto a form and then dragging the controls it should contain onto it (but not the reverse — that is, you can ’ t lay a group box over preexisting controls). </a:t>
            </a:r>
          </a:p>
          <a:p>
            <a:r>
              <a:rPr lang="en-US" sz="1800" dirty="0" smtClean="0"/>
              <a:t>The effect of this is that the parent of the controls becomes the group box, rather than the form, so it is possible to have more than one radio button selected at any given time. </a:t>
            </a:r>
          </a:p>
          <a:p>
            <a:r>
              <a:rPr lang="en-US" sz="1800" dirty="0" smtClean="0"/>
              <a:t>Within the group box, however, only one radio button can be selected.</a:t>
            </a:r>
          </a:p>
          <a:p>
            <a:r>
              <a:rPr lang="en-US" sz="1800" dirty="0" smtClean="0"/>
              <a:t>The relationship between parent and child probably needs to be explained a bit more. </a:t>
            </a:r>
          </a:p>
          <a:p>
            <a:r>
              <a:rPr lang="en-US" sz="1800" dirty="0" smtClean="0"/>
              <a:t>When a control is placed on a form, the form is said to become the parent of the control, and hence the control is the child of the form. </a:t>
            </a:r>
          </a:p>
          <a:p>
            <a:r>
              <a:rPr lang="en-US" sz="1800" dirty="0" smtClean="0"/>
              <a:t>When you place a </a:t>
            </a:r>
            <a:r>
              <a:rPr lang="en-US" sz="1800" dirty="0" err="1" smtClean="0"/>
              <a:t>GroupBox</a:t>
            </a:r>
            <a:r>
              <a:rPr lang="en-US" sz="1800" dirty="0" smtClean="0"/>
              <a:t> on a form, it becomes a child of a form. </a:t>
            </a:r>
          </a:p>
          <a:p>
            <a:r>
              <a:rPr lang="en-US" sz="1800" dirty="0" smtClean="0"/>
              <a:t>Because a group box can itself contain controls, it becomes the parent of these controls. </a:t>
            </a:r>
          </a:p>
          <a:p>
            <a:r>
              <a:rPr lang="en-US" sz="1800" dirty="0" smtClean="0"/>
              <a:t>The effect of this is that moving the </a:t>
            </a:r>
            <a:r>
              <a:rPr lang="en-US" sz="1800" dirty="0" err="1" smtClean="0"/>
              <a:t>GroupBox</a:t>
            </a:r>
            <a:r>
              <a:rPr lang="en-US" sz="1800" dirty="0" smtClean="0"/>
              <a:t> control moves all of the controls placed on it.</a:t>
            </a:r>
          </a:p>
          <a:p>
            <a:r>
              <a:rPr lang="en-US" sz="1800" dirty="0" smtClean="0"/>
              <a:t>Another effect of placing controls on a group box is that it enables you to affect the contained controls by setting the corresponding property on the group box. </a:t>
            </a:r>
          </a:p>
          <a:p>
            <a:r>
              <a:rPr lang="en-US" sz="1800" dirty="0" smtClean="0"/>
              <a:t>For instance, if you want to disable all the controls within a </a:t>
            </a:r>
            <a:r>
              <a:rPr lang="en-US" sz="1800" dirty="0" err="1" smtClean="0"/>
              <a:t>GroupBox</a:t>
            </a:r>
            <a:r>
              <a:rPr lang="en-US" sz="1800" dirty="0" smtClean="0"/>
              <a:t> control, you can simply set the Enabled property of the </a:t>
            </a:r>
            <a:r>
              <a:rPr lang="en-US" sz="1800" dirty="0" err="1" smtClean="0"/>
              <a:t>GroupBox</a:t>
            </a:r>
            <a:r>
              <a:rPr lang="en-US" sz="1800" dirty="0" smtClean="0"/>
              <a:t> to false .</a:t>
            </a:r>
            <a:endParaRPr lang="en-US" sz="2500" dirty="0" smtClean="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raining seminar presentation">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Origi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Training seminar presentation</Template>
  <TotalTime>0</TotalTime>
  <Words>8589</Words>
  <Application>Microsoft Office PowerPoint</Application>
  <PresentationFormat>On-screen Show (4:3)</PresentationFormat>
  <Paragraphs>826</Paragraphs>
  <Slides>64</Slides>
  <Notes>64</Notes>
  <HiddenSlides>0</HiddenSlides>
  <MMClips>0</MMClips>
  <ScaleCrop>false</ScaleCrop>
  <HeadingPairs>
    <vt:vector size="4" baseType="variant">
      <vt:variant>
        <vt:lpstr>Theme</vt:lpstr>
      </vt:variant>
      <vt:variant>
        <vt:i4>1</vt:i4>
      </vt:variant>
      <vt:variant>
        <vt:lpstr>Slide Titles</vt:lpstr>
      </vt:variant>
      <vt:variant>
        <vt:i4>64</vt:i4>
      </vt:variant>
    </vt:vector>
  </HeadingPairs>
  <TitlesOfParts>
    <vt:vector size="65" baseType="lpstr">
      <vt:lpstr>Training seminar presentation</vt:lpstr>
      <vt:lpstr>Unidad IV</vt:lpstr>
      <vt:lpstr>Controls</vt:lpstr>
      <vt:lpstr>Properties</vt:lpstr>
      <vt:lpstr>Events</vt:lpstr>
      <vt:lpstr>The Button Control</vt:lpstr>
      <vt:lpstr>The Label and LinkLabel Controls</vt:lpstr>
      <vt:lpstr>The TextBox Control</vt:lpstr>
      <vt:lpstr>The RadioButton and CheckBox Controls</vt:lpstr>
      <vt:lpstr>The GroupBox Control</vt:lpstr>
      <vt:lpstr>The RichTextBox Control</vt:lpstr>
      <vt:lpstr>The ListBox and CheckedListBox Controls</vt:lpstr>
      <vt:lpstr>The ListView Control</vt:lpstr>
      <vt:lpstr>The ListView Control</vt:lpstr>
      <vt:lpstr>The ImageList Control</vt:lpstr>
      <vt:lpstr>The TabControl Control</vt:lpstr>
      <vt:lpstr>Using the MenuStrip Control</vt:lpstr>
      <vt:lpstr>Toolbars</vt:lpstr>
      <vt:lpstr> StatusStrip</vt:lpstr>
      <vt:lpstr>SDI and MDI Applications</vt:lpstr>
      <vt:lpstr>SDI and MDI Applications</vt:lpstr>
      <vt:lpstr>Common Dialogs</vt:lpstr>
      <vt:lpstr>File Dialogs</vt:lpstr>
      <vt:lpstr>OpenFileDialog</vt:lpstr>
      <vt:lpstr>SaveFileDialog</vt:lpstr>
      <vt:lpstr>Printing</vt:lpstr>
      <vt:lpstr>Printing Architecture</vt:lpstr>
      <vt:lpstr>Printing Architecture</vt:lpstr>
      <vt:lpstr>Printing Architecture</vt:lpstr>
      <vt:lpstr>Printing Sequence</vt:lpstr>
      <vt:lpstr>GDI+ Namespaces</vt:lpstr>
      <vt:lpstr>GDI+ Namespaces</vt:lpstr>
      <vt:lpstr>Coordinate Systems</vt:lpstr>
      <vt:lpstr>Coordinate Systems</vt:lpstr>
      <vt:lpstr>Coordinate Systems</vt:lpstr>
      <vt:lpstr>Custom Coordinates</vt:lpstr>
      <vt:lpstr>Custom Coordinates</vt:lpstr>
      <vt:lpstr>Zooming</vt:lpstr>
      <vt:lpstr>Zooming</vt:lpstr>
      <vt:lpstr>Panning</vt:lpstr>
      <vt:lpstr>Panning</vt:lpstr>
      <vt:lpstr>Pen and Brush</vt:lpstr>
      <vt:lpstr>Pen Class</vt:lpstr>
      <vt:lpstr>Pen Class</vt:lpstr>
      <vt:lpstr>Brush Class</vt:lpstr>
      <vt:lpstr>Brush Class</vt:lpstr>
      <vt:lpstr>Points</vt:lpstr>
      <vt:lpstr>Points</vt:lpstr>
      <vt:lpstr>Lines and Curves</vt:lpstr>
      <vt:lpstr>Lines and Curves</vt:lpstr>
      <vt:lpstr>Lines and Curves</vt:lpstr>
      <vt:lpstr>Rectangles, Ellipses, and Arcs</vt:lpstr>
      <vt:lpstr>Rectangles, Ellipses, and Arcs</vt:lpstr>
      <vt:lpstr>Polygons</vt:lpstr>
      <vt:lpstr>Polygons</vt:lpstr>
      <vt:lpstr>Polygons</vt:lpstr>
      <vt:lpstr>Polygons</vt:lpstr>
      <vt:lpstr>Polygons</vt:lpstr>
      <vt:lpstr>Color</vt:lpstr>
      <vt:lpstr>System Colors</vt:lpstr>
      <vt:lpstr>System Colors</vt:lpstr>
      <vt:lpstr>System Colors</vt:lpstr>
      <vt:lpstr>System Colors</vt:lpstr>
      <vt:lpstr>System Colors</vt:lpstr>
      <vt:lpstr>System Colors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2009-01-11T05:29:57Z</dcterms:created>
  <dcterms:modified xsi:type="dcterms:W3CDTF">2012-08-17T18:47:57Z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TC101671263082</vt:lpwstr>
  </property>
</Properties>
</file>