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slides/slide94.xml" ContentType="application/vnd.openxmlformats-officedocument.presentationml.slide+xml"/>
  <Override PartName="/ppt/slides/slide142.xml" ContentType="application/vnd.openxmlformats-officedocument.presentationml.slide+xml"/>
  <Override PartName="/ppt/notesSlides/notesSlide2.xml" ContentType="application/vnd.openxmlformats-officedocument.presentationml.notesSlide+xml"/>
  <Override PartName="/ppt/notesSlides/notesSlide105.xml" ContentType="application/vnd.openxmlformats-officedocument.presentationml.notesSlide+xml"/>
  <Override PartName="/ppt/slides/slide36.xml" ContentType="application/vnd.openxmlformats-officedocument.presentationml.slide+xml"/>
  <Override PartName="/ppt/slides/slide83.xml" ContentType="application/vnd.openxmlformats-officedocument.presentationml.slide+xml"/>
  <Override PartName="/ppt/slides/slide120.xml" ContentType="application/vnd.openxmlformats-officedocument.presentationml.slide+xml"/>
  <Override PartName="/ppt/slides/slide131.xml" ContentType="application/vnd.openxmlformats-officedocument.presentationml.slide+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notesSlides/notesSlide85.xml" ContentType="application/vnd.openxmlformats-officedocument.presentationml.notesSlide+xml"/>
  <Override PartName="/ppt/notesSlides/notesSlide96.xml" ContentType="application/vnd.openxmlformats-officedocument.presentationml.notesSlide+xml"/>
  <Override PartName="/ppt/notesSlides/notesSlide130.xml" ContentType="application/vnd.openxmlformats-officedocument.presentationml.notesSlide+xml"/>
  <Override PartName="/ppt/notesSlides/notesSlide141.xml" ContentType="application/vnd.openxmlformats-officedocument.presentationml.notesSlide+xml"/>
  <Override PartName="/ppt/slides/slide25.xml" ContentType="application/vnd.openxmlformats-officedocument.presentationml.slide+xml"/>
  <Override PartName="/ppt/slides/slide72.xml" ContentType="application/vnd.openxmlformats-officedocument.presentationml.slid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74.xml" ContentType="application/vnd.openxmlformats-officedocument.presentationml.notesSlide+xml"/>
  <Default Extension="xml" ContentType="application/xml"/>
  <Override PartName="/ppt/slides/slide14.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63.xml" ContentType="application/vnd.openxmlformats-officedocument.presentationml.notesSlide+xml"/>
  <Override PartName="/ppt/tableStyles.xml" ContentType="application/vnd.openxmlformats-officedocument.presentationml.tableStyles+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30.xml" ContentType="application/vnd.openxmlformats-officedocument.presentationml.notesSlide+xml"/>
  <Override PartName="/ppt/slides/slide99.xml" ContentType="application/vnd.openxmlformats-officedocument.presentationml.slide+xml"/>
  <Override PartName="/ppt/slides/slide136.xml" ContentType="application/vnd.openxmlformats-officedocument.presentationml.slide+xml"/>
  <Override PartName="/ppt/notesSlides/notesSlide7.xml" ContentType="application/vnd.openxmlformats-officedocument.presentationml.notesSlide+xml"/>
  <Override PartName="/ppt/slides/slide77.xml" ContentType="application/vnd.openxmlformats-officedocument.presentationml.slide+xml"/>
  <Override PartName="/ppt/slides/slide88.xml" ContentType="application/vnd.openxmlformats-officedocument.presentationml.slide+xml"/>
  <Override PartName="/ppt/slides/slide125.xml" ContentType="application/vnd.openxmlformats-officedocument.presentationml.slide+xml"/>
  <Override PartName="/ppt/notesSlides/notesSlide13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66.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68.xml" ContentType="application/vnd.openxmlformats-officedocument.presentationml.notesSlide+xml"/>
  <Override PartName="/ppt/notesSlides/notesSlide79.xml" ContentType="application/vnd.openxmlformats-officedocument.presentationml.notesSlide+xml"/>
  <Override PartName="/ppt/notesSlides/notesSlide124.xml" ContentType="application/vnd.openxmlformats-officedocument.presentationml.notesSlide+xml"/>
  <Override PartName="/ppt/slides/slide55.xml" ContentType="application/vnd.openxmlformats-officedocument.presentationml.slide+xml"/>
  <Override PartName="/ppt/theme/theme2.xml" ContentType="application/vnd.openxmlformats-officedocument.theme+xml"/>
  <Override PartName="/ppt/notesSlides/notesSlide57.xml" ContentType="application/vnd.openxmlformats-officedocument.presentationml.notesSlide+xml"/>
  <Override PartName="/ppt/notesSlides/notesSlide102.xml" ContentType="application/vnd.openxmlformats-officedocument.presentationml.notesSlide+xml"/>
  <Override PartName="/ppt/notesSlides/notesSlide113.xml" ContentType="application/vnd.openxmlformats-officedocument.presentationml.notesSlide+xml"/>
  <Override PartName="/ppt/slides/slide33.xml" ContentType="application/vnd.openxmlformats-officedocument.presentationml.slide+xml"/>
  <Override PartName="/ppt/slides/slide44.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notesSlides/notesSlide46.xml" ContentType="application/vnd.openxmlformats-officedocument.presentationml.notesSlide+xml"/>
  <Override PartName="/ppt/notesSlides/notesSlide93.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notesSlides/notesSlide71.xml" ContentType="application/vnd.openxmlformats-officedocument.presentationml.notesSlide+xml"/>
  <Override PartName="/ppt/notesSlides/notesSlide82.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notesSlides/notesSlide13.xml" ContentType="application/vnd.openxmlformats-officedocument.presentationml.notesSlide+xml"/>
  <Override PartName="/ppt/notesSlides/notesSlide60.xml" ContentType="application/vnd.openxmlformats-officedocument.presentationml.notesSlide+xml"/>
  <Override PartName="/ppt/slides/slide119.xml" ContentType="application/vnd.openxmlformats-officedocument.presentationml.slide+xml"/>
  <Override PartName="/ppt/slideLayouts/slideLayout10.xml" ContentType="application/vnd.openxmlformats-officedocument.presentationml.slideLayout+xml"/>
  <Override PartName="/ppt/notesSlides/notesSlide129.xml" ContentType="application/vnd.openxmlformats-officedocument.presentationml.notesSlide+xml"/>
  <Override PartName="/ppt/slides/slide108.xml" ContentType="application/vnd.openxmlformats-officedocument.presentationml.slide+xml"/>
  <Override PartName="/ppt/notesSlides/notesSlide118.xml" ContentType="application/vnd.openxmlformats-officedocument.presentationml.notesSlide+xml"/>
  <Override PartName="/ppt/slides/slide49.xml" ContentType="application/vnd.openxmlformats-officedocument.presentationml.slide+xml"/>
  <Override PartName="/ppt/slides/slide96.xml" ContentType="application/vnd.openxmlformats-officedocument.presentationml.slide+xml"/>
  <Override PartName="/ppt/slides/slide144.xml" ContentType="application/vnd.openxmlformats-officedocument.presentationml.slide+xml"/>
  <Override PartName="/ppt/notesSlides/notesSlide4.xml" ContentType="application/vnd.openxmlformats-officedocument.presentationml.notesSlide+xml"/>
  <Override PartName="/ppt/notesSlides/notesSlide107.xml" ContentType="application/vnd.openxmlformats-officedocument.presentationml.notesSlide+xml"/>
  <Override PartName="/ppt/slides/slide38.xml" ContentType="application/vnd.openxmlformats-officedocument.presentationml.slide+xml"/>
  <Override PartName="/ppt/slides/slide85.xml" ContentType="application/vnd.openxmlformats-officedocument.presentationml.slide+xml"/>
  <Override PartName="/ppt/slides/slide122.xml" ContentType="application/vnd.openxmlformats-officedocument.presentationml.slide+xml"/>
  <Override PartName="/ppt/slides/slide133.xml" ContentType="application/vnd.openxmlformats-officedocument.presentationml.slide+xml"/>
  <Override PartName="/ppt/notesSlides/notesSlide87.xml" ContentType="application/vnd.openxmlformats-officedocument.presentationml.notesSlide+xml"/>
  <Override PartName="/ppt/notesSlides/notesSlide98.xml" ContentType="application/vnd.openxmlformats-officedocument.presentationml.notesSlide+xml"/>
  <Override PartName="/ppt/notesSlides/notesSlide132.xml" ContentType="application/vnd.openxmlformats-officedocument.presentationml.notesSlide+xml"/>
  <Override PartName="/ppt/notesSlides/notesSlide143.xml" ContentType="application/vnd.openxmlformats-officedocument.presentationml.notesSlide+xml"/>
  <Override PartName="/ppt/slides/slide27.xml" ContentType="application/vnd.openxmlformats-officedocument.presentationml.slide+xml"/>
  <Override PartName="/ppt/slides/slide74.xml" ContentType="application/vnd.openxmlformats-officedocument.presentationml.slide+xml"/>
  <Override PartName="/ppt/slides/slide111.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notesSlides/notesSlide76.xml" ContentType="application/vnd.openxmlformats-officedocument.presentationml.notesSlide+xml"/>
  <Override PartName="/ppt/notesSlides/notesSlide121.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100.xml" ContentType="application/vnd.openxmlformats-officedocument.presentationml.slide+xml"/>
  <Override PartName="/ppt/notesSlides/notesSlide18.xml" ContentType="application/vnd.openxmlformats-officedocument.presentationml.notesSlide+xml"/>
  <Override PartName="/ppt/notesSlides/notesSlide65.xml" ContentType="application/vnd.openxmlformats-officedocument.presentationml.notesSlide+xml"/>
  <Override PartName="/ppt/notesSlides/notesSlide110.xml" ContentType="application/vnd.openxmlformats-officedocument.presentationml.notesSlide+xml"/>
  <Override PartName="/ppt/slides/slide41.xml" ContentType="application/vnd.openxmlformats-officedocument.presentationml.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notesSlides/notesSlide90.xml" ContentType="application/vnd.openxmlformats-officedocument.presentationml.notesSlide+xml"/>
  <Override PartName="/ppt/slides/slide30.xml" ContentType="application/vnd.openxmlformats-officedocument.presentationml.slide+xml"/>
  <Override PartName="/ppt/notesSlides/notesSlide32.xml" ContentType="application/vnd.openxmlformats-officedocument.presentationml.notesSlide+xml"/>
  <Override PartName="/ppt/slides/slide138.xml" ContentType="application/vnd.openxmlformats-officedocument.presentationml.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slides/slide79.xml" ContentType="application/vnd.openxmlformats-officedocument.presentationml.slide+xml"/>
  <Override PartName="/ppt/slides/slide109.xml" ContentType="application/vnd.openxmlformats-officedocument.presentationml.slide+xml"/>
  <Override PartName="/ppt/slides/slide127.xml" ContentType="application/vnd.openxmlformats-officedocument.presentationml.slide+xml"/>
  <Override PartName="/ppt/notesSlides/notesSlide10.xml" ContentType="application/vnd.openxmlformats-officedocument.presentationml.notesSlide+xml"/>
  <Override PartName="/ppt/notesSlides/notesSlide108.xml" ContentType="application/vnd.openxmlformats-officedocument.presentationml.notesSlide+xml"/>
  <Override PartName="/ppt/notesSlides/notesSlide119.xml" ContentType="application/vnd.openxmlformats-officedocument.presentationml.notesSlide+xml"/>
  <Override PartName="/ppt/notesSlides/notesSlide137.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s/slide134.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notesSlides/notesSlide99.xml" ContentType="application/vnd.openxmlformats-officedocument.presentationml.notesSlide+xml"/>
  <Override PartName="/ppt/notesSlides/notesSlide126.xml" ContentType="application/vnd.openxmlformats-officedocument.presentationml.notesSlide+xml"/>
  <Override PartName="/ppt/notesSlides/notesSlide144.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Override PartName="/ppt/slides/slide141.xml" ContentType="application/vnd.openxmlformats-officedocument.presentationml.slid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notesSlides/notesSlide88.xml" ContentType="application/vnd.openxmlformats-officedocument.presentationml.notesSlide+xml"/>
  <Override PartName="/ppt/notesSlides/notesSlide104.xml" ContentType="application/vnd.openxmlformats-officedocument.presentationml.notesSlide+xml"/>
  <Override PartName="/ppt/notesSlides/notesSlide115.xml" ContentType="application/vnd.openxmlformats-officedocument.presentationml.notesSlide+xml"/>
  <Override PartName="/ppt/notesSlides/notesSlide13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s/slide130.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notesSlides/notesSlide66.xml" ContentType="application/vnd.openxmlformats-officedocument.presentationml.notesSlide+xml"/>
  <Override PartName="/ppt/notesSlides/notesSlide77.xml" ContentType="application/vnd.openxmlformats-officedocument.presentationml.notesSlide+xml"/>
  <Override PartName="/ppt/notesSlides/notesSlide95.xml" ContentType="application/vnd.openxmlformats-officedocument.presentationml.notesSlide+xml"/>
  <Override PartName="/ppt/notesSlides/notesSlide122.xml" ContentType="application/vnd.openxmlformats-officedocument.presentationml.notesSlide+xml"/>
  <Override PartName="/ppt/notesSlides/notesSlide140.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Default Extension="jpeg" ContentType="image/jpeg"/>
  <Override PartName="/ppt/notesSlides/notesSlide37.xml" ContentType="application/vnd.openxmlformats-officedocument.presentationml.notesSlide+xml"/>
  <Override PartName="/ppt/notesSlides/notesSlide55.xml" ContentType="application/vnd.openxmlformats-officedocument.presentationml.notesSlide+xml"/>
  <Override PartName="/ppt/notesSlides/notesSlide84.xml" ContentType="application/vnd.openxmlformats-officedocument.presentationml.notesSlide+xml"/>
  <Override PartName="/ppt/notesSlides/notesSlide100.xml" ContentType="application/vnd.openxmlformats-officedocument.presentationml.notesSlide+xml"/>
  <Override PartName="/ppt/notesSlides/notesSlide111.xml" ContentType="application/vnd.openxmlformats-officedocument.presentationml.notesSlide+xml"/>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notesSlides/notesSlide44.xml" ContentType="application/vnd.openxmlformats-officedocument.presentationml.notesSlide+xml"/>
  <Override PartName="/ppt/notesSlides/notesSlide62.xml" ContentType="application/vnd.openxmlformats-officedocument.presentationml.notesSlide+xml"/>
  <Override PartName="/ppt/notesSlides/notesSlide73.xml" ContentType="application/vnd.openxmlformats-officedocument.presentationml.notesSlide+xml"/>
  <Override PartName="/ppt/notesSlides/notesSlide91.xml" ContentType="application/vnd.openxmlformats-officedocument.presentationml.notesSlide+xml"/>
  <Override PartName="/ppt/slides/slide20.xml" ContentType="application/vnd.openxmlformats-officedocument.presentationml.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51.xml" ContentType="application/vnd.openxmlformats-officedocument.presentationml.notesSlide+xml"/>
  <Override PartName="/ppt/notesSlides/notesSlide80.xml" ContentType="application/vnd.openxmlformats-officedocument.presentationml.notesSlide+xml"/>
  <Override PartName="/ppt/slides/slide139.xml" ContentType="application/vnd.openxmlformats-officedocument.presentationml.slide+xml"/>
  <Override PartName="/ppt/notesSlides/notesSlide11.xml" ContentType="application/vnd.openxmlformats-officedocument.presentationml.notesSlide+xml"/>
  <Override PartName="/ppt/notesSlides/notesSlide40.xml" ContentType="application/vnd.openxmlformats-officedocument.presentationml.notesSlide+xml"/>
  <Override PartName="/ppt/slides/slide98.xml" ContentType="application/vnd.openxmlformats-officedocument.presentationml.slide+xml"/>
  <Override PartName="/ppt/slides/slide117.xml" ContentType="application/vnd.openxmlformats-officedocument.presentationml.slide+xml"/>
  <Override PartName="/ppt/slides/slide128.xml" ContentType="application/vnd.openxmlformats-officedocument.presentationml.slide+xml"/>
  <Override PartName="/ppt/notesSlides/notesSlide6.xml" ContentType="application/vnd.openxmlformats-officedocument.presentationml.notesSlide+xml"/>
  <Override PartName="/ppt/notesSlides/notesSlide109.xml" ContentType="application/vnd.openxmlformats-officedocument.presentationml.notesSlide+xml"/>
  <Override PartName="/ppt/notesSlides/notesSlide127.xml" ContentType="application/vnd.openxmlformats-officedocument.presentationml.notesSlide+xml"/>
  <Override PartName="/ppt/notesSlides/notesSlide138.xml" ContentType="application/vnd.openxmlformats-officedocument.presentationml.notesSlide+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slides/slide106.xml" ContentType="application/vnd.openxmlformats-officedocument.presentationml.slide+xml"/>
  <Override PartName="/ppt/slides/slide124.xml" ContentType="application/vnd.openxmlformats-officedocument.presentationml.slide+xml"/>
  <Override PartName="/ppt/slides/slide135.xml" ContentType="application/vnd.openxmlformats-officedocument.presentationml.slide+xml"/>
  <Override PartName="/ppt/notesSlides/notesSlide89.xml" ContentType="application/vnd.openxmlformats-officedocument.presentationml.notesSlide+xml"/>
  <Override PartName="/ppt/notesSlides/notesSlide116.xml" ContentType="application/vnd.openxmlformats-officedocument.presentationml.notesSlide+xml"/>
  <Override PartName="/ppt/slides/slide29.xml" ContentType="application/vnd.openxmlformats-officedocument.presentationml.slide+xml"/>
  <Override PartName="/ppt/slides/slide76.xml" ContentType="application/vnd.openxmlformats-officedocument.presentationml.slide+xml"/>
  <Override PartName="/ppt/slides/slide113.xml" ContentType="application/vnd.openxmlformats-officedocument.presentationml.slide+xml"/>
  <Override PartName="/ppt/notesSlides/notesSlide78.xml" ContentType="application/vnd.openxmlformats-officedocument.presentationml.notesSlide+xml"/>
  <Override PartName="/ppt/notesSlides/notesSlide123.xml" ContentType="application/vnd.openxmlformats-officedocument.presentationml.notesSlide+xml"/>
  <Override PartName="/ppt/notesSlides/notesSlide134.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Override PartName="/ppt/notesSlides/notesSlide67.xml" ContentType="application/vnd.openxmlformats-officedocument.presentationml.notesSlide+xml"/>
  <Override PartName="/ppt/notesSlides/notesSlide112.xml" ContentType="application/vnd.openxmlformats-officedocument.presentationml.notesSlide+xml"/>
  <Override PartName="/ppt/slides/slide43.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notesSlides/notesSlide45.xml" ContentType="application/vnd.openxmlformats-officedocument.presentationml.notesSlide+xml"/>
  <Override PartName="/ppt/notesSlides/notesSlide56.xml" ContentType="application/vnd.openxmlformats-officedocument.presentationml.notesSlide+xml"/>
  <Override PartName="/ppt/notesSlides/notesSlide92.xml" ContentType="application/vnd.openxmlformats-officedocument.presentationml.notesSlide+xml"/>
  <Override PartName="/ppt/notesSlides/notesSlide101.xml" ContentType="application/vnd.openxmlformats-officedocument.presentationml.notesSlide+xml"/>
  <Override PartName="/ppt/slides/slide32.xml" ContentType="application/vnd.openxmlformats-officedocument.presentationml.slide+xml"/>
  <Override PartName="/ppt/notesSlides/notesSlide34.xml" ContentType="application/vnd.openxmlformats-officedocument.presentationml.notesSlide+xml"/>
  <Override PartName="/ppt/notesSlides/notesSlide81.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notesSlides/notesSlide23.xml" ContentType="application/vnd.openxmlformats-officedocument.presentationml.notesSlide+xml"/>
  <Override PartName="/ppt/notesSlides/notesSlide70.xml" ContentType="application/vnd.openxmlformats-officedocument.presentationml.notesSlide+xml"/>
  <Override PartName="/docProps/custom.xml" ContentType="application/vnd.openxmlformats-officedocument.custom-properties+xml"/>
  <Override PartName="/ppt/slides/slide129.xml" ContentType="application/vnd.openxmlformats-officedocument.presentationml.slide+xml"/>
  <Override PartName="/ppt/notesSlides/notesSlide12.xml" ContentType="application/vnd.openxmlformats-officedocument.presentationml.notesSlide+xml"/>
  <Override PartName="/ppt/notesSlides/notesSlide139.xml" ContentType="application/vnd.openxmlformats-officedocument.presentationml.notesSlide+xml"/>
  <Override PartName="/ppt/slides/slide118.xml" ContentType="application/vnd.openxmlformats-officedocument.presentationml.slide+xml"/>
  <Override PartName="/ppt/notesSlides/notesSlide128.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slides/slide107.xml" ContentType="application/vnd.openxmlformats-officedocument.presentationml.slide+xml"/>
  <Override PartName="/ppt/slides/slide143.xml" ContentType="application/vnd.openxmlformats-officedocument.presentationml.slide+xml"/>
  <Override PartName="/ppt/viewProps.xml" ContentType="application/vnd.openxmlformats-officedocument.presentationml.viewProps+xml"/>
  <Override PartName="/ppt/notesSlides/notesSlide106.xml" ContentType="application/vnd.openxmlformats-officedocument.presentationml.notesSlide+xml"/>
  <Override PartName="/ppt/notesSlides/notesSlide117.xml" ContentType="application/vnd.openxmlformats-officedocument.presentationml.notesSlide+xml"/>
  <Override PartName="/ppt/slides/slide48.xml" ContentType="application/vnd.openxmlformats-officedocument.presentationml.slide+xml"/>
  <Override PartName="/ppt/slides/slide95.xml" ContentType="application/vnd.openxmlformats-officedocument.presentationml.slide+xml"/>
  <Override PartName="/ppt/slides/slide132.xml" ContentType="application/vnd.openxmlformats-officedocument.presentationml.slide+xml"/>
  <Override PartName="/ppt/notesSlides/notesSlide3.xml" ContentType="application/vnd.openxmlformats-officedocument.presentationml.notesSlide+xml"/>
  <Override PartName="/ppt/notesSlides/notesSlide97.xml" ContentType="application/vnd.openxmlformats-officedocument.presentationml.notesSlide+xml"/>
  <Override PartName="/ppt/notesSlides/notesSlide142.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presProps.xml" ContentType="application/vnd.openxmlformats-officedocument.presentationml.presProps+xml"/>
  <Override PartName="/ppt/notesSlides/notesSlide39.xml" ContentType="application/vnd.openxmlformats-officedocument.presentationml.notesSlide+xml"/>
  <Override PartName="/ppt/notesSlides/notesSlide86.xml" ContentType="application/vnd.openxmlformats-officedocument.presentationml.notesSlide+xml"/>
  <Override PartName="/ppt/notesSlides/notesSlide131.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62.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64.xml" ContentType="application/vnd.openxmlformats-officedocument.presentationml.notesSlide+xml"/>
  <Override PartName="/ppt/notesSlides/notesSlide75.xml" ContentType="application/vnd.openxmlformats-officedocument.presentationml.notesSlide+xml"/>
  <Override PartName="/ppt/notesSlides/notesSlide120.xml" ContentType="application/vnd.openxmlformats-officedocument.presentationml.notesSlide+xml"/>
  <Override PartName="/ppt/slides/slide51.xml" ContentType="application/vnd.openxmlformats-officedocument.presentationml.slide+xml"/>
  <Override PartName="/ppt/notesSlides/notesSlide53.xml" ContentType="application/vnd.openxmlformats-officedocument.presentationml.notesSlide+xml"/>
  <Override PartName="/ppt/slides/slide40.xml" ContentType="application/vnd.openxmlformats-officedocument.presentationml.slide+xml"/>
  <Override PartName="/ppt/notesSlides/notesSlide42.xml" ContentType="application/vnd.openxmlformats-officedocument.presentationml.notesSlide+xml"/>
  <Override PartName="/ppt/notesSlides/notesSlide8.xml" ContentType="application/vnd.openxmlformats-officedocument.presentationml.notesSlide+xml"/>
  <Default Extension="gif" ContentType="image/gif"/>
  <Override PartName="/ppt/notesSlides/notesSlide20.xml" ContentType="application/vnd.openxmlformats-officedocument.presentationml.notesSlide+xml"/>
  <Override PartName="/ppt/notesSlides/notesSlide31.xml" ContentType="application/vnd.openxmlformats-officedocument.presentationml.notesSlide+xml"/>
  <Override PartName="/ppt/slides/slide89.xml" ContentType="application/vnd.openxmlformats-officedocument.presentationml.slide+xml"/>
  <Override PartName="/ppt/slides/slide126.xml" ContentType="application/vnd.openxmlformats-officedocument.presentationml.slide+xml"/>
  <Override PartName="/ppt/slides/slide137.xml" ContentType="application/vnd.openxmlformats-officedocument.presentationml.slide+xml"/>
  <Override PartName="/ppt/slides/slide78.xml" ContentType="application/vnd.openxmlformats-officedocument.presentationml.slide+xml"/>
  <Override PartName="/ppt/slides/slide115.xml" ContentType="application/vnd.openxmlformats-officedocument.presentationml.slide+xml"/>
  <Override PartName="/ppt/notesSlides/notesSlide125.xml" ContentType="application/vnd.openxmlformats-officedocument.presentationml.notesSlide+xml"/>
  <Override PartName="/ppt/notesSlides/notesSlide136.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104.xml" ContentType="application/vnd.openxmlformats-officedocument.presentationml.slide+xml"/>
  <Override PartName="/ppt/slideLayouts/slideLayout8.xml" ContentType="application/vnd.openxmlformats-officedocument.presentationml.slideLayout+xml"/>
  <Override PartName="/ppt/notesSlides/notesSlide69.xml" ContentType="application/vnd.openxmlformats-officedocument.presentationml.notesSlide+xml"/>
  <Override PartName="/ppt/notesSlides/notesSlide114.xml" ContentType="application/vnd.openxmlformats-officedocument.presentationml.notesSlide+xml"/>
  <Override PartName="/ppt/slideMasters/slideMaster1.xml" ContentType="application/vnd.openxmlformats-officedocument.presentationml.slideMaster+xml"/>
  <Override PartName="/ppt/slides/slide45.xml" ContentType="application/vnd.openxmlformats-officedocument.presentationml.slide+xml"/>
  <Override PartName="/ppt/slides/slide92.xml" ContentType="application/vnd.openxmlformats-officedocument.presentationml.slide+xml"/>
  <Override PartName="/ppt/slides/slide140.xml" ContentType="application/vnd.openxmlformats-officedocument.presentationml.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notesSlides/notesSlide94.xml" ContentType="application/vnd.openxmlformats-officedocument.presentationml.notesSlide+xml"/>
  <Override PartName="/ppt/notesSlides/notesSlide103.xml" ContentType="application/vnd.openxmlformats-officedocument.presentationml.notesSlide+xml"/>
  <Override PartName="/ppt/slides/slide34.xml" ContentType="application/vnd.openxmlformats-officedocument.presentationml.slide+xml"/>
  <Override PartName="/ppt/slides/slide81.xml" ContentType="application/vnd.openxmlformats-officedocument.presentationml.slide+xml"/>
  <Override PartName="/ppt/notesSlides/notesSlide36.xml" ContentType="application/vnd.openxmlformats-officedocument.presentationml.notesSlide+xml"/>
  <Override PartName="/ppt/notesSlides/notesSlide83.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notesSlides/notesSlide72.xml" ContentType="application/vnd.openxmlformats-officedocument.presentationml.notesSlide+xml"/>
  <Override PartName="/ppt/slides/slide12.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6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2" r:id="rId1"/>
  </p:sldMasterIdLst>
  <p:notesMasterIdLst>
    <p:notesMasterId r:id="rId146"/>
  </p:notesMasterIdLst>
  <p:sldIdLst>
    <p:sldId id="608" r:id="rId2"/>
    <p:sldId id="609" r:id="rId3"/>
    <p:sldId id="612" r:id="rId4"/>
    <p:sldId id="642" r:id="rId5"/>
    <p:sldId id="643" r:id="rId6"/>
    <p:sldId id="644" r:id="rId7"/>
    <p:sldId id="645" r:id="rId8"/>
    <p:sldId id="646" r:id="rId9"/>
    <p:sldId id="647" r:id="rId10"/>
    <p:sldId id="614" r:id="rId11"/>
    <p:sldId id="615" r:id="rId12"/>
    <p:sldId id="616" r:id="rId13"/>
    <p:sldId id="617" r:id="rId14"/>
    <p:sldId id="618" r:id="rId15"/>
    <p:sldId id="619" r:id="rId16"/>
    <p:sldId id="620" r:id="rId17"/>
    <p:sldId id="621" r:id="rId18"/>
    <p:sldId id="622" r:id="rId19"/>
    <p:sldId id="623" r:id="rId20"/>
    <p:sldId id="624" r:id="rId21"/>
    <p:sldId id="625" r:id="rId22"/>
    <p:sldId id="626" r:id="rId23"/>
    <p:sldId id="627" r:id="rId24"/>
    <p:sldId id="628" r:id="rId25"/>
    <p:sldId id="629" r:id="rId26"/>
    <p:sldId id="630" r:id="rId27"/>
    <p:sldId id="631" r:id="rId28"/>
    <p:sldId id="632" r:id="rId29"/>
    <p:sldId id="633" r:id="rId30"/>
    <p:sldId id="634" r:id="rId31"/>
    <p:sldId id="635" r:id="rId32"/>
    <p:sldId id="636" r:id="rId33"/>
    <p:sldId id="637" r:id="rId34"/>
    <p:sldId id="638" r:id="rId35"/>
    <p:sldId id="639" r:id="rId36"/>
    <p:sldId id="640" r:id="rId37"/>
    <p:sldId id="641" r:id="rId38"/>
    <p:sldId id="649" r:id="rId39"/>
    <p:sldId id="650" r:id="rId40"/>
    <p:sldId id="651" r:id="rId41"/>
    <p:sldId id="652" r:id="rId42"/>
    <p:sldId id="653" r:id="rId43"/>
    <p:sldId id="654" r:id="rId44"/>
    <p:sldId id="655" r:id="rId45"/>
    <p:sldId id="656" r:id="rId46"/>
    <p:sldId id="657" r:id="rId47"/>
    <p:sldId id="658" r:id="rId48"/>
    <p:sldId id="659" r:id="rId49"/>
    <p:sldId id="660" r:id="rId50"/>
    <p:sldId id="661" r:id="rId51"/>
    <p:sldId id="662" r:id="rId52"/>
    <p:sldId id="663" r:id="rId53"/>
    <p:sldId id="664" r:id="rId54"/>
    <p:sldId id="665" r:id="rId55"/>
    <p:sldId id="666" r:id="rId56"/>
    <p:sldId id="667" r:id="rId57"/>
    <p:sldId id="668" r:id="rId58"/>
    <p:sldId id="669" r:id="rId59"/>
    <p:sldId id="670" r:id="rId60"/>
    <p:sldId id="671" r:id="rId61"/>
    <p:sldId id="672" r:id="rId62"/>
    <p:sldId id="673" r:id="rId63"/>
    <p:sldId id="674" r:id="rId64"/>
    <p:sldId id="675" r:id="rId65"/>
    <p:sldId id="676" r:id="rId66"/>
    <p:sldId id="677" r:id="rId67"/>
    <p:sldId id="678" r:id="rId68"/>
    <p:sldId id="679" r:id="rId69"/>
    <p:sldId id="680" r:id="rId70"/>
    <p:sldId id="681" r:id="rId71"/>
    <p:sldId id="682" r:id="rId72"/>
    <p:sldId id="683" r:id="rId73"/>
    <p:sldId id="684" r:id="rId74"/>
    <p:sldId id="685" r:id="rId75"/>
    <p:sldId id="686" r:id="rId76"/>
    <p:sldId id="687" r:id="rId77"/>
    <p:sldId id="688" r:id="rId78"/>
    <p:sldId id="689" r:id="rId79"/>
    <p:sldId id="690" r:id="rId80"/>
    <p:sldId id="691" r:id="rId81"/>
    <p:sldId id="692" r:id="rId82"/>
    <p:sldId id="693" r:id="rId83"/>
    <p:sldId id="694" r:id="rId84"/>
    <p:sldId id="695" r:id="rId85"/>
    <p:sldId id="696" r:id="rId86"/>
    <p:sldId id="697" r:id="rId87"/>
    <p:sldId id="698" r:id="rId88"/>
    <p:sldId id="699" r:id="rId89"/>
    <p:sldId id="700" r:id="rId90"/>
    <p:sldId id="701" r:id="rId91"/>
    <p:sldId id="702" r:id="rId92"/>
    <p:sldId id="703" r:id="rId93"/>
    <p:sldId id="704" r:id="rId94"/>
    <p:sldId id="705" r:id="rId95"/>
    <p:sldId id="706" r:id="rId96"/>
    <p:sldId id="707" r:id="rId97"/>
    <p:sldId id="708" r:id="rId98"/>
    <p:sldId id="709" r:id="rId99"/>
    <p:sldId id="710" r:id="rId100"/>
    <p:sldId id="711" r:id="rId101"/>
    <p:sldId id="712" r:id="rId102"/>
    <p:sldId id="713" r:id="rId103"/>
    <p:sldId id="714" r:id="rId104"/>
    <p:sldId id="715" r:id="rId105"/>
    <p:sldId id="716" r:id="rId106"/>
    <p:sldId id="717" r:id="rId107"/>
    <p:sldId id="718" r:id="rId108"/>
    <p:sldId id="719" r:id="rId109"/>
    <p:sldId id="720" r:id="rId110"/>
    <p:sldId id="721" r:id="rId111"/>
    <p:sldId id="722" r:id="rId112"/>
    <p:sldId id="723" r:id="rId113"/>
    <p:sldId id="724" r:id="rId114"/>
    <p:sldId id="725" r:id="rId115"/>
    <p:sldId id="726" r:id="rId116"/>
    <p:sldId id="727" r:id="rId117"/>
    <p:sldId id="728" r:id="rId118"/>
    <p:sldId id="729" r:id="rId119"/>
    <p:sldId id="730" r:id="rId120"/>
    <p:sldId id="739" r:id="rId121"/>
    <p:sldId id="731" r:id="rId122"/>
    <p:sldId id="732" r:id="rId123"/>
    <p:sldId id="734" r:id="rId124"/>
    <p:sldId id="735" r:id="rId125"/>
    <p:sldId id="736" r:id="rId126"/>
    <p:sldId id="737" r:id="rId127"/>
    <p:sldId id="738" r:id="rId128"/>
    <p:sldId id="740" r:id="rId129"/>
    <p:sldId id="741" r:id="rId130"/>
    <p:sldId id="742" r:id="rId131"/>
    <p:sldId id="743" r:id="rId132"/>
    <p:sldId id="744" r:id="rId133"/>
    <p:sldId id="745" r:id="rId134"/>
    <p:sldId id="746" r:id="rId135"/>
    <p:sldId id="747" r:id="rId136"/>
    <p:sldId id="748" r:id="rId137"/>
    <p:sldId id="749" r:id="rId138"/>
    <p:sldId id="750" r:id="rId139"/>
    <p:sldId id="751" r:id="rId140"/>
    <p:sldId id="752" r:id="rId141"/>
    <p:sldId id="753" r:id="rId142"/>
    <p:sldId id="754" r:id="rId143"/>
    <p:sldId id="755" r:id="rId144"/>
    <p:sldId id="756" r:id="rId145"/>
  </p:sldIdLst>
  <p:sldSz cx="9144000" cy="6858000" type="screen4x3"/>
  <p:notesSz cx="6858000" cy="9144000"/>
  <p:defaultTextStyle>
    <a:defPPr>
      <a:defRPr lang="en-US"/>
    </a:defPPr>
    <a:lvl1pPr marL="0" algn="l" rtl="0" latinLnBrk="0">
      <a:defRPr sz="1800" kern="1200">
        <a:solidFill>
          <a:schemeClr val="tx1"/>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000000"/>
    <a:srgbClr val="FF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576" y="-293"/>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theme" Target="theme/theme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slide" Target="slides/slide128.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slide" Target="slides/slide131.xml"/><Relationship Id="rId140" Type="http://schemas.openxmlformats.org/officeDocument/2006/relationships/slide" Target="slides/slide139.xml"/><Relationship Id="rId145" Type="http://schemas.openxmlformats.org/officeDocument/2006/relationships/slide" Target="slides/slide14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slide" Target="slides/slide142.xml"/><Relationship Id="rId148"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rtlCol="0"/>
          <a:lstStyle>
            <a:lvl1pPr algn="l" latinLnBrk="0">
              <a:defRPr lang="es-ES" sz="1200"/>
            </a:lvl1pPr>
          </a:lstStyle>
          <a:p>
            <a:endParaRPr lang="es-ES"/>
          </a:p>
        </p:txBody>
      </p:sp>
      <p:sp>
        <p:nvSpPr>
          <p:cNvPr id="3" name="Date Placeholder 2"/>
          <p:cNvSpPr>
            <a:spLocks noGrp="1"/>
          </p:cNvSpPr>
          <p:nvPr>
            <p:ph type="dt" idx="1"/>
          </p:nvPr>
        </p:nvSpPr>
        <p:spPr>
          <a:xfrm>
            <a:off x="3884613" y="0"/>
            <a:ext cx="2971800" cy="457200"/>
          </a:xfrm>
          <a:prstGeom prst="rect">
            <a:avLst/>
          </a:prstGeom>
        </p:spPr>
        <p:txBody>
          <a:bodyPr vert="horz" rtlCol="0"/>
          <a:lstStyle>
            <a:lvl1pPr algn="r" latinLnBrk="0">
              <a:defRPr lang="es-ES" sz="1200"/>
            </a:lvl1pPr>
          </a:lstStyle>
          <a:p>
            <a:fld id="{888A7752-73DE-404C-BA6F-63DEF987950B}" type="datetimeFigureOut">
              <a:rPr/>
              <a:pPr/>
              <a:t>11/9/2006</a:t>
            </a:fld>
            <a:endParaRPr lang="es-E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rtlCol="0" anchor="ctr"/>
          <a:lstStyle/>
          <a:p>
            <a:endParaRPr lang="es-ES"/>
          </a:p>
        </p:txBody>
      </p:sp>
      <p:sp>
        <p:nvSpPr>
          <p:cNvPr id="5" name="Notes Placeholder 4"/>
          <p:cNvSpPr>
            <a:spLocks noGrp="1"/>
          </p:cNvSpPr>
          <p:nvPr>
            <p:ph type="body" sz="quarter" idx="3"/>
          </p:nvPr>
        </p:nvSpPr>
        <p:spPr>
          <a:xfrm>
            <a:off x="685800" y="4343400"/>
            <a:ext cx="5486400" cy="4114800"/>
          </a:xfrm>
          <a:prstGeom prst="rect">
            <a:avLst/>
          </a:prstGeom>
        </p:spPr>
        <p:txBody>
          <a:bodyPr vert="horz" rtlCol="0">
            <a:normAutofit/>
          </a:bodyPr>
          <a:lstStyle/>
          <a:p>
            <a:pPr lvl="0"/>
            <a:r>
              <a:rPr lang="es-ES"/>
              <a:t>Haga clic para modificar los estilos de título del patrón</a:t>
            </a:r>
          </a:p>
          <a:p>
            <a:pPr lvl="1"/>
            <a:r>
              <a:rPr lang="es-ES"/>
              <a:t>Segundo nivel</a:t>
            </a:r>
          </a:p>
          <a:p>
            <a:pPr lvl="2"/>
            <a:r>
              <a:rPr lang="es-ES"/>
              <a:t>Tercer nivel</a:t>
            </a:r>
          </a:p>
          <a:p>
            <a:pPr lvl="3"/>
            <a:r>
              <a:rPr lang="es-ES"/>
              <a:t>Cuarto nivel</a:t>
            </a:r>
          </a:p>
          <a:p>
            <a:pPr lvl="4"/>
            <a:r>
              <a:rPr lang="es-ES"/>
              <a:t>Quinto nivel</a:t>
            </a:r>
          </a:p>
        </p:txBody>
      </p:sp>
      <p:sp>
        <p:nvSpPr>
          <p:cNvPr id="6" name="Footer Placeholder 5"/>
          <p:cNvSpPr>
            <a:spLocks noGrp="1"/>
          </p:cNvSpPr>
          <p:nvPr>
            <p:ph type="ftr" sz="quarter" idx="4"/>
          </p:nvPr>
        </p:nvSpPr>
        <p:spPr>
          <a:xfrm>
            <a:off x="0" y="8685213"/>
            <a:ext cx="2971800" cy="457200"/>
          </a:xfrm>
          <a:prstGeom prst="rect">
            <a:avLst/>
          </a:prstGeom>
        </p:spPr>
        <p:txBody>
          <a:bodyPr vert="horz" rtlCol="0" anchor="b"/>
          <a:lstStyle>
            <a:lvl1pPr algn="l" latinLnBrk="0">
              <a:defRPr lang="es-ES" sz="1200"/>
            </a:lvl1pPr>
          </a:lstStyle>
          <a:p>
            <a:endParaRPr lang="es-E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rtlCol="0" anchor="b"/>
          <a:lstStyle>
            <a:lvl1pPr algn="r" latinLnBrk="0">
              <a:defRPr lang="es-ES" sz="1200"/>
            </a:lvl1pPr>
          </a:lstStyle>
          <a:p>
            <a:fld id="{AEC00428-765A-4708-ADE2-3AAB557AF17C}" type="slidenum">
              <a:rPr/>
              <a:pPr/>
              <a:t>‹#›</a:t>
            </a:fld>
            <a:endParaRPr lang="es-ES"/>
          </a:p>
        </p:txBody>
      </p:sp>
    </p:spTree>
  </p:cSld>
  <p:clrMap bg1="lt1" tx1="dk1" bg2="lt2" tx2="dk2" accent1="accent1" accent2="accent2" accent3="accent3" accent4="accent4" accent5="accent5" accent6="accent6" hlink="hlink" folHlink="folHlink"/>
  <p:notesStyle>
    <a:lvl1pPr marL="0" algn="l" rtl="0" latinLnBrk="0">
      <a:defRPr lang="es-ES" sz="1200" kern="1200">
        <a:solidFill>
          <a:schemeClr val="tx1"/>
        </a:solidFill>
        <a:latin typeface="+mn-lt"/>
        <a:ea typeface="+mn-ea"/>
        <a:cs typeface="+mn-cs"/>
      </a:defRPr>
    </a:lvl1pPr>
    <a:lvl2pPr marL="457200" algn="l" rtl="0">
      <a:defRPr lang="es-ES" sz="1200" kern="1200">
        <a:solidFill>
          <a:schemeClr val="tx1"/>
        </a:solidFill>
        <a:latin typeface="+mn-lt"/>
        <a:ea typeface="+mn-ea"/>
        <a:cs typeface="+mn-cs"/>
      </a:defRPr>
    </a:lvl2pPr>
    <a:lvl3pPr marL="914400" algn="l" rtl="0">
      <a:defRPr lang="es-ES" sz="1200" kern="1200">
        <a:solidFill>
          <a:schemeClr val="tx1"/>
        </a:solidFill>
        <a:latin typeface="+mn-lt"/>
        <a:ea typeface="+mn-ea"/>
        <a:cs typeface="+mn-cs"/>
      </a:defRPr>
    </a:lvl3pPr>
    <a:lvl4pPr marL="1371600" algn="l" rtl="0">
      <a:defRPr lang="es-ES" sz="1200" kern="1200">
        <a:solidFill>
          <a:schemeClr val="tx1"/>
        </a:solidFill>
        <a:latin typeface="+mn-lt"/>
        <a:ea typeface="+mn-ea"/>
        <a:cs typeface="+mn-cs"/>
      </a:defRPr>
    </a:lvl4pPr>
    <a:lvl5pPr marL="1828800" algn="l" rtl="0">
      <a:defRPr lang="es-ES" sz="1200" kern="1200">
        <a:solidFill>
          <a:schemeClr val="tx1"/>
        </a:solidFill>
        <a:latin typeface="+mn-lt"/>
        <a:ea typeface="+mn-ea"/>
        <a:cs typeface="+mn-cs"/>
      </a:defRPr>
    </a:lvl5pPr>
    <a:lvl6pPr marL="2286000" algn="l" rtl="0">
      <a:defRPr lang="es-ES" sz="1200" kern="1200">
        <a:solidFill>
          <a:schemeClr val="tx1"/>
        </a:solidFill>
        <a:latin typeface="+mn-lt"/>
        <a:ea typeface="+mn-ea"/>
        <a:cs typeface="+mn-cs"/>
      </a:defRPr>
    </a:lvl6pPr>
    <a:lvl7pPr marL="2743200" algn="l" rtl="0">
      <a:defRPr lang="es-ES" sz="1200" kern="1200">
        <a:solidFill>
          <a:schemeClr val="tx1"/>
        </a:solidFill>
        <a:latin typeface="+mn-lt"/>
        <a:ea typeface="+mn-ea"/>
        <a:cs typeface="+mn-cs"/>
      </a:defRPr>
    </a:lvl7pPr>
    <a:lvl8pPr marL="3200400" algn="l" rtl="0">
      <a:defRPr lang="es-ES" sz="1200" kern="1200">
        <a:solidFill>
          <a:schemeClr val="tx1"/>
        </a:solidFill>
        <a:latin typeface="+mn-lt"/>
        <a:ea typeface="+mn-ea"/>
        <a:cs typeface="+mn-cs"/>
      </a:defRPr>
    </a:lvl8pPr>
    <a:lvl9pPr marL="3657600" algn="l" rtl="0">
      <a:defRPr lang="es-ES"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38.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39.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0.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41.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42.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43.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44.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1</a:t>
            </a:fld>
            <a:endParaRPr lang="es-E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10</a:t>
            </a:fld>
            <a:endParaRPr lang="es-ES"/>
          </a:p>
        </p:txBody>
      </p:sp>
    </p:spTree>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100</a:t>
            </a:fld>
            <a:endParaRPr lang="es-ES"/>
          </a:p>
        </p:txBody>
      </p:sp>
    </p:spTree>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101</a:t>
            </a:fld>
            <a:endParaRPr lang="es-ES"/>
          </a:p>
        </p:txBody>
      </p:sp>
    </p:spTree>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102</a:t>
            </a:fld>
            <a:endParaRPr lang="es-ES"/>
          </a:p>
        </p:txBody>
      </p:sp>
    </p:spTree>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103</a:t>
            </a:fld>
            <a:endParaRPr lang="es-ES"/>
          </a:p>
        </p:txBody>
      </p:sp>
    </p:spTree>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104</a:t>
            </a:fld>
            <a:endParaRPr lang="es-ES"/>
          </a:p>
        </p:txBody>
      </p:sp>
    </p:spTree>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105</a:t>
            </a:fld>
            <a:endParaRPr lang="es-ES"/>
          </a:p>
        </p:txBody>
      </p:sp>
    </p:spTree>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106</a:t>
            </a:fld>
            <a:endParaRPr lang="es-ES"/>
          </a:p>
        </p:txBody>
      </p:sp>
    </p:spTree>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107</a:t>
            </a:fld>
            <a:endParaRPr lang="es-ES"/>
          </a:p>
        </p:txBody>
      </p:sp>
    </p:spTree>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108</a:t>
            </a:fld>
            <a:endParaRPr lang="es-ES"/>
          </a:p>
        </p:txBody>
      </p:sp>
    </p:spTree>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109</a:t>
            </a:fld>
            <a:endParaRPr lang="es-E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11</a:t>
            </a:fld>
            <a:endParaRPr lang="es-ES"/>
          </a:p>
        </p:txBody>
      </p:sp>
    </p:spTree>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110</a:t>
            </a:fld>
            <a:endParaRPr lang="es-ES"/>
          </a:p>
        </p:txBody>
      </p:sp>
    </p:spTree>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111</a:t>
            </a:fld>
            <a:endParaRPr lang="es-ES"/>
          </a:p>
        </p:txBody>
      </p:sp>
    </p:spTree>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112</a:t>
            </a:fld>
            <a:endParaRPr lang="es-ES"/>
          </a:p>
        </p:txBody>
      </p:sp>
    </p:spTree>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113</a:t>
            </a:fld>
            <a:endParaRPr lang="es-ES"/>
          </a:p>
        </p:txBody>
      </p:sp>
    </p:spTree>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114</a:t>
            </a:fld>
            <a:endParaRPr lang="es-ES"/>
          </a:p>
        </p:txBody>
      </p:sp>
    </p:spTree>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115</a:t>
            </a:fld>
            <a:endParaRPr lang="es-ES"/>
          </a:p>
        </p:txBody>
      </p:sp>
    </p:spTree>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116</a:t>
            </a:fld>
            <a:endParaRPr lang="es-ES"/>
          </a:p>
        </p:txBody>
      </p:sp>
    </p:spTree>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117</a:t>
            </a:fld>
            <a:endParaRPr lang="es-ES"/>
          </a:p>
        </p:txBody>
      </p:sp>
    </p:spTree>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118</a:t>
            </a:fld>
            <a:endParaRPr lang="es-ES"/>
          </a:p>
        </p:txBody>
      </p:sp>
    </p:spTree>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119</a:t>
            </a:fld>
            <a:endParaRPr lang="es-E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12</a:t>
            </a:fld>
            <a:endParaRPr lang="es-ES"/>
          </a:p>
        </p:txBody>
      </p:sp>
    </p:spTree>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120</a:t>
            </a:fld>
            <a:endParaRPr lang="es-ES"/>
          </a:p>
        </p:txBody>
      </p:sp>
    </p:spTree>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121</a:t>
            </a:fld>
            <a:endParaRPr lang="es-ES"/>
          </a:p>
        </p:txBody>
      </p:sp>
    </p:spTree>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122</a:t>
            </a:fld>
            <a:endParaRPr lang="es-ES"/>
          </a:p>
        </p:txBody>
      </p:sp>
    </p:spTree>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123</a:t>
            </a:fld>
            <a:endParaRPr lang="es-ES"/>
          </a:p>
        </p:txBody>
      </p:sp>
    </p:spTree>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124</a:t>
            </a:fld>
            <a:endParaRPr lang="es-ES"/>
          </a:p>
        </p:txBody>
      </p:sp>
    </p:spTree>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125</a:t>
            </a:fld>
            <a:endParaRPr lang="es-ES"/>
          </a:p>
        </p:txBody>
      </p:sp>
    </p:spTree>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126</a:t>
            </a:fld>
            <a:endParaRPr lang="es-ES"/>
          </a:p>
        </p:txBody>
      </p:sp>
    </p:spTree>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127</a:t>
            </a:fld>
            <a:endParaRPr lang="es-ES"/>
          </a:p>
        </p:txBody>
      </p:sp>
    </p:spTree>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128</a:t>
            </a:fld>
            <a:endParaRPr lang="es-ES"/>
          </a:p>
        </p:txBody>
      </p:sp>
    </p:spTree>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129</a:t>
            </a:fld>
            <a:endParaRPr lang="es-E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13</a:t>
            </a:fld>
            <a:endParaRPr lang="es-ES"/>
          </a:p>
        </p:txBody>
      </p:sp>
    </p:spTree>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130</a:t>
            </a:fld>
            <a:endParaRPr lang="es-ES"/>
          </a:p>
        </p:txBody>
      </p:sp>
    </p:spTree>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131</a:t>
            </a:fld>
            <a:endParaRPr lang="es-ES"/>
          </a:p>
        </p:txBody>
      </p:sp>
    </p:spTree>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132</a:t>
            </a:fld>
            <a:endParaRPr lang="es-ES"/>
          </a:p>
        </p:txBody>
      </p:sp>
    </p:spTree>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133</a:t>
            </a:fld>
            <a:endParaRPr lang="es-ES"/>
          </a:p>
        </p:txBody>
      </p:sp>
    </p:spTree>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134</a:t>
            </a:fld>
            <a:endParaRPr lang="es-ES"/>
          </a:p>
        </p:txBody>
      </p:sp>
    </p:spTree>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135</a:t>
            </a:fld>
            <a:endParaRPr lang="es-ES"/>
          </a:p>
        </p:txBody>
      </p:sp>
    </p:spTree>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136</a:t>
            </a:fld>
            <a:endParaRPr lang="es-ES"/>
          </a:p>
        </p:txBody>
      </p:sp>
    </p:spTree>
  </p:cSld>
  <p:clrMapOvr>
    <a:masterClrMapping/>
  </p:clrMapOvr>
</p:notes>
</file>

<file path=ppt/notesSlides/notesSlide1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137</a:t>
            </a:fld>
            <a:endParaRPr lang="es-ES"/>
          </a:p>
        </p:txBody>
      </p:sp>
    </p:spTree>
  </p:cSld>
  <p:clrMapOvr>
    <a:masterClrMapping/>
  </p:clrMapOvr>
</p:notes>
</file>

<file path=ppt/notesSlides/notesSlide1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138</a:t>
            </a:fld>
            <a:endParaRPr lang="es-ES"/>
          </a:p>
        </p:txBody>
      </p:sp>
    </p:spTree>
  </p:cSld>
  <p:clrMapOvr>
    <a:masterClrMapping/>
  </p:clrMapOvr>
</p:notes>
</file>

<file path=ppt/notesSlides/notesSlide1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139</a:t>
            </a:fld>
            <a:endParaRPr lang="es-E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14</a:t>
            </a:fld>
            <a:endParaRPr lang="es-ES"/>
          </a:p>
        </p:txBody>
      </p:sp>
    </p:spTree>
  </p:cSld>
  <p:clrMapOvr>
    <a:masterClrMapping/>
  </p:clrMapOvr>
</p:notes>
</file>

<file path=ppt/notesSlides/notesSlide1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140</a:t>
            </a:fld>
            <a:endParaRPr lang="es-ES"/>
          </a:p>
        </p:txBody>
      </p:sp>
    </p:spTree>
  </p:cSld>
  <p:clrMapOvr>
    <a:masterClrMapping/>
  </p:clrMapOvr>
</p:notes>
</file>

<file path=ppt/notesSlides/notesSlide1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141</a:t>
            </a:fld>
            <a:endParaRPr lang="es-ES"/>
          </a:p>
        </p:txBody>
      </p:sp>
    </p:spTree>
  </p:cSld>
  <p:clrMapOvr>
    <a:masterClrMapping/>
  </p:clrMapOvr>
</p:notes>
</file>

<file path=ppt/notesSlides/notesSlide1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142</a:t>
            </a:fld>
            <a:endParaRPr lang="es-ES"/>
          </a:p>
        </p:txBody>
      </p:sp>
    </p:spTree>
  </p:cSld>
  <p:clrMapOvr>
    <a:masterClrMapping/>
  </p:clrMapOvr>
</p:notes>
</file>

<file path=ppt/notesSlides/notesSlide1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143</a:t>
            </a:fld>
            <a:endParaRPr lang="es-ES"/>
          </a:p>
        </p:txBody>
      </p:sp>
    </p:spTree>
  </p:cSld>
  <p:clrMapOvr>
    <a:masterClrMapping/>
  </p:clrMapOvr>
</p:notes>
</file>

<file path=ppt/notesSlides/notesSlide1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144</a:t>
            </a:fld>
            <a:endParaRPr lang="es-E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15</a:t>
            </a:fld>
            <a:endParaRPr lang="es-E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16</a:t>
            </a:fld>
            <a:endParaRPr lang="es-E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17</a:t>
            </a:fld>
            <a:endParaRPr lang="es-E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18</a:t>
            </a:fld>
            <a:endParaRPr lang="es-E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19</a:t>
            </a:fld>
            <a:endParaRPr lang="es-E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2</a:t>
            </a:fld>
            <a:endParaRPr lang="es-E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20</a:t>
            </a:fld>
            <a:endParaRPr lang="es-E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21</a:t>
            </a:fld>
            <a:endParaRPr lang="es-E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22</a:t>
            </a:fld>
            <a:endParaRPr lang="es-E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23</a:t>
            </a:fld>
            <a:endParaRPr lang="es-E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24</a:t>
            </a:fld>
            <a:endParaRPr lang="es-E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25</a:t>
            </a:fld>
            <a:endParaRPr lang="es-E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26</a:t>
            </a:fld>
            <a:endParaRPr lang="es-E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27</a:t>
            </a:fld>
            <a:endParaRPr lang="es-E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28</a:t>
            </a:fld>
            <a:endParaRPr lang="es-E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29</a:t>
            </a:fld>
            <a:endParaRPr lang="es-E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3</a:t>
            </a:fld>
            <a:endParaRPr lang="es-E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30</a:t>
            </a:fld>
            <a:endParaRPr lang="es-E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31</a:t>
            </a:fld>
            <a:endParaRPr lang="es-E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32</a:t>
            </a:fld>
            <a:endParaRPr lang="es-E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33</a:t>
            </a:fld>
            <a:endParaRPr lang="es-E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34</a:t>
            </a:fld>
            <a:endParaRPr lang="es-E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35</a:t>
            </a:fld>
            <a:endParaRPr lang="es-E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36</a:t>
            </a:fld>
            <a:endParaRPr lang="es-E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37</a:t>
            </a:fld>
            <a:endParaRPr lang="es-E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38</a:t>
            </a:fld>
            <a:endParaRPr lang="es-E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39</a:t>
            </a:fld>
            <a:endParaRPr lang="es-E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4</a:t>
            </a:fld>
            <a:endParaRPr lang="es-E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40</a:t>
            </a:fld>
            <a:endParaRPr lang="es-E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41</a:t>
            </a:fld>
            <a:endParaRPr lang="es-E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42</a:t>
            </a:fld>
            <a:endParaRPr lang="es-E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43</a:t>
            </a:fld>
            <a:endParaRPr lang="es-E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44</a:t>
            </a:fld>
            <a:endParaRPr lang="es-E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45</a:t>
            </a:fld>
            <a:endParaRPr lang="es-E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46</a:t>
            </a:fld>
            <a:endParaRPr lang="es-E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47</a:t>
            </a:fld>
            <a:endParaRPr lang="es-E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48</a:t>
            </a:fld>
            <a:endParaRPr lang="es-E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49</a:t>
            </a:fld>
            <a:endParaRPr lang="es-E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5</a:t>
            </a:fld>
            <a:endParaRPr lang="es-E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50</a:t>
            </a:fld>
            <a:endParaRPr lang="es-E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51</a:t>
            </a:fld>
            <a:endParaRPr lang="es-E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52</a:t>
            </a:fld>
            <a:endParaRPr lang="es-E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53</a:t>
            </a:fld>
            <a:endParaRPr lang="es-E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54</a:t>
            </a:fld>
            <a:endParaRPr lang="es-E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55</a:t>
            </a:fld>
            <a:endParaRPr lang="es-E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56</a:t>
            </a:fld>
            <a:endParaRPr lang="es-E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57</a:t>
            </a:fld>
            <a:endParaRPr lang="es-E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58</a:t>
            </a:fld>
            <a:endParaRPr lang="es-E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59</a:t>
            </a:fld>
            <a:endParaRPr lang="es-E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6</a:t>
            </a:fld>
            <a:endParaRPr lang="es-E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60</a:t>
            </a:fld>
            <a:endParaRPr lang="es-E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61</a:t>
            </a:fld>
            <a:endParaRPr lang="es-E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62</a:t>
            </a:fld>
            <a:endParaRPr lang="es-ES"/>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63</a:t>
            </a:fld>
            <a:endParaRPr lang="es-ES"/>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64</a:t>
            </a:fld>
            <a:endParaRPr lang="es-ES"/>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65</a:t>
            </a:fld>
            <a:endParaRPr lang="es-ES"/>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66</a:t>
            </a:fld>
            <a:endParaRPr lang="es-ES"/>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67</a:t>
            </a:fld>
            <a:endParaRPr lang="es-ES"/>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68</a:t>
            </a:fld>
            <a:endParaRPr lang="es-ES"/>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69</a:t>
            </a:fld>
            <a:endParaRPr lang="es-E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7</a:t>
            </a:fld>
            <a:endParaRPr lang="es-ES"/>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70</a:t>
            </a:fld>
            <a:endParaRPr lang="es-ES"/>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71</a:t>
            </a:fld>
            <a:endParaRPr lang="es-ES"/>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72</a:t>
            </a:fld>
            <a:endParaRPr lang="es-ES"/>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73</a:t>
            </a:fld>
            <a:endParaRPr lang="es-ES"/>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74</a:t>
            </a:fld>
            <a:endParaRPr lang="es-ES"/>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75</a:t>
            </a:fld>
            <a:endParaRPr lang="es-ES"/>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76</a:t>
            </a:fld>
            <a:endParaRPr lang="es-ES"/>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77</a:t>
            </a:fld>
            <a:endParaRPr lang="es-ES"/>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78</a:t>
            </a:fld>
            <a:endParaRPr lang="es-ES"/>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79</a:t>
            </a:fld>
            <a:endParaRPr lang="es-E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8</a:t>
            </a:fld>
            <a:endParaRPr lang="es-ES"/>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80</a:t>
            </a:fld>
            <a:endParaRPr lang="es-ES"/>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81</a:t>
            </a:fld>
            <a:endParaRPr lang="es-ES"/>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82</a:t>
            </a:fld>
            <a:endParaRPr lang="es-ES"/>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83</a:t>
            </a:fld>
            <a:endParaRPr lang="es-ES"/>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84</a:t>
            </a:fld>
            <a:endParaRPr lang="es-ES"/>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85</a:t>
            </a:fld>
            <a:endParaRPr lang="es-ES"/>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86</a:t>
            </a:fld>
            <a:endParaRPr lang="es-ES"/>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87</a:t>
            </a:fld>
            <a:endParaRPr lang="es-ES"/>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88</a:t>
            </a:fld>
            <a:endParaRPr lang="es-ES"/>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89</a:t>
            </a:fld>
            <a:endParaRPr lang="es-E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9</a:t>
            </a:fld>
            <a:endParaRPr lang="es-ES"/>
          </a:p>
        </p:txBody>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90</a:t>
            </a:fld>
            <a:endParaRPr lang="es-ES"/>
          </a:p>
        </p:txBody>
      </p:sp>
    </p:spTree>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91</a:t>
            </a:fld>
            <a:endParaRPr lang="es-ES"/>
          </a:p>
        </p:txBody>
      </p:sp>
    </p:spTree>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92</a:t>
            </a:fld>
            <a:endParaRPr lang="es-ES"/>
          </a:p>
        </p:txBody>
      </p:sp>
    </p:spTree>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93</a:t>
            </a:fld>
            <a:endParaRPr lang="es-ES"/>
          </a:p>
        </p:txBody>
      </p:sp>
    </p:spTree>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94</a:t>
            </a:fld>
            <a:endParaRPr lang="es-ES"/>
          </a:p>
        </p:txBody>
      </p:sp>
    </p:spTree>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95</a:t>
            </a:fld>
            <a:endParaRPr lang="es-ES"/>
          </a:p>
        </p:txBody>
      </p:sp>
    </p:spTree>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96</a:t>
            </a:fld>
            <a:endParaRPr lang="es-ES"/>
          </a:p>
        </p:txBody>
      </p:sp>
    </p:spTree>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97</a:t>
            </a:fld>
            <a:endParaRPr lang="es-ES"/>
          </a:p>
        </p:txBody>
      </p:sp>
    </p:spTree>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98</a:t>
            </a:fld>
            <a:endParaRPr lang="es-ES"/>
          </a:p>
        </p:txBody>
      </p:sp>
    </p:spTree>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99</a:t>
            </a:fld>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3">
        <a:schemeClr val="bg2"/>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latinLnBrk="0">
              <a:defRPr lang="es-ES" sz="3200">
                <a:solidFill>
                  <a:schemeClr val="tx1"/>
                </a:solidFill>
              </a:defRPr>
            </a:lvl1pPr>
          </a:lstStyle>
          <a:p>
            <a:r>
              <a:rPr lang="es-ES" smtClean="0"/>
              <a:t>Haga clic para modificar el estilo de título del patrón</a:t>
            </a:r>
            <a:endParaRPr lang="es-ES"/>
          </a:p>
        </p:txBody>
      </p:sp>
      <p:sp>
        <p:nvSpPr>
          <p:cNvPr id="9" name="Subtitle 8"/>
          <p:cNvSpPr>
            <a:spLocks noGrp="1"/>
          </p:cNvSpPr>
          <p:nvPr>
            <p:ph type="subTitle" idx="1"/>
          </p:nvPr>
        </p:nvSpPr>
        <p:spPr>
          <a:xfrm>
            <a:off x="1219200" y="5124450"/>
            <a:ext cx="6858000" cy="533400"/>
          </a:xfrm>
        </p:spPr>
        <p:txBody>
          <a:bodyPr/>
          <a:lstStyle>
            <a:lvl1pPr marL="0" indent="0" algn="r" latinLnBrk="0">
              <a:buNone/>
              <a:defRPr lang="es-ES" sz="2000">
                <a:solidFill>
                  <a:schemeClr val="tx2"/>
                </a:solidFill>
                <a:latin typeface="+mj-lt"/>
                <a:ea typeface="+mj-lt"/>
                <a:cs typeface="+mj-l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s-ES" smtClean="0"/>
              <a:t>Haga clic para modificar el estilo de subtítulo del patrón</a:t>
            </a:r>
            <a:endParaRPr lang="es-ES"/>
          </a:p>
        </p:txBody>
      </p:sp>
      <p:sp>
        <p:nvSpPr>
          <p:cNvPr id="28" name="Date Placeholder 27"/>
          <p:cNvSpPr>
            <a:spLocks noGrp="1"/>
          </p:cNvSpPr>
          <p:nvPr>
            <p:ph type="dt" sz="half" idx="10"/>
          </p:nvPr>
        </p:nvSpPr>
        <p:spPr>
          <a:xfrm>
            <a:off x="6400800" y="6355080"/>
            <a:ext cx="2286000" cy="365760"/>
          </a:xfrm>
        </p:spPr>
        <p:txBody>
          <a:bodyPr/>
          <a:lstStyle>
            <a:lvl1pPr latinLnBrk="0">
              <a:defRPr lang="es-ES" sz="1400"/>
            </a:lvl1pPr>
          </a:lstStyle>
          <a:p>
            <a:fld id="{A8B8E7D2-F905-46E3-BDD3-0258335A3216}" type="datetime1">
              <a:rPr/>
              <a:pPr/>
              <a:t>11/9/2006</a:t>
            </a:fld>
            <a:endParaRPr lang="es-ES" sz="1600"/>
          </a:p>
        </p:txBody>
      </p:sp>
      <p:sp>
        <p:nvSpPr>
          <p:cNvPr id="17" name="Footer Placeholder 16"/>
          <p:cNvSpPr>
            <a:spLocks noGrp="1"/>
          </p:cNvSpPr>
          <p:nvPr>
            <p:ph type="ftr" sz="quarter" idx="11"/>
          </p:nvPr>
        </p:nvSpPr>
        <p:spPr>
          <a:xfrm>
            <a:off x="2898648" y="6355080"/>
            <a:ext cx="3474720" cy="365760"/>
          </a:xfrm>
        </p:spPr>
        <p:txBody>
          <a:bodyPr/>
          <a:lstStyle/>
          <a:p>
            <a:endParaRPr lang="es-ES"/>
          </a:p>
        </p:txBody>
      </p:sp>
      <p:sp>
        <p:nvSpPr>
          <p:cNvPr id="29" name="Slide Number Placeholder 28"/>
          <p:cNvSpPr>
            <a:spLocks noGrp="1"/>
          </p:cNvSpPr>
          <p:nvPr>
            <p:ph type="sldNum" sz="quarter" idx="12"/>
          </p:nvPr>
        </p:nvSpPr>
        <p:spPr>
          <a:xfrm>
            <a:off x="1216152" y="6355080"/>
            <a:ext cx="1219200" cy="365760"/>
          </a:xfrm>
        </p:spPr>
        <p:txBody>
          <a:bodyPr/>
          <a:lstStyle/>
          <a:p>
            <a:fld id="{D4B5ADC2-7248-4799-8E52-477E151C3EE9}" type="slidenum">
              <a:rPr/>
              <a:pPr/>
              <a:t>‹#›</a:t>
            </a:fld>
            <a:endParaRPr lang="es-E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s-E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s-E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s-E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s-E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Date Placeholder 3"/>
          <p:cNvSpPr>
            <a:spLocks noGrp="1"/>
          </p:cNvSpPr>
          <p:nvPr>
            <p:ph type="dt" sz="half" idx="10"/>
          </p:nvPr>
        </p:nvSpPr>
        <p:spPr/>
        <p:txBody>
          <a:bodyPr/>
          <a:lstStyle/>
          <a:p>
            <a:fld id="{33938BEC-55E3-4F9D-B5C5-76D23951C04A}" type="datetime1">
              <a:rPr/>
              <a:pPr/>
              <a:t>11/9/2006</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4B5ADC2-7248-4799-8E52-477E151C3EE9}" type="slidenum">
              <a:rPr lang="es-ES" sz="1400" b="1">
                <a:solidFill>
                  <a:srgbClr val="FFFFFF"/>
                </a:solidFill>
              </a:rPr>
              <a:pPr/>
              <a:t>‹#›</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y text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Date Placeholder 3"/>
          <p:cNvSpPr>
            <a:spLocks noGrp="1"/>
          </p:cNvSpPr>
          <p:nvPr>
            <p:ph type="dt" sz="half" idx="10"/>
          </p:nvPr>
        </p:nvSpPr>
        <p:spPr/>
        <p:txBody>
          <a:bodyPr/>
          <a:lstStyle/>
          <a:p>
            <a:fld id="{33938BEC-55E3-4F9D-B5C5-76D23951C04A}" type="datetime1">
              <a:rPr/>
              <a:pPr/>
              <a:t>11/9/2006</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4B5ADC2-7248-4799-8E52-477E151C3EE9}" type="slidenum">
              <a:rPr lang="es-ES" sz="1400" b="1">
                <a:solidFill>
                  <a:srgbClr val="FFFFFF"/>
                </a:solidFill>
              </a:rPr>
              <a:pPr/>
              <a:t>‹#›</a:t>
            </a:fld>
            <a:endParaRPr lang="es-E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s-ES"/>
          </a:p>
        </p:txBody>
      </p:sp>
      <p:sp>
        <p:nvSpPr>
          <p:cNvPr id="8" name="Shap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s-E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conteni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s-ES"/>
          </a:p>
        </p:txBody>
      </p:sp>
      <p:sp>
        <p:nvSpPr>
          <p:cNvPr id="4" name="Date Placeholder 3"/>
          <p:cNvSpPr>
            <a:spLocks noGrp="1"/>
          </p:cNvSpPr>
          <p:nvPr>
            <p:ph type="dt" sz="half" idx="10"/>
          </p:nvPr>
        </p:nvSpPr>
        <p:spPr/>
        <p:txBody>
          <a:bodyPr/>
          <a:lstStyle/>
          <a:p>
            <a:fld id="{33938BEC-55E3-4F9D-B5C5-76D23951C04A}" type="datetime1">
              <a:rPr/>
              <a:pPr/>
              <a:t>11/9/2006</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4B5ADC2-7248-4799-8E52-477E151C3EE9}" type="slidenum">
              <a:rPr lang="es-ES" sz="1400" b="1">
                <a:solidFill>
                  <a:srgbClr val="FFFFFF"/>
                </a:solidFill>
              </a:rPr>
              <a:pPr/>
              <a:t>‹#›</a:t>
            </a:fld>
            <a:endParaRPr lang="es-ES"/>
          </a:p>
        </p:txBody>
      </p:sp>
      <p:sp>
        <p:nvSpPr>
          <p:cNvPr id="8" name="Content Placeholder 7"/>
          <p:cNvSpPr>
            <a:spLocks noGrp="1"/>
          </p:cNvSpPr>
          <p:nvPr>
            <p:ph sz="quarter" idx="1"/>
          </p:nvPr>
        </p:nvSpPr>
        <p:spPr>
          <a:xfrm>
            <a:off x="457200" y="1219200"/>
            <a:ext cx="8229600" cy="493776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latinLnBrk="0">
              <a:buNone/>
              <a:defRPr lang="es-ES" sz="3200" b="0" cap="none" baseline="0"/>
            </a:lvl1pPr>
          </a:lstStyle>
          <a:p>
            <a:r>
              <a:rPr lang="es-ES" smtClean="0"/>
              <a:t>Haga clic para modificar el estilo de título del patrón</a:t>
            </a:r>
            <a:endParaRPr lang="es-ES"/>
          </a:p>
        </p:txBody>
      </p:sp>
      <p:sp>
        <p:nvSpPr>
          <p:cNvPr id="3" name="Text Placeholder 2"/>
          <p:cNvSpPr>
            <a:spLocks noGrp="1"/>
          </p:cNvSpPr>
          <p:nvPr>
            <p:ph type="body" idx="1"/>
          </p:nvPr>
        </p:nvSpPr>
        <p:spPr>
          <a:xfrm>
            <a:off x="1295400" y="4267200"/>
            <a:ext cx="6781800" cy="1143000"/>
          </a:xfrm>
        </p:spPr>
        <p:txBody>
          <a:bodyPr anchor="t" anchorCtr="0"/>
          <a:lstStyle>
            <a:lvl1pPr algn="r" latinLnBrk="0">
              <a:buNone/>
              <a:defRPr lang="es-ES" sz="2000">
                <a:solidFill>
                  <a:schemeClr val="tx1">
                    <a:tint val="75000"/>
                  </a:schemeClr>
                </a:solidFill>
              </a:defRPr>
            </a:lvl1pPr>
            <a:lvl2pPr>
              <a:buNone/>
              <a:defRPr lang="es-ES" sz="1800">
                <a:solidFill>
                  <a:schemeClr val="tx1">
                    <a:tint val="75000"/>
                  </a:schemeClr>
                </a:solidFill>
              </a:defRPr>
            </a:lvl2pPr>
            <a:lvl3pPr>
              <a:buNone/>
              <a:defRPr lang="es-ES" sz="1600">
                <a:solidFill>
                  <a:schemeClr val="tx1">
                    <a:tint val="75000"/>
                  </a:schemeClr>
                </a:solidFill>
              </a:defRPr>
            </a:lvl3pPr>
            <a:lvl4pPr>
              <a:buNone/>
              <a:defRPr lang="es-ES" sz="1400">
                <a:solidFill>
                  <a:schemeClr val="tx1">
                    <a:tint val="75000"/>
                  </a:schemeClr>
                </a:solidFill>
              </a:defRPr>
            </a:lvl4pPr>
            <a:lvl5pPr>
              <a:buNone/>
              <a:defRPr lang="es-ES" sz="1400">
                <a:solidFill>
                  <a:schemeClr val="tx1">
                    <a:tint val="75000"/>
                  </a:schemeClr>
                </a:solidFill>
              </a:defRPr>
            </a:lvl5pPr>
          </a:lstStyle>
          <a:p>
            <a:pPr lvl="0"/>
            <a:r>
              <a:rPr lang="es-ES" smtClean="0"/>
              <a:t>Haga clic para modificar el estilo de texto del patrón</a:t>
            </a:r>
          </a:p>
        </p:txBody>
      </p:sp>
      <p:sp>
        <p:nvSpPr>
          <p:cNvPr id="4" name="Date Placeholder 3"/>
          <p:cNvSpPr>
            <a:spLocks noGrp="1"/>
          </p:cNvSpPr>
          <p:nvPr>
            <p:ph type="dt" sz="half" idx="10"/>
          </p:nvPr>
        </p:nvSpPr>
        <p:spPr>
          <a:xfrm>
            <a:off x="6400800" y="6355080"/>
            <a:ext cx="2286000" cy="365760"/>
          </a:xfrm>
        </p:spPr>
        <p:txBody>
          <a:bodyPr/>
          <a:lstStyle/>
          <a:p>
            <a:fld id="{2FB568A0-62B0-4129-95C4-7270BF844D61}" type="datetime1">
              <a:rPr/>
              <a:pPr/>
              <a:t>11/9/2006</a:t>
            </a:fld>
            <a:endParaRPr lang="es-ES"/>
          </a:p>
        </p:txBody>
      </p:sp>
      <p:sp>
        <p:nvSpPr>
          <p:cNvPr id="5" name="Footer Placeholder 4"/>
          <p:cNvSpPr>
            <a:spLocks noGrp="1"/>
          </p:cNvSpPr>
          <p:nvPr>
            <p:ph type="ftr" sz="quarter" idx="11"/>
          </p:nvPr>
        </p:nvSpPr>
        <p:spPr>
          <a:xfrm>
            <a:off x="2898648" y="6355080"/>
            <a:ext cx="3474720" cy="365760"/>
          </a:xfrm>
        </p:spPr>
        <p:txBody>
          <a:bodyPr/>
          <a:lstStyle/>
          <a:p>
            <a:endParaRPr lang="es-ES"/>
          </a:p>
        </p:txBody>
      </p:sp>
      <p:sp>
        <p:nvSpPr>
          <p:cNvPr id="6" name="Slide Number Placeholder 5"/>
          <p:cNvSpPr>
            <a:spLocks noGrp="1"/>
          </p:cNvSpPr>
          <p:nvPr>
            <p:ph type="sldNum" sz="quarter" idx="12"/>
          </p:nvPr>
        </p:nvSpPr>
        <p:spPr>
          <a:xfrm>
            <a:off x="1069848" y="6355080"/>
            <a:ext cx="1520952" cy="365760"/>
          </a:xfrm>
        </p:spPr>
        <p:txBody>
          <a:bodyPr/>
          <a:lstStyle/>
          <a:p>
            <a:fld id="{147C1B20-DEF4-46E3-B77F-0FB6B8193D90}" type="slidenum">
              <a:rPr/>
              <a:pPr/>
              <a:t>‹#›</a:t>
            </a:fld>
            <a:endParaRPr lang="es-E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s-E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ido dos">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lang="es-ES" smtClean="0"/>
              <a:t>Haga clic para modificar el estilo de título del patrón</a:t>
            </a:r>
            <a:endParaRPr lang="es-ES"/>
          </a:p>
        </p:txBody>
      </p:sp>
      <p:sp>
        <p:nvSpPr>
          <p:cNvPr id="5" name="Date Placeholder 4"/>
          <p:cNvSpPr>
            <a:spLocks noGrp="1"/>
          </p:cNvSpPr>
          <p:nvPr>
            <p:ph type="dt" sz="half" idx="10"/>
          </p:nvPr>
        </p:nvSpPr>
        <p:spPr/>
        <p:txBody>
          <a:bodyPr/>
          <a:lstStyle/>
          <a:p>
            <a:fld id="{A1D7F31A-E594-408B-8114-4F8438303DA3}" type="datetime1">
              <a:rPr/>
              <a:pPr/>
              <a:t>11/9/2006</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147C1B20-DEF4-46E3-B77F-0FB6B8193D90}" type="slidenum">
              <a:rPr/>
              <a:pPr/>
              <a:t>‹#›</a:t>
            </a:fld>
            <a:endParaRPr lang="es-ES"/>
          </a:p>
        </p:txBody>
      </p:sp>
      <p:sp>
        <p:nvSpPr>
          <p:cNvPr id="9" name="Content Placeholder 8"/>
          <p:cNvSpPr>
            <a:spLocks noGrp="1"/>
          </p:cNvSpPr>
          <p:nvPr>
            <p:ph sz="quarter" idx="1"/>
          </p:nvPr>
        </p:nvSpPr>
        <p:spPr>
          <a:xfrm>
            <a:off x="457200" y="1219200"/>
            <a:ext cx="4041648" cy="493776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11" name="Content Placeholder 10"/>
          <p:cNvSpPr>
            <a:spLocks noGrp="1"/>
          </p:cNvSpPr>
          <p:nvPr>
            <p:ph sz="quarter" idx="2"/>
          </p:nvPr>
        </p:nvSpPr>
        <p:spPr>
          <a:xfrm>
            <a:off x="4632198" y="1216152"/>
            <a:ext cx="4041648" cy="493776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latinLnBrk="0">
              <a:defRPr lang="es-ES"/>
            </a:lvl1pPr>
          </a:lstStyle>
          <a:p>
            <a:r>
              <a:rPr lang="es-ES" smtClean="0"/>
              <a:t>Haga clic para modificar el estilo de título del patrón</a:t>
            </a:r>
            <a:endParaRPr lang="es-E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latinLnBrk="0">
              <a:buNone/>
              <a:defRPr lang="es-ES" sz="2400" b="1">
                <a:solidFill>
                  <a:schemeClr val="accent2"/>
                </a:solidFill>
              </a:defRPr>
            </a:lvl1pPr>
            <a:lvl2pPr>
              <a:buNone/>
              <a:defRPr lang="es-ES" sz="2000" b="1"/>
            </a:lvl2pPr>
            <a:lvl3pPr>
              <a:buNone/>
              <a:defRPr lang="es-ES" sz="1800" b="1"/>
            </a:lvl3pPr>
            <a:lvl4pPr>
              <a:buNone/>
              <a:defRPr lang="es-ES" sz="1600" b="1"/>
            </a:lvl4pPr>
            <a:lvl5pPr>
              <a:buNone/>
              <a:defRPr lang="es-ES" sz="1600" b="1"/>
            </a:lvl5pPr>
          </a:lstStyle>
          <a:p>
            <a:pPr lvl="0"/>
            <a:r>
              <a:rPr lang="es-ES" smtClean="0"/>
              <a:t>Haga clic para modificar el estilo de texto del patrón</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latinLnBrk="0">
              <a:buNone/>
              <a:defRPr lang="es-ES" sz="2400" b="1">
                <a:solidFill>
                  <a:schemeClr val="accent2"/>
                </a:solidFill>
              </a:defRPr>
            </a:lvl1pPr>
            <a:lvl2pPr>
              <a:buNone/>
              <a:defRPr lang="es-ES" sz="2000" b="1"/>
            </a:lvl2pPr>
            <a:lvl3pPr>
              <a:buNone/>
              <a:defRPr lang="es-ES" sz="1800" b="1"/>
            </a:lvl3pPr>
            <a:lvl4pPr>
              <a:buNone/>
              <a:defRPr lang="es-ES" sz="1600" b="1"/>
            </a:lvl4pPr>
            <a:lvl5pPr>
              <a:buNone/>
              <a:defRPr lang="es-ES" sz="1600" b="1"/>
            </a:lvl5pPr>
          </a:lstStyle>
          <a:p>
            <a:pPr lvl="0"/>
            <a:r>
              <a:rPr lang="es-ES" smtClean="0"/>
              <a:t>Haga clic para modificar el estilo de texto del patrón</a:t>
            </a:r>
          </a:p>
        </p:txBody>
      </p:sp>
      <p:sp>
        <p:nvSpPr>
          <p:cNvPr id="7" name="Date Placeholder 6"/>
          <p:cNvSpPr>
            <a:spLocks noGrp="1"/>
          </p:cNvSpPr>
          <p:nvPr>
            <p:ph type="dt" sz="half" idx="10"/>
          </p:nvPr>
        </p:nvSpPr>
        <p:spPr/>
        <p:txBody>
          <a:bodyPr/>
          <a:lstStyle/>
          <a:p>
            <a:fld id="{AD978398-2A5A-4309-94C2-82E465C1DCF8}" type="datetime1">
              <a:rPr/>
              <a:pPr/>
              <a:t>11/9/2006</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147C1B20-DEF4-46E3-B77F-0FB6B8193D90}" type="slidenum">
              <a:rPr/>
              <a:pPr/>
              <a:t>‹#›</a:t>
            </a:fld>
            <a:endParaRPr lang="es-ES"/>
          </a:p>
        </p:txBody>
      </p:sp>
      <p:sp>
        <p:nvSpPr>
          <p:cNvPr id="11" name="Content Placeholder 10"/>
          <p:cNvSpPr>
            <a:spLocks noGrp="1"/>
          </p:cNvSpPr>
          <p:nvPr>
            <p:ph sz="quarter" idx="2"/>
          </p:nvPr>
        </p:nvSpPr>
        <p:spPr>
          <a:xfrm>
            <a:off x="457200" y="2133600"/>
            <a:ext cx="4038600" cy="40386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13" name="Content Placeholder 12"/>
          <p:cNvSpPr>
            <a:spLocks noGrp="1"/>
          </p:cNvSpPr>
          <p:nvPr>
            <p:ph sz="quarter" idx="4"/>
          </p:nvPr>
        </p:nvSpPr>
        <p:spPr>
          <a:xfrm>
            <a:off x="4648200" y="2133600"/>
            <a:ext cx="4038600" cy="40386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lang="es-ES" smtClean="0"/>
              <a:t>Haga clic para modificar el estilo de título del patrón</a:t>
            </a:r>
            <a:endParaRPr lang="es-ES"/>
          </a:p>
        </p:txBody>
      </p:sp>
      <p:sp>
        <p:nvSpPr>
          <p:cNvPr id="3" name="Date Placeholder 2"/>
          <p:cNvSpPr>
            <a:spLocks noGrp="1"/>
          </p:cNvSpPr>
          <p:nvPr>
            <p:ph type="dt" sz="half" idx="10"/>
          </p:nvPr>
        </p:nvSpPr>
        <p:spPr/>
        <p:txBody>
          <a:bodyPr/>
          <a:lstStyle/>
          <a:p>
            <a:fld id="{33938BEC-55E3-4F9D-B5C5-76D23951C04A}" type="datetime1">
              <a:rPr/>
              <a:pPr/>
              <a:t>11/9/2006</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D4B5ADC2-7248-4799-8E52-477E151C3EE9}" type="slidenum">
              <a:rPr lang="es-ES" sz="1400" b="1">
                <a:solidFill>
                  <a:srgbClr val="FFFFFF"/>
                </a:solidFill>
              </a:rPr>
              <a:pPr/>
              <a:t>‹#›</a:t>
            </a:fld>
            <a:endParaRPr lang="es-ES"/>
          </a:p>
        </p:txBody>
      </p:sp>
      <p:sp>
        <p:nvSpPr>
          <p:cNvPr id="6" name="Shap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8B58F6-778A-46C2-BFC0-8FD9B04A99E8}" type="datetime1">
              <a:rPr/>
              <a:pPr/>
              <a:t>11/9/2006</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147C1B20-DEF4-46E3-B77F-0FB6B8193D90}" type="slidenum">
              <a:rPr/>
              <a:pPr/>
              <a:t>‹#›</a:t>
            </a:fld>
            <a:endParaRPr lang="es-E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s-ES"/>
          </a:p>
        </p:txBody>
      </p:sp>
      <p:sp>
        <p:nvSpPr>
          <p:cNvPr id="6" name="Shap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latinLnBrk="0">
              <a:buNone/>
              <a:defRPr lang="es-ES" sz="2000" b="1">
                <a:solidFill>
                  <a:schemeClr val="tx2"/>
                </a:solidFill>
                <a:latin typeface="+mn-lt"/>
                <a:ea typeface="+mn-lt"/>
                <a:cs typeface="+mn-lt"/>
              </a:defRPr>
            </a:lvl1pPr>
          </a:lstStyle>
          <a:p>
            <a:r>
              <a:rPr lang="es-ES" smtClean="0"/>
              <a:t>Haga clic para modificar el estilo de título del patrón</a:t>
            </a:r>
            <a:endParaRPr lang="es-ES"/>
          </a:p>
        </p:txBody>
      </p:sp>
      <p:sp>
        <p:nvSpPr>
          <p:cNvPr id="3" name="Text Placeholder 2"/>
          <p:cNvSpPr>
            <a:spLocks noGrp="1"/>
          </p:cNvSpPr>
          <p:nvPr>
            <p:ph type="body" idx="2"/>
          </p:nvPr>
        </p:nvSpPr>
        <p:spPr>
          <a:xfrm>
            <a:off x="6324600" y="1219200"/>
            <a:ext cx="2514600" cy="4843463"/>
          </a:xfrm>
        </p:spPr>
        <p:txBody>
          <a:bodyPr/>
          <a:lstStyle>
            <a:lvl1pPr marL="0" indent="0" latinLnBrk="0">
              <a:lnSpc>
                <a:spcPts val="2200"/>
              </a:lnSpc>
              <a:spcAft>
                <a:spcPts val="1000"/>
              </a:spcAft>
              <a:buNone/>
              <a:defRPr lang="es-ES" sz="1600">
                <a:solidFill>
                  <a:schemeClr val="tx2"/>
                </a:solidFill>
              </a:defRPr>
            </a:lvl1pPr>
            <a:lvl2pPr>
              <a:buNone/>
              <a:defRPr lang="es-ES" sz="1200"/>
            </a:lvl2pPr>
            <a:lvl3pPr>
              <a:buNone/>
              <a:defRPr lang="es-ES" sz="1000"/>
            </a:lvl3pPr>
            <a:lvl4pPr>
              <a:buNone/>
              <a:defRPr lang="es-ES" sz="900"/>
            </a:lvl4pPr>
            <a:lvl5pPr>
              <a:buNone/>
              <a:defRPr lang="es-ES" sz="900"/>
            </a:lvl5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33938BEC-55E3-4F9D-B5C5-76D23951C04A}" type="datetime1">
              <a:rPr/>
              <a:pPr/>
              <a:t>11/9/2006</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D4B5ADC2-7248-4799-8E52-477E151C3EE9}" type="slidenum">
              <a:rPr lang="es-ES" sz="1400" b="1">
                <a:solidFill>
                  <a:srgbClr val="FFFFFF"/>
                </a:solidFill>
              </a:rPr>
              <a:pPr/>
              <a:t>‹#›</a:t>
            </a:fld>
            <a:endParaRPr lang="es-E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s-E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s-ES"/>
          </a:p>
        </p:txBody>
      </p:sp>
      <p:sp>
        <p:nvSpPr>
          <p:cNvPr id="9" name="Shap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s-ES"/>
          </a:p>
        </p:txBody>
      </p:sp>
      <p:sp>
        <p:nvSpPr>
          <p:cNvPr id="12" name="Content Placeholder 11"/>
          <p:cNvSpPr>
            <a:spLocks noGrp="1"/>
          </p:cNvSpPr>
          <p:nvPr>
            <p:ph sz="quarter" idx="1"/>
          </p:nvPr>
        </p:nvSpPr>
        <p:spPr>
          <a:xfrm>
            <a:off x="304800" y="304800"/>
            <a:ext cx="5715000" cy="57150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latinLnBrk="0">
              <a:buNone/>
              <a:defRPr lang="es-ES" sz="2000" b="0">
                <a:solidFill>
                  <a:schemeClr val="tx1"/>
                </a:solidFill>
              </a:defRPr>
            </a:lvl1pPr>
          </a:lstStyle>
          <a:p>
            <a:r>
              <a:rPr lang="es-ES" smtClean="0"/>
              <a:t>Haga clic para modificar el estilo de título del patrón</a:t>
            </a:r>
            <a:endParaRPr lang="es-E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latinLnBrk="0">
              <a:spcBef>
                <a:spcPts val="600"/>
              </a:spcBef>
              <a:buNone/>
              <a:defRPr lang="es-ES" sz="3200"/>
            </a:lvl1pPr>
          </a:lstStyle>
          <a:p>
            <a:r>
              <a:rPr lang="es-ES" smtClean="0"/>
              <a:t>Haga clic en el icono para agregar una imagen</a:t>
            </a:r>
            <a:endParaRPr lang="es-ES"/>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latinLnBrk="0">
              <a:buFontTx/>
              <a:buNone/>
              <a:defRPr lang="es-ES" sz="1400"/>
            </a:lvl1pPr>
            <a:lvl2pPr>
              <a:defRPr lang="es-ES" sz="1200"/>
            </a:lvl2pPr>
            <a:lvl3pPr>
              <a:defRPr lang="es-ES" sz="1000"/>
            </a:lvl3pPr>
            <a:lvl4pPr>
              <a:defRPr lang="es-ES" sz="900"/>
            </a:lvl4pPr>
            <a:lvl5pPr>
              <a:defRPr lang="es-ES" sz="900"/>
            </a:lvl5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33938BEC-55E3-4F9D-B5C5-76D23951C04A}" type="datetime1">
              <a:rPr/>
              <a:pPr/>
              <a:t>11/9/2006</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D4B5ADC2-7248-4799-8E52-477E151C3EE9}" type="slidenum">
              <a:rPr lang="es-ES" sz="1400" b="1">
                <a:solidFill>
                  <a:srgbClr val="FFFFFF"/>
                </a:solidFill>
              </a:rPr>
              <a:pPr/>
              <a:t>‹#›</a:t>
            </a:fld>
            <a:endParaRPr lang="es-E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s-ES"/>
          </a:p>
        </p:txBody>
      </p:sp>
      <p:sp>
        <p:nvSpPr>
          <p:cNvPr id="9" name="Shap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s-E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lang="es-ES"/>
              <a:t>Haga clic para modificar el estilo de título del patrón</a:t>
            </a:r>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a:r>
              <a:rPr lang="es-ES"/>
              <a:t>Haga clic para modificar los estilos de título del patrón</a:t>
            </a:r>
          </a:p>
          <a:p>
            <a:pPr lvl="1"/>
            <a:r>
              <a:rPr lang="es-ES"/>
              <a:t>Segundo nivel</a:t>
            </a:r>
          </a:p>
          <a:p>
            <a:pPr lvl="2"/>
            <a:r>
              <a:rPr lang="es-ES"/>
              <a:t>Tercer nivel</a:t>
            </a:r>
          </a:p>
          <a:p>
            <a:pPr lvl="3"/>
            <a:r>
              <a:rPr lang="es-ES"/>
              <a:t>Cuarto nivel</a:t>
            </a:r>
          </a:p>
          <a:p>
            <a:pPr lvl="4"/>
            <a:r>
              <a:rPr lang="es-ES"/>
              <a:t>Quinto nivel</a:t>
            </a:r>
          </a:p>
          <a:p>
            <a:pPr lvl="5"/>
            <a:r>
              <a:rPr lang="es-ES"/>
              <a:t>Sexto nivel</a:t>
            </a:r>
          </a:p>
          <a:p>
            <a:pPr lvl="6"/>
            <a:r>
              <a:rPr lang="es-ES"/>
              <a:t>Séptimo nivel</a:t>
            </a:r>
          </a:p>
          <a:p>
            <a:pPr lvl="7"/>
            <a:r>
              <a:rPr lang="es-ES"/>
              <a:t>Octavo nivel</a:t>
            </a:r>
          </a:p>
          <a:p>
            <a:pPr lvl="8"/>
            <a:r>
              <a:rPr lang="es-ES"/>
              <a:t>Noveno nivel</a:t>
            </a:r>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latinLnBrk="0">
              <a:defRPr lang="es-ES" sz="1400">
                <a:solidFill>
                  <a:schemeClr val="tx2"/>
                </a:solidFill>
              </a:defRPr>
            </a:lvl1pPr>
          </a:lstStyle>
          <a:p>
            <a:fld id="{33938BEC-55E3-4F9D-B5C5-76D23951C04A}" type="datetime1">
              <a:rPr/>
              <a:pPr/>
              <a:t>11/9/2006</a:t>
            </a:fld>
            <a:endParaRPr lang="es-ES" sz="1400">
              <a:solidFill>
                <a:schemeClr val="tx2"/>
              </a:solidFill>
            </a:endParaRPr>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latinLnBrk="0">
              <a:defRPr lang="es-ES" sz="1400">
                <a:solidFill>
                  <a:schemeClr val="tx2"/>
                </a:solidFill>
              </a:defRPr>
            </a:lvl1pPr>
          </a:lstStyle>
          <a:p>
            <a:pPr algn="r"/>
            <a:endParaRPr lang="es-ES" sz="1400">
              <a:solidFill>
                <a:schemeClr val="tx2"/>
              </a:solidFill>
            </a:endParaRPr>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latinLnBrk="0">
              <a:defRPr lang="es-ES" sz="1400">
                <a:solidFill>
                  <a:schemeClr val="tx2"/>
                </a:solidFill>
              </a:defRPr>
            </a:lvl1pPr>
          </a:lstStyle>
          <a:p>
            <a:pPr algn="l"/>
            <a:fld id="{D4B5ADC2-7248-4799-8E52-477E151C3EE9}" type="slidenum">
              <a:rPr lang="es-ES" sz="1400" b="1">
                <a:solidFill>
                  <a:srgbClr val="FFFFFF"/>
                </a:solidFill>
              </a:rPr>
              <a:pPr algn="l"/>
              <a:t>‹#›</a:t>
            </a:fld>
            <a:endParaRPr lang="es-ES" sz="1600">
              <a:solidFill>
                <a:schemeClr val="tx2"/>
              </a:solidFill>
            </a:endParaRPr>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s-E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s-ES"/>
          </a:p>
        </p:txBody>
      </p:sp>
      <p:sp>
        <p:nvSpPr>
          <p:cNvPr id="10" name="Shap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s-ES"/>
          </a:p>
        </p:txBody>
      </p:sp>
    </p:spTree>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Lst>
  <p:txStyles>
    <p:titleStyle>
      <a:lvl1pPr algn="l" rtl="0" eaLnBrk="1" latinLnBrk="0" hangingPunct="1">
        <a:spcBef>
          <a:spcPct val="0"/>
        </a:spcBef>
        <a:buNone/>
        <a:defRPr lang="es-ES"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lang="es-ES"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lang="es-ES"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lang="es-ES"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lang="es-ES"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lang="es-ES"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lang="es-ES" sz="1600" kern="120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lang="es-ES" sz="1400" kern="120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lang="es-ES" sz="1400" kern="120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lang="es-ES" sz="1200" kern="1200">
          <a:solidFill>
            <a:schemeClr val="tx1"/>
          </a:solidFill>
          <a:latin typeface="+mn-lt"/>
          <a:ea typeface="+mn-ea"/>
          <a:cs typeface="+mn-cs"/>
        </a:defRPr>
      </a:lvl9pPr>
    </p:bodyStyle>
    <p:otherStyle>
      <a:lvl1pPr marL="0" algn="l" rtl="0" eaLnBrk="1" latinLnBrk="0" hangingPunct="1">
        <a:defRPr lang="es-ES" kern="1200">
          <a:solidFill>
            <a:schemeClr val="tx1"/>
          </a:solidFill>
          <a:latin typeface="+mn-lt"/>
          <a:ea typeface="+mn-ea"/>
          <a:cs typeface="+mn-cs"/>
        </a:defRPr>
      </a:lvl1pPr>
      <a:lvl2pPr marL="457200" algn="l" rtl="0" eaLnBrk="1" hangingPunct="1">
        <a:defRPr lang="es-ES" kern="1200">
          <a:solidFill>
            <a:schemeClr val="tx1"/>
          </a:solidFill>
          <a:latin typeface="+mn-lt"/>
          <a:ea typeface="+mn-ea"/>
          <a:cs typeface="+mn-cs"/>
        </a:defRPr>
      </a:lvl2pPr>
      <a:lvl3pPr marL="914400" algn="l" rtl="0" eaLnBrk="1" hangingPunct="1">
        <a:defRPr lang="es-ES" kern="1200">
          <a:solidFill>
            <a:schemeClr val="tx1"/>
          </a:solidFill>
          <a:latin typeface="+mn-lt"/>
          <a:ea typeface="+mn-ea"/>
          <a:cs typeface="+mn-cs"/>
        </a:defRPr>
      </a:lvl3pPr>
      <a:lvl4pPr marL="1371600" algn="l" rtl="0" eaLnBrk="1" hangingPunct="1">
        <a:defRPr lang="es-ES" kern="1200">
          <a:solidFill>
            <a:schemeClr val="tx1"/>
          </a:solidFill>
          <a:latin typeface="+mn-lt"/>
          <a:ea typeface="+mn-ea"/>
          <a:cs typeface="+mn-cs"/>
        </a:defRPr>
      </a:lvl4pPr>
      <a:lvl5pPr marL="1828800" algn="l" rtl="0" eaLnBrk="1" hangingPunct="1">
        <a:defRPr lang="es-ES" kern="1200">
          <a:solidFill>
            <a:schemeClr val="tx1"/>
          </a:solidFill>
          <a:latin typeface="+mn-lt"/>
          <a:ea typeface="+mn-ea"/>
          <a:cs typeface="+mn-cs"/>
        </a:defRPr>
      </a:lvl5pPr>
      <a:lvl6pPr marL="2286000" algn="l" rtl="0" eaLnBrk="1" hangingPunct="1">
        <a:defRPr lang="es-ES" kern="1200">
          <a:solidFill>
            <a:schemeClr val="tx1"/>
          </a:solidFill>
          <a:latin typeface="+mn-lt"/>
          <a:ea typeface="+mn-ea"/>
          <a:cs typeface="+mn-cs"/>
        </a:defRPr>
      </a:lvl6pPr>
      <a:lvl7pPr marL="2743200" algn="l" rtl="0" eaLnBrk="1" hangingPunct="1">
        <a:defRPr lang="es-ES" kern="1200">
          <a:solidFill>
            <a:schemeClr val="tx1"/>
          </a:solidFill>
          <a:latin typeface="+mn-lt"/>
          <a:ea typeface="+mn-ea"/>
          <a:cs typeface="+mn-cs"/>
        </a:defRPr>
      </a:lvl7pPr>
      <a:lvl8pPr marL="3200400" algn="l" rtl="0" eaLnBrk="1" hangingPunct="1">
        <a:defRPr lang="es-ES" kern="1200">
          <a:solidFill>
            <a:schemeClr val="tx1"/>
          </a:solidFill>
          <a:latin typeface="+mn-lt"/>
          <a:ea typeface="+mn-ea"/>
          <a:cs typeface="+mn-cs"/>
        </a:defRPr>
      </a:lvl8pPr>
      <a:lvl9pPr marL="3657600" algn="l" rtl="0" eaLnBrk="1" hangingPunct="1">
        <a:defRPr lang="es-ES"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3" Type="http://schemas.openxmlformats.org/officeDocument/2006/relationships/hyperlink" Target="http://es.kioskea.net/contents/video/filtres.php3" TargetMode="External"/><Relationship Id="rId2" Type="http://schemas.openxmlformats.org/officeDocument/2006/relationships/notesSlide" Target="../notesSlides/notesSlide100.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01.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3" Type="http://schemas.openxmlformats.org/officeDocument/2006/relationships/hyperlink" Target="http://es.kioskea.net/contents/pc/ecran.php3" TargetMode="External"/><Relationship Id="rId2" Type="http://schemas.openxmlformats.org/officeDocument/2006/relationships/notesSlide" Target="../notesSlides/notesSlide105.xml"/><Relationship Id="rId1" Type="http://schemas.openxmlformats.org/officeDocument/2006/relationships/slideLayout" Target="../slideLayouts/slideLayout2.xml"/><Relationship Id="rId4" Type="http://schemas.openxmlformats.org/officeDocument/2006/relationships/hyperlink" Target="http://es.kioskea.net/contents/video/video.php3" TargetMode="External"/></Relationships>
</file>

<file path=ppt/slides/_rels/slide106.xml.rels><?xml version="1.0" encoding="UTF-8" standalone="yes"?>
<Relationships xmlns="http://schemas.openxmlformats.org/package/2006/relationships"><Relationship Id="rId3" Type="http://schemas.openxmlformats.org/officeDocument/2006/relationships/image" Target="../media/image23.gif"/><Relationship Id="rId2" Type="http://schemas.openxmlformats.org/officeDocument/2006/relationships/notesSlide" Target="../notesSlides/notesSlide106.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108.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10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110.xml"/><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3" Type="http://schemas.openxmlformats.org/officeDocument/2006/relationships/hyperlink" Target="http://es.kioskea.net/contents/video/video.php3" TargetMode="External"/><Relationship Id="rId2" Type="http://schemas.openxmlformats.org/officeDocument/2006/relationships/notesSlide" Target="../notesSlides/notesSlide111.xml"/><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112.xml"/><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3" Type="http://schemas.openxmlformats.org/officeDocument/2006/relationships/image" Target="../media/image27.gif"/><Relationship Id="rId2" Type="http://schemas.openxmlformats.org/officeDocument/2006/relationships/notesSlide" Target="../notesSlides/notesSlide117.xml"/><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3" Type="http://schemas.openxmlformats.org/officeDocument/2006/relationships/image" Target="../media/image28.gif"/><Relationship Id="rId2" Type="http://schemas.openxmlformats.org/officeDocument/2006/relationships/notesSlide" Target="../notesSlides/notesSlide118.xml"/><Relationship Id="rId1" Type="http://schemas.openxmlformats.org/officeDocument/2006/relationships/slideLayout" Target="../slideLayouts/slideLayout2.xml"/><Relationship Id="rId4" Type="http://schemas.openxmlformats.org/officeDocument/2006/relationships/image" Target="../media/image29.gif"/></Relationships>
</file>

<file path=ppt/slides/_rels/slide119.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11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3" Type="http://schemas.openxmlformats.org/officeDocument/2006/relationships/hyperlink" Target="http://es.kioskea.net/contents/base/binaire.php3" TargetMode="External"/><Relationship Id="rId2" Type="http://schemas.openxmlformats.org/officeDocument/2006/relationships/notesSlide" Target="../notesSlides/notesSlide121.xml"/><Relationship Id="rId1" Type="http://schemas.openxmlformats.org/officeDocument/2006/relationships/slideLayout" Target="../slideLayouts/slideLayout2.xml"/><Relationship Id="rId4" Type="http://schemas.openxmlformats.org/officeDocument/2006/relationships/image" Target="../media/image31.gif"/></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3" Type="http://schemas.openxmlformats.org/officeDocument/2006/relationships/hyperlink" Target="http://www.mp3-tech.org/" TargetMode="External"/><Relationship Id="rId2" Type="http://schemas.openxmlformats.org/officeDocument/2006/relationships/notesSlide" Target="../notesSlides/notesSlide123.xml"/><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3" Type="http://schemas.openxmlformats.org/officeDocument/2006/relationships/hyperlink" Target="http://es.kioskea.net/contents/video/huffman.php3" TargetMode="External"/><Relationship Id="rId2" Type="http://schemas.openxmlformats.org/officeDocument/2006/relationships/notesSlide" Target="../notesSlides/notesSlide124.xml"/><Relationship Id="rId1" Type="http://schemas.openxmlformats.org/officeDocument/2006/relationships/slideLayout" Target="../slideLayouts/slideLayout2.xml"/><Relationship Id="rId5" Type="http://schemas.openxmlformats.org/officeDocument/2006/relationships/image" Target="../media/image32.png"/><Relationship Id="rId4" Type="http://schemas.openxmlformats.org/officeDocument/2006/relationships/hyperlink" Target="http://es.kioskea.net/contents/base/binaire.php3" TargetMode="External"/></Relationships>
</file>

<file path=ppt/slides/_rels/slide125.xml.rels><?xml version="1.0" encoding="UTF-8" standalone="yes"?>
<Relationships xmlns="http://schemas.openxmlformats.org/package/2006/relationships"><Relationship Id="rId3" Type="http://schemas.openxmlformats.org/officeDocument/2006/relationships/hyperlink" Target="http://es.kioskea.net/contents/video/compress.php3" TargetMode="External"/><Relationship Id="rId2" Type="http://schemas.openxmlformats.org/officeDocument/2006/relationships/notesSlide" Target="../notesSlides/notesSlide125.xml"/><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notesSlide" Target="../notesSlides/notesSlide127.xml"/><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3" Type="http://schemas.openxmlformats.org/officeDocument/2006/relationships/hyperlink" Target="http://es.kioskea.net/contents/video/compress.php3" TargetMode="External"/><Relationship Id="rId2" Type="http://schemas.openxmlformats.org/officeDocument/2006/relationships/notesSlide" Target="../notesSlides/notesSlide128.xml"/><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3" Type="http://schemas.openxmlformats.org/officeDocument/2006/relationships/hyperlink" Target="http://es.kioskea.net/contents/audio/mp3.php3" TargetMode="External"/><Relationship Id="rId2" Type="http://schemas.openxmlformats.org/officeDocument/2006/relationships/notesSlide" Target="../notesSlides/notesSlide12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notesSlide" Target="../notesSlides/notesSlide133.xml"/><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notesSlide" Target="../notesSlides/notesSlide134.xml"/><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notesSlide" Target="../notesSlides/notesSlide135.xml"/><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notesSlide" Target="../notesSlides/notesSlide136.xml"/><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3" Type="http://schemas.openxmlformats.org/officeDocument/2006/relationships/image" Target="../media/image38.png"/><Relationship Id="rId2" Type="http://schemas.openxmlformats.org/officeDocument/2006/relationships/notesSlide" Target="../notesSlides/notesSlide137.xml"/><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notesSlide" Target="../notesSlides/notesSlide138.xml"/><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3" Type="http://schemas.openxmlformats.org/officeDocument/2006/relationships/image" Target="../media/image40.png"/><Relationship Id="rId2" Type="http://schemas.openxmlformats.org/officeDocument/2006/relationships/notesSlide" Target="../notesSlides/notesSlide13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notesSlide" Target="../notesSlides/notesSlide140.xml"/><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notesSlide" Target="../notesSlides/notesSlide141.xml"/><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42.xml"/><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43.xml"/><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14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hyperlink" Target="http://es.kioskea.net/contents/video/couleur.php3" TargetMode="External"/><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12.gif"/><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3" Type="http://schemas.openxmlformats.org/officeDocument/2006/relationships/image" Target="../media/image15.gif"/><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3" Type="http://schemas.openxmlformats.org/officeDocument/2006/relationships/hyperlink" Target="http://es.kioskea.net/contents/video/vector.php3" TargetMode="External"/><Relationship Id="rId2" Type="http://schemas.openxmlformats.org/officeDocument/2006/relationships/notesSlide" Target="../notesSlides/notesSlide72.xml"/><Relationship Id="rId1" Type="http://schemas.openxmlformats.org/officeDocument/2006/relationships/slideLayout" Target="../slideLayouts/slideLayout2.xml"/><Relationship Id="rId4" Type="http://schemas.openxmlformats.org/officeDocument/2006/relationships/hyperlink" Target="http://es.kioskea.net/contents/video/compimg.php3" TargetMode="Externa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3" Type="http://schemas.openxmlformats.org/officeDocument/2006/relationships/hyperlink" Target="http://es.kioskea.net/contents/video/vector.php3" TargetMode="External"/><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3" Type="http://schemas.openxmlformats.org/officeDocument/2006/relationships/hyperlink" Target="http://es.kioskea.net/contents/base/control.php3" TargetMode="External"/><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3" Type="http://schemas.openxmlformats.org/officeDocument/2006/relationships/hyperlink" Target="http://es.kioskea.net/contents/video/couleur.php3" TargetMode="External"/><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3" Type="http://schemas.openxmlformats.org/officeDocument/2006/relationships/image" Target="../media/image17.gif"/><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3" Type="http://schemas.openxmlformats.org/officeDocument/2006/relationships/hyperlink" Target="http://es.kioskea.net/contents/audio/ogg-vorbis.php3" TargetMode="External"/><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3" Type="http://schemas.openxmlformats.org/officeDocument/2006/relationships/hyperlink" Target="http://es.kioskea.net/contents/video/format-bmp.php3" TargetMode="External"/><Relationship Id="rId2" Type="http://schemas.openxmlformats.org/officeDocument/2006/relationships/notesSlide" Target="../notesSlides/notesSlide90.xml"/><Relationship Id="rId1" Type="http://schemas.openxmlformats.org/officeDocument/2006/relationships/slideLayout" Target="../slideLayouts/slideLayout2.xml"/><Relationship Id="rId5" Type="http://schemas.openxmlformats.org/officeDocument/2006/relationships/hyperlink" Target="http://es.kioskea.net/contents/video/format-tif.php3" TargetMode="External"/><Relationship Id="rId4" Type="http://schemas.openxmlformats.org/officeDocument/2006/relationships/hyperlink" Target="http://es.kioskea.net/contents/video/format-pcx.php3" TargetMode="External"/></Relationships>
</file>

<file path=ppt/slides/_rels/slide9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94.xml"/><Relationship Id="rId1" Type="http://schemas.openxmlformats.org/officeDocument/2006/relationships/slideLayout" Target="../slideLayouts/slideLayout2.xml"/><Relationship Id="rId5" Type="http://schemas.openxmlformats.org/officeDocument/2006/relationships/image" Target="../media/image21.png"/><Relationship Id="rId4" Type="http://schemas.openxmlformats.org/officeDocument/2006/relationships/image" Target="../media/image20.gif"/></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3" Type="http://schemas.openxmlformats.org/officeDocument/2006/relationships/hyperlink" Target="http://es.kioskea.net/contents/video/compress.php3" TargetMode="External"/><Relationship Id="rId2" Type="http://schemas.openxmlformats.org/officeDocument/2006/relationships/notesSlide" Target="../notesSlides/notesSlide9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n-US" b="1" dirty="0" err="1" smtClean="0"/>
              <a:t>Unidad</a:t>
            </a:r>
            <a:r>
              <a:rPr lang="en-US" b="1" dirty="0" smtClean="0"/>
              <a:t> V</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p:txBody>
          <a:bodyPr>
            <a:normAutofit/>
          </a:bodyPr>
          <a:lstStyle/>
          <a:p>
            <a:r>
              <a:rPr lang="es-ES" sz="2800" dirty="0" smtClean="0"/>
              <a:t>Multimedia.</a:t>
            </a:r>
          </a:p>
          <a:p>
            <a:pPr lvl="1"/>
            <a:r>
              <a:rPr lang="es-ES" sz="1800" dirty="0" smtClean="0"/>
              <a:t>5.1 Introducción a la multimedia.</a:t>
            </a:r>
          </a:p>
          <a:p>
            <a:pPr lvl="1"/>
            <a:r>
              <a:rPr lang="es-ES" sz="1800" dirty="0" smtClean="0"/>
              <a:t>5.2 Componentes de un sistema multimedia.</a:t>
            </a:r>
          </a:p>
          <a:p>
            <a:pPr lvl="1"/>
            <a:r>
              <a:rPr lang="es-ES" sz="1800" dirty="0" smtClean="0"/>
              <a:t>5.3 Formatos de archivo multimedia.</a:t>
            </a:r>
          </a:p>
          <a:p>
            <a:pPr lvl="1"/>
            <a:r>
              <a:rPr lang="es-ES" sz="1800" dirty="0" smtClean="0"/>
              <a:t>5.4 Creación y manipulación de objetos con formatos de archivo gráfico comunes (GIF, TIFF, JPEG, WMF).</a:t>
            </a:r>
          </a:p>
          <a:p>
            <a:pPr lvl="1"/>
            <a:r>
              <a:rPr lang="es-ES" sz="1800" dirty="0" smtClean="0"/>
              <a:t>5.5 Creación y manipulación de objetos con formatos de animación y video comunes (AVI, QUICKTIME, MPEG, GIF animado).</a:t>
            </a:r>
          </a:p>
          <a:p>
            <a:pPr lvl="1"/>
            <a:r>
              <a:rPr lang="es-ES" sz="1800" dirty="0" smtClean="0"/>
              <a:t>5.6 Creación y manipulación de objetos con formatos de audio (compresión de sonido, formato MIDI, MP3).</a:t>
            </a:r>
          </a:p>
          <a:p>
            <a:pPr lvl="1"/>
            <a:r>
              <a:rPr lang="es-ES" sz="1800" dirty="0" smtClean="0"/>
              <a:t>5.7 Integración de los elementos multimedia.</a:t>
            </a:r>
          </a:p>
          <a:p>
            <a:pPr lvl="1"/>
            <a:r>
              <a:rPr lang="es-ES" sz="1800" dirty="0" smtClean="0"/>
              <a:t>5.8 Interactividad.</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n-US" b="1" dirty="0" err="1" smtClean="0"/>
              <a:t>Elementos</a:t>
            </a:r>
            <a:r>
              <a:rPr lang="en-US" b="1" dirty="0" smtClean="0"/>
              <a:t> de un </a:t>
            </a:r>
            <a:r>
              <a:rPr lang="en-US" b="1" dirty="0" err="1" smtClean="0"/>
              <a:t>Sistema</a:t>
            </a:r>
            <a:r>
              <a:rPr lang="en-US" b="1" dirty="0" smtClean="0"/>
              <a:t> Multimedia</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p:txBody>
          <a:bodyPr>
            <a:noAutofit/>
          </a:bodyPr>
          <a:lstStyle/>
          <a:p>
            <a:r>
              <a:rPr lang="en-US" sz="1800" dirty="0" smtClean="0"/>
              <a:t> </a:t>
            </a:r>
            <a:r>
              <a:rPr lang="en-US" sz="1800" dirty="0" err="1" smtClean="0"/>
              <a:t>Ordenadores</a:t>
            </a:r>
            <a:endParaRPr lang="en-US" sz="1800" dirty="0" smtClean="0"/>
          </a:p>
          <a:p>
            <a:pPr lvl="1"/>
            <a:r>
              <a:rPr lang="es-ES" sz="1800" dirty="0" smtClean="0"/>
              <a:t>En términos informáticos, ya quedan lejos los tiempos en los que la multimedia significaba un hardware altamente específico y tremendamente caro. </a:t>
            </a:r>
          </a:p>
          <a:p>
            <a:pPr lvl="1"/>
            <a:r>
              <a:rPr lang="es-ES" sz="1800" dirty="0" smtClean="0"/>
              <a:t>El advenimiento de la informática personal ha acercado las </a:t>
            </a:r>
            <a:r>
              <a:rPr lang="en-US" sz="1800" dirty="0" err="1" smtClean="0"/>
              <a:t>posibilidades</a:t>
            </a:r>
            <a:r>
              <a:rPr lang="en-US" sz="1800" dirty="0" smtClean="0"/>
              <a:t> multimedia a los </a:t>
            </a:r>
            <a:r>
              <a:rPr lang="en-US" sz="1800" dirty="0" err="1" smtClean="0"/>
              <a:t>usuarios</a:t>
            </a:r>
            <a:r>
              <a:rPr lang="en-US" sz="1800" dirty="0" smtClean="0"/>
              <a:t> </a:t>
            </a:r>
            <a:r>
              <a:rPr lang="en-US" sz="1800" dirty="0" err="1" smtClean="0"/>
              <a:t>domésticos</a:t>
            </a:r>
            <a:r>
              <a:rPr lang="en-US" sz="1800" dirty="0" smtClean="0"/>
              <a:t>.</a:t>
            </a:r>
          </a:p>
          <a:p>
            <a:pPr lvl="1"/>
            <a:r>
              <a:rPr lang="es-ES" sz="1800" dirty="0" smtClean="0"/>
              <a:t>Es curioso, sin embargo, que los inventores del GUI (</a:t>
            </a:r>
            <a:r>
              <a:rPr lang="es-ES" sz="1800" i="1" dirty="0" err="1" smtClean="0"/>
              <a:t>Graphical</a:t>
            </a:r>
            <a:r>
              <a:rPr lang="es-ES" sz="1800" i="1" dirty="0" smtClean="0"/>
              <a:t> </a:t>
            </a:r>
            <a:r>
              <a:rPr lang="es-ES" sz="1800" i="1" dirty="0" err="1" smtClean="0"/>
              <a:t>User</a:t>
            </a:r>
            <a:r>
              <a:rPr lang="es-ES" sz="1800" i="1" dirty="0" smtClean="0"/>
              <a:t> Interface), el PARC de Xerox, no se dieran </a:t>
            </a:r>
            <a:r>
              <a:rPr lang="es-ES" sz="1800" dirty="0" smtClean="0"/>
              <a:t>cuenta de la potencialidad que tenía aquél innovador medio gráfico de manejar el ordenador con un ratón y abstracciones visuales y transmitieran la tecnología a Apple. </a:t>
            </a:r>
          </a:p>
          <a:p>
            <a:pPr lvl="1"/>
            <a:r>
              <a:rPr lang="es-ES" sz="1800" dirty="0" smtClean="0"/>
              <a:t>A partir de esa primera integración de gráficos que incorporaba un fantástico complemento al texto probablemente nació lo que hoy entendemos por multimedia.</a:t>
            </a:r>
          </a:p>
        </p:txBody>
      </p:sp>
    </p:spTree>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err="1" smtClean="0"/>
              <a:t>Filtros</a:t>
            </a:r>
            <a:r>
              <a:rPr lang="en-US" b="1" dirty="0" smtClean="0"/>
              <a:t> </a:t>
            </a:r>
            <a:r>
              <a:rPr lang="en-US" b="1" dirty="0" err="1" smtClean="0"/>
              <a:t>gráficos</a:t>
            </a:r>
            <a:endParaRPr lang="en-US" dirty="0"/>
          </a:p>
        </p:txBody>
      </p:sp>
      <p:sp>
        <p:nvSpPr>
          <p:cNvPr id="3" name="Rectangle 2"/>
          <p:cNvSpPr>
            <a:spLocks noGrp="1"/>
          </p:cNvSpPr>
          <p:nvPr>
            <p:ph sz="quarter" idx="1"/>
          </p:nvPr>
        </p:nvSpPr>
        <p:spPr>
          <a:xfrm>
            <a:off x="457200" y="1219200"/>
            <a:ext cx="8229600" cy="4953000"/>
          </a:xfrm>
        </p:spPr>
        <p:txBody>
          <a:bodyPr>
            <a:noAutofit/>
          </a:bodyPr>
          <a:lstStyle/>
          <a:p>
            <a:r>
              <a:rPr lang="es-ES" sz="1600" b="1" dirty="0" smtClean="0"/>
              <a:t>Filtrado</a:t>
            </a:r>
            <a:endParaRPr lang="en-US" sz="1600" dirty="0" smtClean="0"/>
          </a:p>
          <a:p>
            <a:pPr lvl="1"/>
            <a:r>
              <a:rPr lang="es-ES" sz="1600" dirty="0" smtClean="0"/>
              <a:t>El filtrado consiste en aplicar una transformación (llamada </a:t>
            </a:r>
            <a:r>
              <a:rPr lang="es-ES" sz="1600" i="1" dirty="0" smtClean="0"/>
              <a:t>filtro</a:t>
            </a:r>
            <a:r>
              <a:rPr lang="es-ES" sz="1600" dirty="0" smtClean="0"/>
              <a:t>) a una imagen digital completa, o a una parte de ella, por medio de un operador. Los tipos de filtro son los siguientes: </a:t>
            </a:r>
            <a:endParaRPr lang="en-US" sz="1600" dirty="0" smtClean="0"/>
          </a:p>
          <a:p>
            <a:pPr lvl="1"/>
            <a:r>
              <a:rPr lang="es-ES" sz="1600" dirty="0" smtClean="0"/>
              <a:t>Los </a:t>
            </a:r>
            <a:r>
              <a:rPr lang="es-ES" sz="1600" dirty="0" smtClean="0">
                <a:hlinkClick r:id="rId3"/>
              </a:rPr>
              <a:t>filtros de paso bajo</a:t>
            </a:r>
            <a:r>
              <a:rPr lang="es-ES" sz="1600" dirty="0" smtClean="0"/>
              <a:t> consisten en atenuar los componentes de la imagen con alta frecuencia (píxeles oscuros). Este tipo de filtro generalmente se usa para atenuar el ruido de una imagen; por eso usualmente se lo denomina suavizado. Los filtros promedio son un tipo de filtros de paso bajo cuyo principio es sacar el promedio de los valores de los píxeles contiguos. Con este filtro se obtiene una imagen más borrosa. </a:t>
            </a:r>
            <a:endParaRPr lang="en-US" sz="1600" dirty="0" smtClean="0"/>
          </a:p>
          <a:p>
            <a:pPr lvl="1"/>
            <a:r>
              <a:rPr lang="es-ES" sz="1600" dirty="0" smtClean="0"/>
              <a:t>Los </a:t>
            </a:r>
            <a:r>
              <a:rPr lang="es-ES" sz="1600" dirty="0" smtClean="0">
                <a:hlinkClick r:id="rId3"/>
              </a:rPr>
              <a:t>filtros de paso alto</a:t>
            </a:r>
            <a:r>
              <a:rPr lang="es-ES" sz="1600" dirty="0" smtClean="0"/>
              <a:t>, a diferencia de los filtros de paso bajo, atenúan los componentes de la imagen de frecuencia baja y en particular posibilitan acentuar los detalles y el contraste; por esa razón a veces se usa el término "</a:t>
            </a:r>
            <a:r>
              <a:rPr lang="es-ES" sz="1600" i="1" dirty="0" smtClean="0"/>
              <a:t>filtro </a:t>
            </a:r>
            <a:r>
              <a:rPr lang="es-ES" sz="1600" i="1" dirty="0" err="1" smtClean="0"/>
              <a:t>agudizador</a:t>
            </a:r>
            <a:r>
              <a:rPr lang="es-ES" sz="1600" dirty="0" smtClean="0"/>
              <a:t>". </a:t>
            </a:r>
            <a:endParaRPr lang="en-US" sz="1600" dirty="0" smtClean="0"/>
          </a:p>
          <a:p>
            <a:pPr lvl="1"/>
            <a:r>
              <a:rPr lang="es-ES" sz="1600" dirty="0" smtClean="0"/>
              <a:t>? Los filtros de paso de banda permiten que se obtenga la diferencia entre la imagen original y la que se logra aplicando un filtro de paso bajo. </a:t>
            </a:r>
            <a:endParaRPr lang="en-US" sz="1600" dirty="0" smtClean="0"/>
          </a:p>
          <a:p>
            <a:pPr lvl="1"/>
            <a:r>
              <a:rPr lang="es-ES" sz="1600" dirty="0" smtClean="0"/>
              <a:t>Los filtros de dirección aplican una transformación según una dirección dada. </a:t>
            </a:r>
            <a:endParaRPr lang="en-US" sz="1600" dirty="0" smtClean="0"/>
          </a:p>
          <a:p>
            <a:pPr lvl="1"/>
            <a:r>
              <a:rPr lang="es-ES" sz="1600" dirty="0" smtClean="0"/>
              <a:t>Las operaciones de filtrado tienen una etapa preliminar de selección de píxeles denominada </a:t>
            </a:r>
            <a:r>
              <a:rPr lang="es-ES" sz="1600" b="1" dirty="0" smtClean="0"/>
              <a:t>filtrado adaptativo</a:t>
            </a:r>
            <a:r>
              <a:rPr lang="es-ES" sz="1600" dirty="0" smtClean="0"/>
              <a:t>. </a:t>
            </a:r>
            <a:endParaRPr lang="en-US" sz="1600" dirty="0"/>
          </a:p>
        </p:txBody>
      </p:sp>
    </p:spTree>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err="1" smtClean="0"/>
              <a:t>Filtros</a:t>
            </a:r>
            <a:r>
              <a:rPr lang="en-US" b="1" dirty="0" smtClean="0"/>
              <a:t> </a:t>
            </a:r>
            <a:r>
              <a:rPr lang="en-US" b="1" dirty="0" err="1" smtClean="0"/>
              <a:t>gráficos</a:t>
            </a:r>
            <a:endParaRPr lang="en-US" dirty="0"/>
          </a:p>
        </p:txBody>
      </p:sp>
      <p:sp>
        <p:nvSpPr>
          <p:cNvPr id="3" name="Rectangle 2"/>
          <p:cNvSpPr>
            <a:spLocks noGrp="1"/>
          </p:cNvSpPr>
          <p:nvPr>
            <p:ph sz="quarter" idx="1"/>
          </p:nvPr>
        </p:nvSpPr>
        <p:spPr>
          <a:xfrm>
            <a:off x="457200" y="1219200"/>
            <a:ext cx="8229600" cy="4953000"/>
          </a:xfrm>
        </p:spPr>
        <p:txBody>
          <a:bodyPr>
            <a:noAutofit/>
          </a:bodyPr>
          <a:lstStyle/>
          <a:p>
            <a:r>
              <a:rPr lang="es-ES" sz="1800" b="1" dirty="0" smtClean="0"/>
              <a:t>¿Qué es un filtro?</a:t>
            </a:r>
            <a:endParaRPr lang="en-US" sz="1800" dirty="0" smtClean="0"/>
          </a:p>
          <a:p>
            <a:pPr lvl="1"/>
            <a:r>
              <a:rPr lang="es-ES" sz="1800" dirty="0" smtClean="0"/>
              <a:t>Un filtro es una ecuación matemática (denominada </a:t>
            </a:r>
            <a:r>
              <a:rPr lang="es-ES" sz="1800" i="1" dirty="0" smtClean="0"/>
              <a:t>producto de </a:t>
            </a:r>
            <a:r>
              <a:rPr lang="es-ES" sz="1800" i="1" dirty="0" err="1" smtClean="0"/>
              <a:t>convolución</a:t>
            </a:r>
            <a:r>
              <a:rPr lang="es-ES" sz="1800" dirty="0" smtClean="0"/>
              <a:t>) que permite modificar el valor de un píxel según los valores de los píxeles contiguos, con coeficientes por cada píxel de la región a la que se lo aplica. </a:t>
            </a:r>
            <a:endParaRPr lang="en-US" sz="1800" dirty="0" smtClean="0"/>
          </a:p>
          <a:p>
            <a:pPr lvl="1"/>
            <a:r>
              <a:rPr lang="es-ES" sz="1800" dirty="0" smtClean="0"/>
              <a:t>El filtro se representa en una tabla (matriz) que se caracteriza por sus dimensiones y coeficientes, cuyo centro corresponde al píxel en cuestión. Los coeficientes de la tabla determinan las propiedades del filtro. El siguiente es un ejemplo de un filtro 3 X 3: </a:t>
            </a:r>
            <a:endParaRPr lang="en-US" sz="1800" dirty="0" smtClean="0"/>
          </a:p>
          <a:p>
            <a:pPr lvl="1"/>
            <a:r>
              <a:rPr lang="es-ES" sz="1800" dirty="0" smtClean="0"/>
              <a:t>Por lo tanto, el producto de la matriz de la imagen, que por lo general es muy grande porque representa la imagen inicial (tabla de píxeles) por el filtro da como resultado una matriz que corresponde a la imagen procesada. </a:t>
            </a:r>
            <a:endParaRPr lang="en-US" sz="1800" dirty="0"/>
          </a:p>
        </p:txBody>
      </p:sp>
      <p:pic>
        <p:nvPicPr>
          <p:cNvPr id="665602" name="Picture 2"/>
          <p:cNvPicPr>
            <a:picLocks noChangeAspect="1" noChangeArrowheads="1"/>
          </p:cNvPicPr>
          <p:nvPr/>
        </p:nvPicPr>
        <p:blipFill>
          <a:blip r:embed="rId3" cstate="print"/>
          <a:srcRect/>
          <a:stretch>
            <a:fillRect/>
          </a:stretch>
        </p:blipFill>
        <p:spPr bwMode="auto">
          <a:xfrm>
            <a:off x="4114800" y="4800600"/>
            <a:ext cx="609600" cy="141375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err="1" smtClean="0"/>
              <a:t>Filtros</a:t>
            </a:r>
            <a:r>
              <a:rPr lang="en-US" b="1" dirty="0" smtClean="0"/>
              <a:t> </a:t>
            </a:r>
            <a:r>
              <a:rPr lang="en-US" b="1" dirty="0" err="1" smtClean="0"/>
              <a:t>gráficos</a:t>
            </a:r>
            <a:endParaRPr lang="en-US" dirty="0"/>
          </a:p>
        </p:txBody>
      </p:sp>
      <p:sp>
        <p:nvSpPr>
          <p:cNvPr id="3" name="Rectangle 2"/>
          <p:cNvSpPr>
            <a:spLocks noGrp="1"/>
          </p:cNvSpPr>
          <p:nvPr>
            <p:ph sz="quarter" idx="1"/>
          </p:nvPr>
        </p:nvSpPr>
        <p:spPr>
          <a:xfrm>
            <a:off x="457200" y="1219200"/>
            <a:ext cx="8229600" cy="4953000"/>
          </a:xfrm>
        </p:spPr>
        <p:txBody>
          <a:bodyPr>
            <a:noAutofit/>
          </a:bodyPr>
          <a:lstStyle/>
          <a:p>
            <a:r>
              <a:rPr lang="es-ES" sz="1800" b="1" dirty="0" smtClean="0"/>
              <a:t>El concepto de ruido</a:t>
            </a:r>
            <a:endParaRPr lang="en-US" sz="1800" dirty="0" smtClean="0"/>
          </a:p>
          <a:p>
            <a:pPr lvl="1"/>
            <a:r>
              <a:rPr lang="es-ES" sz="1800" dirty="0" smtClean="0"/>
              <a:t>El ruido caracteriza a las señales parásitas o de interferencia, es decir, las partes de la señal que han sido deformadas localmente. De este modo, el ruido de una imagen indica los píxeles de una imagen cuya intensidad es muy diferente de la de los píxeles adyacentes. </a:t>
            </a:r>
            <a:endParaRPr lang="en-US" sz="1800" dirty="0" smtClean="0"/>
          </a:p>
          <a:p>
            <a:pPr lvl="1"/>
            <a:r>
              <a:rPr lang="es-ES" sz="1800" dirty="0" smtClean="0"/>
              <a:t>Hay varios factores que pueden generar ruido en una imagen: </a:t>
            </a:r>
            <a:endParaRPr lang="en-US" sz="1800" dirty="0" smtClean="0"/>
          </a:p>
          <a:p>
            <a:pPr lvl="2"/>
            <a:r>
              <a:rPr lang="es-ES" sz="1800" dirty="0" smtClean="0"/>
              <a:t>El medio que la rodea cuando se la adquiere </a:t>
            </a:r>
            <a:endParaRPr lang="en-US" sz="1800" dirty="0" smtClean="0"/>
          </a:p>
          <a:p>
            <a:pPr lvl="2"/>
            <a:r>
              <a:rPr lang="es-ES" sz="1800" dirty="0" smtClean="0"/>
              <a:t>La calidad del sensor </a:t>
            </a:r>
            <a:endParaRPr lang="en-US" sz="1800" dirty="0" smtClean="0"/>
          </a:p>
          <a:p>
            <a:pPr lvl="2"/>
            <a:r>
              <a:rPr lang="es-ES" sz="1800" dirty="0" smtClean="0"/>
              <a:t>La calidad de la muestra </a:t>
            </a:r>
            <a:endParaRPr lang="en-US" sz="1800" dirty="0"/>
          </a:p>
        </p:txBody>
      </p:sp>
    </p:spTree>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err="1" smtClean="0"/>
              <a:t>Filtros</a:t>
            </a:r>
            <a:r>
              <a:rPr lang="en-US" b="1" dirty="0" smtClean="0"/>
              <a:t> </a:t>
            </a:r>
            <a:r>
              <a:rPr lang="en-US" b="1" dirty="0" err="1" smtClean="0"/>
              <a:t>gráficos</a:t>
            </a:r>
            <a:endParaRPr lang="en-US" dirty="0"/>
          </a:p>
        </p:txBody>
      </p:sp>
      <p:sp>
        <p:nvSpPr>
          <p:cNvPr id="3" name="Rectangle 2"/>
          <p:cNvSpPr>
            <a:spLocks noGrp="1"/>
          </p:cNvSpPr>
          <p:nvPr>
            <p:ph sz="quarter" idx="1"/>
          </p:nvPr>
        </p:nvSpPr>
        <p:spPr>
          <a:xfrm>
            <a:off x="457200" y="1219200"/>
            <a:ext cx="8229600" cy="4953000"/>
          </a:xfrm>
        </p:spPr>
        <p:txBody>
          <a:bodyPr>
            <a:noAutofit/>
          </a:bodyPr>
          <a:lstStyle/>
          <a:p>
            <a:r>
              <a:rPr lang="es-ES" sz="1800" b="1" dirty="0" smtClean="0"/>
              <a:t>Suavizado</a:t>
            </a:r>
            <a:endParaRPr lang="en-US" sz="1800" dirty="0" smtClean="0"/>
          </a:p>
          <a:p>
            <a:pPr lvl="1"/>
            <a:r>
              <a:rPr lang="es-ES" sz="1800" dirty="0" smtClean="0"/>
              <a:t>La operación de filtrado que se usa para eliminar el ruido de una imagen es el "suavizado" (o </a:t>
            </a:r>
            <a:r>
              <a:rPr lang="es-ES" sz="1800" i="1" dirty="0" smtClean="0"/>
              <a:t>filtro de ruidos</a:t>
            </a:r>
            <a:r>
              <a:rPr lang="es-ES" sz="1800" dirty="0" smtClean="0"/>
              <a:t>). </a:t>
            </a:r>
            <a:endParaRPr lang="en-US" sz="1800" dirty="0" smtClean="0"/>
          </a:p>
          <a:p>
            <a:pPr lvl="1"/>
            <a:r>
              <a:rPr lang="es-ES" sz="1800" dirty="0" smtClean="0"/>
              <a:t>La operación de suavizado específica que consiste en evitar el efecto escalonado que producen los píxeles en el borde de una figura geométrica se denomina </a:t>
            </a:r>
            <a:r>
              <a:rPr lang="es-ES" sz="1800" i="1" dirty="0" err="1" smtClean="0"/>
              <a:t>antiescalonamiento</a:t>
            </a:r>
            <a:r>
              <a:rPr lang="es-ES" sz="1800" dirty="0" smtClean="0"/>
              <a:t>. </a:t>
            </a:r>
            <a:endParaRPr lang="en-US" sz="1800" dirty="0" smtClean="0"/>
          </a:p>
          <a:p>
            <a:r>
              <a:rPr lang="es-ES" sz="1800" b="1" dirty="0" smtClean="0"/>
              <a:t>Agudización</a:t>
            </a:r>
            <a:endParaRPr lang="en-US" sz="1800" dirty="0" smtClean="0"/>
          </a:p>
          <a:p>
            <a:pPr lvl="1"/>
            <a:r>
              <a:rPr lang="es-ES" sz="1800" dirty="0" smtClean="0"/>
              <a:t>La agudización es lo opuesto al suavizado; es una operación cuyo fin es acentuar las diferencias entre los píxeles adyacentes. </a:t>
            </a:r>
            <a:endParaRPr lang="en-US" sz="1800" dirty="0" smtClean="0"/>
          </a:p>
          <a:p>
            <a:pPr lvl="1"/>
            <a:r>
              <a:rPr lang="es-ES" sz="1800" dirty="0" smtClean="0"/>
              <a:t>De este modo, la agudización permite resaltar los bordes entre las regiones homogéneas de la imagen y se la denomina </a:t>
            </a:r>
            <a:r>
              <a:rPr lang="es-ES" sz="1800" i="1" dirty="0" smtClean="0"/>
              <a:t>extracción de contorno</a:t>
            </a:r>
            <a:r>
              <a:rPr lang="es-ES" sz="1800" dirty="0" smtClean="0"/>
              <a:t> (o </a:t>
            </a:r>
            <a:r>
              <a:rPr lang="es-ES" sz="1800" i="1" dirty="0" smtClean="0"/>
              <a:t>definición de contornos</a:t>
            </a:r>
            <a:r>
              <a:rPr lang="es-ES" sz="1800" dirty="0" smtClean="0"/>
              <a:t>). </a:t>
            </a:r>
            <a:endParaRPr lang="en-US" sz="1800" dirty="0" smtClean="0"/>
          </a:p>
          <a:p>
            <a:r>
              <a:rPr lang="es-ES" sz="1800" b="1" dirty="0" smtClean="0"/>
              <a:t>Difuminado</a:t>
            </a:r>
            <a:endParaRPr lang="en-US" sz="1800" dirty="0" smtClean="0"/>
          </a:p>
          <a:p>
            <a:pPr lvl="1"/>
            <a:r>
              <a:rPr lang="es-ES" sz="1800" dirty="0" smtClean="0"/>
              <a:t>El difuminado (o </a:t>
            </a:r>
            <a:r>
              <a:rPr lang="es-ES" sz="1800" i="1" dirty="0" smtClean="0"/>
              <a:t>procesamiento de medios tonos</a:t>
            </a:r>
            <a:r>
              <a:rPr lang="es-ES" sz="1800" dirty="0" smtClean="0"/>
              <a:t>) es una técnica que consiste en alternar los patrones geométricos usando pocos colores, llamados "medios tonos", para simular un color más elaborado. </a:t>
            </a:r>
            <a:endParaRPr lang="en-US" sz="1800" dirty="0"/>
          </a:p>
        </p:txBody>
      </p:sp>
    </p:spTree>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Video digital</a:t>
            </a:r>
            <a:endParaRPr lang="en-US" dirty="0"/>
          </a:p>
        </p:txBody>
      </p:sp>
      <p:sp>
        <p:nvSpPr>
          <p:cNvPr id="3" name="Rectangle 2"/>
          <p:cNvSpPr>
            <a:spLocks noGrp="1"/>
          </p:cNvSpPr>
          <p:nvPr>
            <p:ph sz="quarter" idx="1"/>
          </p:nvPr>
        </p:nvSpPr>
        <p:spPr>
          <a:xfrm>
            <a:off x="457200" y="1219200"/>
            <a:ext cx="8229600" cy="4953000"/>
          </a:xfrm>
        </p:spPr>
        <p:txBody>
          <a:bodyPr>
            <a:noAutofit/>
          </a:bodyPr>
          <a:lstStyle/>
          <a:p>
            <a:r>
              <a:rPr lang="es-ES" sz="2000" b="1" dirty="0" smtClean="0"/>
              <a:t>¿Qué es un video?</a:t>
            </a:r>
            <a:endParaRPr lang="en-US" sz="2000" dirty="0" smtClean="0"/>
          </a:p>
          <a:p>
            <a:pPr lvl="1"/>
            <a:r>
              <a:rPr lang="es-ES" sz="2000" dirty="0" smtClean="0"/>
              <a:t>Un video es una sucesión de imágenes presentadas a cierta frecuencia. </a:t>
            </a:r>
          </a:p>
          <a:p>
            <a:pPr lvl="1"/>
            <a:r>
              <a:rPr lang="es-ES" sz="2000" dirty="0" smtClean="0"/>
              <a:t>El ojo humano es capaz de distinguir aproximadamente 20 imágenes por segundo. </a:t>
            </a:r>
          </a:p>
          <a:p>
            <a:pPr lvl="1"/>
            <a:r>
              <a:rPr lang="es-ES" sz="2000" dirty="0" smtClean="0"/>
              <a:t>De este modo, cuando se muestran más de 20 imágenes por segundo, es posible engañar al ojo y crear la ilusión de una imagen en movimiento. </a:t>
            </a:r>
          </a:p>
          <a:p>
            <a:pPr lvl="1"/>
            <a:r>
              <a:rPr lang="es-ES" sz="2000" dirty="0" smtClean="0"/>
              <a:t>La fluidez de un video se caracteriza por el número de imágenes por segundo (</a:t>
            </a:r>
            <a:r>
              <a:rPr lang="es-ES" sz="2000" i="1" dirty="0" smtClean="0"/>
              <a:t>frecuencia de cuadros</a:t>
            </a:r>
            <a:r>
              <a:rPr lang="es-ES" sz="2000" dirty="0" smtClean="0"/>
              <a:t>), expresado en </a:t>
            </a:r>
            <a:r>
              <a:rPr lang="es-ES" sz="2000" i="1" dirty="0" smtClean="0"/>
              <a:t>FPS</a:t>
            </a:r>
            <a:r>
              <a:rPr lang="es-ES" sz="2000" dirty="0" smtClean="0"/>
              <a:t> (</a:t>
            </a:r>
            <a:r>
              <a:rPr lang="es-ES" sz="2000" i="1" dirty="0" smtClean="0"/>
              <a:t>cuadros por segundo</a:t>
            </a:r>
            <a:r>
              <a:rPr lang="es-ES" sz="2000" dirty="0" smtClean="0"/>
              <a:t>). </a:t>
            </a:r>
            <a:endParaRPr lang="en-US" sz="2000" dirty="0" smtClean="0"/>
          </a:p>
          <a:p>
            <a:pPr lvl="1"/>
            <a:r>
              <a:rPr lang="es-ES" sz="2000" dirty="0" smtClean="0"/>
              <a:t>Además, el video multimedia generalmente está acompañado de sonido, es decir, datos de audio. </a:t>
            </a:r>
            <a:endParaRPr lang="en-US" sz="2000" dirty="0"/>
          </a:p>
        </p:txBody>
      </p:sp>
    </p:spTree>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Video digital</a:t>
            </a:r>
            <a:endParaRPr lang="en-US" dirty="0"/>
          </a:p>
        </p:txBody>
      </p:sp>
      <p:sp>
        <p:nvSpPr>
          <p:cNvPr id="3" name="Rectangle 2"/>
          <p:cNvSpPr>
            <a:spLocks noGrp="1"/>
          </p:cNvSpPr>
          <p:nvPr>
            <p:ph sz="quarter" idx="1"/>
          </p:nvPr>
        </p:nvSpPr>
        <p:spPr>
          <a:xfrm>
            <a:off x="457200" y="1219200"/>
            <a:ext cx="8229600" cy="4953000"/>
          </a:xfrm>
        </p:spPr>
        <p:txBody>
          <a:bodyPr>
            <a:noAutofit/>
          </a:bodyPr>
          <a:lstStyle/>
          <a:p>
            <a:r>
              <a:rPr lang="es-ES" sz="1800" b="1" dirty="0" smtClean="0"/>
              <a:t>Video digital y análogo</a:t>
            </a:r>
            <a:endParaRPr lang="en-US" sz="1800" dirty="0" smtClean="0"/>
          </a:p>
          <a:p>
            <a:pPr lvl="1"/>
            <a:r>
              <a:rPr lang="es-ES" sz="1800" dirty="0" smtClean="0"/>
              <a:t>Las "imágenes animadas" generalmente se clasifican en diversas grandes familias: </a:t>
            </a:r>
            <a:endParaRPr lang="en-US" sz="1800" dirty="0" smtClean="0"/>
          </a:p>
          <a:p>
            <a:pPr lvl="1"/>
            <a:r>
              <a:rPr lang="es-ES" sz="1800" dirty="0" smtClean="0"/>
              <a:t>El cine, que consiste en el almacenamiento de la sucesión de imágenes negativas en una película. La película se muestra mediante una fuente de luz que proyecta las imágenes sucesivas, de una copia positiva, en una pantalla.</a:t>
            </a:r>
            <a:endParaRPr lang="en-US" sz="1800" dirty="0" smtClean="0"/>
          </a:p>
          <a:p>
            <a:pPr lvl="1"/>
            <a:r>
              <a:rPr lang="es-ES" sz="1800" dirty="0" smtClean="0"/>
              <a:t>El video análogo, que representa la información como un flujo continuo de datos análogos, para mostrarse en una pantalla de TV (en base al principio de </a:t>
            </a:r>
            <a:r>
              <a:rPr lang="es-ES" sz="1800" dirty="0" smtClean="0">
                <a:hlinkClick r:id="rId3"/>
              </a:rPr>
              <a:t>escaneo</a:t>
            </a:r>
            <a:r>
              <a:rPr lang="es-ES" sz="1800" dirty="0" smtClean="0"/>
              <a:t>). Existen diversas normas para el video análogo: Las tres principales son: </a:t>
            </a:r>
            <a:endParaRPr lang="en-US" sz="1800" dirty="0" smtClean="0"/>
          </a:p>
          <a:p>
            <a:pPr lvl="2"/>
            <a:r>
              <a:rPr lang="es-ES" sz="1800" dirty="0" smtClean="0">
                <a:hlinkClick r:id="rId4"/>
              </a:rPr>
              <a:t>PAL</a:t>
            </a:r>
            <a:r>
              <a:rPr lang="es-ES" sz="1800" dirty="0" smtClean="0"/>
              <a:t> </a:t>
            </a:r>
            <a:endParaRPr lang="en-US" sz="1800" dirty="0" smtClean="0"/>
          </a:p>
          <a:p>
            <a:pPr lvl="2"/>
            <a:r>
              <a:rPr lang="es-ES" sz="1800" dirty="0" smtClean="0">
                <a:hlinkClick r:id="rId4"/>
              </a:rPr>
              <a:t>NTSC</a:t>
            </a:r>
            <a:r>
              <a:rPr lang="es-ES" sz="1800" dirty="0" smtClean="0"/>
              <a:t> </a:t>
            </a:r>
            <a:endParaRPr lang="en-US" sz="1800" dirty="0" smtClean="0"/>
          </a:p>
          <a:p>
            <a:pPr lvl="2"/>
            <a:r>
              <a:rPr lang="es-ES" sz="1800" dirty="0" smtClean="0">
                <a:hlinkClick r:id="rId4"/>
              </a:rPr>
              <a:t>SECAM</a:t>
            </a:r>
            <a:r>
              <a:rPr lang="es-ES" sz="1800" dirty="0" smtClean="0"/>
              <a:t> </a:t>
            </a:r>
            <a:endParaRPr lang="en-US" sz="1800" dirty="0" smtClean="0"/>
          </a:p>
          <a:p>
            <a:pPr lvl="1">
              <a:buNone/>
            </a:pPr>
            <a:endParaRPr lang="en-US" sz="1800" dirty="0" smtClean="0"/>
          </a:p>
          <a:p>
            <a:pPr lvl="1"/>
            <a:r>
              <a:rPr lang="es-ES" sz="1800" dirty="0" smtClean="0"/>
              <a:t>El video digital, que consiste en la codificación del video en una sucesión de imágenes digitales. </a:t>
            </a:r>
            <a:endParaRPr lang="en-US" sz="1800" dirty="0"/>
          </a:p>
        </p:txBody>
      </p:sp>
    </p:spTree>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s-ES" b="1" dirty="0" smtClean="0"/>
              <a:t>PAL</a:t>
            </a:r>
            <a:endParaRPr lang="en-US" dirty="0"/>
          </a:p>
        </p:txBody>
      </p:sp>
      <p:sp>
        <p:nvSpPr>
          <p:cNvPr id="3" name="Rectangle 2"/>
          <p:cNvSpPr>
            <a:spLocks noGrp="1"/>
          </p:cNvSpPr>
          <p:nvPr>
            <p:ph sz="quarter" idx="1"/>
          </p:nvPr>
        </p:nvSpPr>
        <p:spPr>
          <a:xfrm>
            <a:off x="457200" y="1219200"/>
            <a:ext cx="8229600" cy="4953000"/>
          </a:xfrm>
        </p:spPr>
        <p:txBody>
          <a:bodyPr>
            <a:noAutofit/>
          </a:bodyPr>
          <a:lstStyle/>
          <a:p>
            <a:r>
              <a:rPr lang="es-ES" sz="1400" dirty="0" smtClean="0"/>
              <a:t>El formato </a:t>
            </a:r>
            <a:r>
              <a:rPr lang="es-ES" sz="1400" b="1" dirty="0" smtClean="0"/>
              <a:t>PAL/SECAM</a:t>
            </a:r>
            <a:r>
              <a:rPr lang="es-ES" sz="1400" dirty="0" smtClean="0"/>
              <a:t> (</a:t>
            </a:r>
            <a:r>
              <a:rPr lang="es-ES" sz="1400" i="1" dirty="0" err="1" smtClean="0"/>
              <a:t>Phase</a:t>
            </a:r>
            <a:r>
              <a:rPr lang="es-ES" sz="1400" i="1" dirty="0" smtClean="0"/>
              <a:t> </a:t>
            </a:r>
            <a:r>
              <a:rPr lang="es-ES" sz="1400" i="1" dirty="0" err="1" smtClean="0"/>
              <a:t>Alternating</a:t>
            </a:r>
            <a:r>
              <a:rPr lang="es-ES" sz="1400" i="1" dirty="0" smtClean="0"/>
              <a:t> Line</a:t>
            </a:r>
            <a:r>
              <a:rPr lang="es-ES" sz="1400" dirty="0" smtClean="0"/>
              <a:t>/</a:t>
            </a:r>
            <a:r>
              <a:rPr lang="es-ES" sz="1400" i="1" dirty="0" err="1" smtClean="0"/>
              <a:t>Sequential</a:t>
            </a:r>
            <a:r>
              <a:rPr lang="es-ES" sz="1400" i="1" dirty="0" smtClean="0"/>
              <a:t> </a:t>
            </a:r>
            <a:r>
              <a:rPr lang="es-ES" sz="1400" i="1" dirty="0" err="1" smtClean="0"/>
              <a:t>Colour</a:t>
            </a:r>
            <a:r>
              <a:rPr lang="es-ES" sz="1400" i="1" dirty="0" smtClean="0"/>
              <a:t> </a:t>
            </a:r>
            <a:r>
              <a:rPr lang="es-ES" sz="1400" i="1" dirty="0" err="1" smtClean="0"/>
              <a:t>with</a:t>
            </a:r>
            <a:r>
              <a:rPr lang="es-ES" sz="1400" i="1" dirty="0" smtClean="0"/>
              <a:t> </a:t>
            </a:r>
            <a:r>
              <a:rPr lang="es-ES" sz="1400" i="1" dirty="0" err="1" smtClean="0"/>
              <a:t>Memory</a:t>
            </a:r>
            <a:r>
              <a:rPr lang="es-ES" sz="1400" dirty="0" smtClean="0"/>
              <a:t>), utilizado en Europa para la televisión hertziana, permite la codificación de videos en 625 filas (sólo se muestran 576 porque el 8% de las filas se utiliza para sincronización), a una frecuencia de 25 imágenes por segundo con un formato 4:3 (es decir, con una proporción 4/3 de ancho/altura). </a:t>
            </a:r>
            <a:endParaRPr lang="en-US" sz="1400" dirty="0" smtClean="0"/>
          </a:p>
          <a:p>
            <a:r>
              <a:rPr lang="es-ES" sz="1400" dirty="0" smtClean="0"/>
              <a:t>No obstante, a 25 imágenes por segundo, muchas personas perciben cierta intermitencia en la imagen. </a:t>
            </a:r>
          </a:p>
          <a:p>
            <a:r>
              <a:rPr lang="es-ES" sz="1400" dirty="0" smtClean="0"/>
              <a:t>Por lo tanto, como no era posible enviar más información debido a las limitaciones del ancho de banda, se decidió </a:t>
            </a:r>
            <a:r>
              <a:rPr lang="es-ES" sz="1400" i="1" dirty="0" smtClean="0"/>
              <a:t>entrelazar</a:t>
            </a:r>
            <a:r>
              <a:rPr lang="es-ES" sz="1400" dirty="0" smtClean="0"/>
              <a:t> las imágenes, es decir, enviar las filas pares en primer lugar y después las filas impares. </a:t>
            </a:r>
          </a:p>
          <a:p>
            <a:r>
              <a:rPr lang="es-ES" sz="1400" dirty="0" smtClean="0"/>
              <a:t>El término "campo" indica la "media imagen" formada por las filas pares o las filas impares. </a:t>
            </a:r>
          </a:p>
          <a:p>
            <a:r>
              <a:rPr lang="es-ES" sz="1400" dirty="0" smtClean="0"/>
              <a:t>La transmisión completa que comprende los dos campos se llama </a:t>
            </a:r>
            <a:r>
              <a:rPr lang="es-ES" sz="1400" i="1" dirty="0" smtClean="0"/>
              <a:t>pantalla entrelazada</a:t>
            </a:r>
            <a:r>
              <a:rPr lang="es-ES" sz="1400" dirty="0" smtClean="0"/>
              <a:t>. </a:t>
            </a:r>
          </a:p>
          <a:p>
            <a:r>
              <a:rPr lang="es-ES" sz="1400" dirty="0" smtClean="0"/>
              <a:t>Cuando no hay entrelazado, se utiliza el término </a:t>
            </a:r>
            <a:r>
              <a:rPr lang="es-ES" sz="1400" i="1" dirty="0" smtClean="0"/>
              <a:t>pantalla progresiva</a:t>
            </a:r>
            <a:r>
              <a:rPr lang="es-ES" sz="1400" dirty="0" smtClean="0"/>
              <a:t>. </a:t>
            </a:r>
            <a:endParaRPr lang="en-US" sz="1400" dirty="0" smtClean="0"/>
          </a:p>
          <a:p>
            <a:r>
              <a:rPr lang="es-ES" sz="1400" dirty="0" smtClean="0"/>
              <a:t>Gracias a este procedimiento llamado "</a:t>
            </a:r>
            <a:r>
              <a:rPr lang="es-ES" sz="1400" b="1" dirty="0" smtClean="0"/>
              <a:t>entrelazado</a:t>
            </a:r>
            <a:r>
              <a:rPr lang="es-ES" sz="1400" dirty="0" smtClean="0"/>
              <a:t>", un televisor PAL/SECAM muestra 50 campos por segundo (es decir, a una frecuencia de 50 Hz), lo que significa 2 x 25 imágenes en dos segundos. </a:t>
            </a:r>
            <a:endParaRPr lang="en-US" sz="1400" dirty="0"/>
          </a:p>
        </p:txBody>
      </p:sp>
      <p:pic>
        <p:nvPicPr>
          <p:cNvPr id="4" name="Imagen 238" descr="entrelazado"/>
          <p:cNvPicPr/>
          <p:nvPr/>
        </p:nvPicPr>
        <p:blipFill>
          <a:blip r:embed="rId3" cstate="print"/>
          <a:srcRect/>
          <a:stretch>
            <a:fillRect/>
          </a:stretch>
        </p:blipFill>
        <p:spPr bwMode="auto">
          <a:xfrm>
            <a:off x="3200401" y="4343400"/>
            <a:ext cx="2362199" cy="2514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s-ES" b="1" dirty="0" smtClean="0"/>
              <a:t>NTSC</a:t>
            </a:r>
            <a:endParaRPr lang="en-US" dirty="0"/>
          </a:p>
        </p:txBody>
      </p:sp>
      <p:sp>
        <p:nvSpPr>
          <p:cNvPr id="3" name="Rectangle 2"/>
          <p:cNvSpPr>
            <a:spLocks noGrp="1"/>
          </p:cNvSpPr>
          <p:nvPr>
            <p:ph sz="quarter" idx="1"/>
          </p:nvPr>
        </p:nvSpPr>
        <p:spPr>
          <a:xfrm>
            <a:off x="457200" y="1219200"/>
            <a:ext cx="8229600" cy="4953000"/>
          </a:xfrm>
        </p:spPr>
        <p:txBody>
          <a:bodyPr>
            <a:noAutofit/>
          </a:bodyPr>
          <a:lstStyle/>
          <a:p>
            <a:r>
              <a:rPr lang="es-ES" sz="1600" dirty="0" smtClean="0"/>
              <a:t>La norma </a:t>
            </a:r>
            <a:r>
              <a:rPr lang="es-ES" sz="1600" i="1" dirty="0" smtClean="0"/>
              <a:t>NTSC</a:t>
            </a:r>
            <a:r>
              <a:rPr lang="es-ES" sz="1600" dirty="0" smtClean="0"/>
              <a:t> (</a:t>
            </a:r>
            <a:r>
              <a:rPr lang="es-ES" sz="1600" i="1" dirty="0" err="1" smtClean="0"/>
              <a:t>National</a:t>
            </a:r>
            <a:r>
              <a:rPr lang="es-ES" sz="1600" i="1" dirty="0" smtClean="0"/>
              <a:t> </a:t>
            </a:r>
            <a:r>
              <a:rPr lang="es-ES" sz="1600" i="1" dirty="0" err="1" smtClean="0"/>
              <a:t>Television</a:t>
            </a:r>
            <a:r>
              <a:rPr lang="es-ES" sz="1600" i="1" dirty="0" smtClean="0"/>
              <a:t> </a:t>
            </a:r>
            <a:r>
              <a:rPr lang="es-ES" sz="1600" i="1" dirty="0" err="1" smtClean="0"/>
              <a:t>Standards</a:t>
            </a:r>
            <a:r>
              <a:rPr lang="es-ES" sz="1600" i="1" dirty="0" smtClean="0"/>
              <a:t> </a:t>
            </a:r>
            <a:r>
              <a:rPr lang="es-ES" sz="1600" i="1" dirty="0" err="1" smtClean="0"/>
              <a:t>Committee</a:t>
            </a:r>
            <a:r>
              <a:rPr lang="es-ES" sz="1600" dirty="0" smtClean="0"/>
              <a:t>), utilizada en los Estados Unidos y Japón, utiliza un sistema de 525 filas entrelazadas a 30 imágenes por segundo (es decir, a una frecuencia de 60 Hz). </a:t>
            </a:r>
          </a:p>
          <a:p>
            <a:r>
              <a:rPr lang="es-ES" sz="1600" dirty="0" smtClean="0"/>
              <a:t>Como en el caso de la norma PAL/SECAM, el 8% de las filas se utiliza para sincronizar el receptor. </a:t>
            </a:r>
          </a:p>
          <a:p>
            <a:r>
              <a:rPr lang="es-ES" sz="1600" dirty="0" smtClean="0"/>
              <a:t>De esta manera, dado que la norma NTSC muestra un formato de imagen de 4:3, la resolución que se muestra en realidad es de 640 x 480. </a:t>
            </a:r>
            <a:endParaRPr lang="en-US" sz="1600" dirty="0" smtClean="0"/>
          </a:p>
          <a:p>
            <a:r>
              <a:rPr lang="es-ES" sz="1600" dirty="0" smtClean="0"/>
              <a:t>El video digital consiste en mostrar una sucesión de imágenes digitales. </a:t>
            </a:r>
          </a:p>
          <a:p>
            <a:r>
              <a:rPr lang="es-ES" sz="1600" dirty="0" smtClean="0"/>
              <a:t>Dado que estas imágenes digitales se muestran a una frecuencia determinada, es posible saber la frecuencia de refresco, es decir, el número de bytes mostrados (o transferidos) por unidad de tiempo. </a:t>
            </a:r>
            <a:endParaRPr lang="en-US" sz="1600" dirty="0" smtClean="0"/>
          </a:p>
          <a:p>
            <a:r>
              <a:rPr lang="es-ES" sz="1600" dirty="0" smtClean="0"/>
              <a:t>De esta manera, la frecuencia necesaria para mostrar un video (en bytes por segundo) equivale al tamaño de la imagen multiplicado por el número de imágenes por segundo. </a:t>
            </a:r>
            <a:endParaRPr lang="en-US" sz="1600" dirty="0" smtClean="0"/>
          </a:p>
          <a:p>
            <a:r>
              <a:rPr lang="es-ES" sz="1600" dirty="0" smtClean="0"/>
              <a:t>Consideremos una imagen a </a:t>
            </a:r>
            <a:r>
              <a:rPr lang="es-ES" sz="1600" i="1" dirty="0" smtClean="0"/>
              <a:t>color verdadero</a:t>
            </a:r>
            <a:r>
              <a:rPr lang="es-ES" sz="1600" dirty="0" smtClean="0"/>
              <a:t> (</a:t>
            </a:r>
            <a:r>
              <a:rPr lang="es-ES" sz="1600" i="1" dirty="0" smtClean="0"/>
              <a:t>24 bits</a:t>
            </a:r>
            <a:r>
              <a:rPr lang="es-ES" sz="1600" dirty="0" smtClean="0"/>
              <a:t>) con una definición de 640 X 480 píxeles. </a:t>
            </a:r>
          </a:p>
          <a:p>
            <a:r>
              <a:rPr lang="es-ES" sz="1600" dirty="0" smtClean="0"/>
              <a:t>A fin de mostrar un video en forma correcta con esta definición, es necesario mostrar al menos 30 imágenes por segundo, es decir, a una frecuencia equivalente a: </a:t>
            </a:r>
            <a:endParaRPr lang="en-US" sz="1600" dirty="0" smtClean="0"/>
          </a:p>
          <a:p>
            <a:pPr lvl="1">
              <a:buNone/>
            </a:pPr>
            <a:r>
              <a:rPr lang="es-ES" sz="1600" dirty="0" smtClean="0"/>
              <a:t>900 KB * 30 = 27 MB/s</a:t>
            </a:r>
            <a:endParaRPr lang="en-US" sz="1600" dirty="0"/>
          </a:p>
        </p:txBody>
      </p:sp>
    </p:spTree>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Video </a:t>
            </a:r>
            <a:r>
              <a:rPr lang="en-US" b="1" dirty="0" err="1" smtClean="0"/>
              <a:t>compuesto</a:t>
            </a:r>
            <a:endParaRPr lang="en-US" dirty="0"/>
          </a:p>
        </p:txBody>
      </p:sp>
      <p:sp>
        <p:nvSpPr>
          <p:cNvPr id="3" name="Rectangle 2"/>
          <p:cNvSpPr>
            <a:spLocks noGrp="1"/>
          </p:cNvSpPr>
          <p:nvPr>
            <p:ph sz="quarter" idx="1"/>
          </p:nvPr>
        </p:nvSpPr>
        <p:spPr>
          <a:xfrm>
            <a:off x="457200" y="1219200"/>
            <a:ext cx="8229600" cy="3048000"/>
          </a:xfrm>
        </p:spPr>
        <p:txBody>
          <a:bodyPr>
            <a:noAutofit/>
          </a:bodyPr>
          <a:lstStyle/>
          <a:p>
            <a:r>
              <a:rPr lang="es-ES" sz="1600" b="1" dirty="0" smtClean="0"/>
              <a:t>Video compuesto</a:t>
            </a:r>
            <a:endParaRPr lang="en-US" sz="1600" dirty="0" smtClean="0"/>
          </a:p>
          <a:p>
            <a:pPr lvl="1"/>
            <a:r>
              <a:rPr lang="es-ES" sz="1600" dirty="0" smtClean="0"/>
              <a:t>El término "</a:t>
            </a:r>
            <a:r>
              <a:rPr lang="es-ES" sz="1600" b="1" dirty="0" smtClean="0"/>
              <a:t>video compuesto</a:t>
            </a:r>
            <a:r>
              <a:rPr lang="es-ES" sz="1600" dirty="0" smtClean="0"/>
              <a:t>" hace referencia a una señal de video dentro de la cual se mezclan los componentes de luminancia (luminosidad) y </a:t>
            </a:r>
            <a:r>
              <a:rPr lang="es-ES" sz="1600" dirty="0" err="1" smtClean="0"/>
              <a:t>crominancia</a:t>
            </a:r>
            <a:r>
              <a:rPr lang="es-ES" sz="1600" dirty="0" smtClean="0"/>
              <a:t> (color) y los pulsos de sincronización. </a:t>
            </a:r>
            <a:endParaRPr lang="en-US" sz="1600" dirty="0" smtClean="0"/>
          </a:p>
          <a:p>
            <a:pPr lvl="1"/>
            <a:r>
              <a:rPr lang="es-ES" sz="1600" dirty="0" smtClean="0"/>
              <a:t>Las señales compuestas generalmente se transmiten por cables cuyos conectores son conectores RCA amarillos (CINCH): </a:t>
            </a:r>
            <a:endParaRPr lang="en-US" sz="1600" dirty="0" smtClean="0"/>
          </a:p>
          <a:p>
            <a:pPr lvl="1"/>
            <a:r>
              <a:rPr lang="es-ES" sz="1600" dirty="0" smtClean="0"/>
              <a:t>El cable RCA que transmite la señal de video compuesto generalmente está acompañado por otros dos cables RCA, rojo y blanco, que llevan la señal de audio estéreo (izquierda y derecha). </a:t>
            </a:r>
            <a:endParaRPr lang="en-US" sz="1600" dirty="0"/>
          </a:p>
        </p:txBody>
      </p:sp>
      <p:pic>
        <p:nvPicPr>
          <p:cNvPr id="4" name="Imagen 250" descr="cable de video compuesto"/>
          <p:cNvPicPr/>
          <p:nvPr/>
        </p:nvPicPr>
        <p:blipFill>
          <a:blip r:embed="rId3" cstate="print"/>
          <a:srcRect/>
          <a:stretch>
            <a:fillRect/>
          </a:stretch>
        </p:blipFill>
        <p:spPr bwMode="auto">
          <a:xfrm>
            <a:off x="3886200" y="4267200"/>
            <a:ext cx="1266825" cy="381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Video </a:t>
            </a:r>
            <a:r>
              <a:rPr lang="en-US" b="1" dirty="0" err="1" smtClean="0"/>
              <a:t>compuesto</a:t>
            </a:r>
            <a:endParaRPr lang="en-US" dirty="0"/>
          </a:p>
        </p:txBody>
      </p:sp>
      <p:sp>
        <p:nvSpPr>
          <p:cNvPr id="3" name="Rectangle 2"/>
          <p:cNvSpPr>
            <a:spLocks noGrp="1"/>
          </p:cNvSpPr>
          <p:nvPr>
            <p:ph sz="quarter" idx="1"/>
          </p:nvPr>
        </p:nvSpPr>
        <p:spPr>
          <a:xfrm>
            <a:off x="457200" y="1219200"/>
            <a:ext cx="8229600" cy="3048000"/>
          </a:xfrm>
        </p:spPr>
        <p:txBody>
          <a:bodyPr>
            <a:noAutofit/>
          </a:bodyPr>
          <a:lstStyle/>
          <a:p>
            <a:r>
              <a:rPr lang="es-ES" sz="1400" b="1" dirty="0" smtClean="0"/>
              <a:t>Video compuesto</a:t>
            </a:r>
            <a:endParaRPr lang="en-US" sz="1400" dirty="0" smtClean="0"/>
          </a:p>
          <a:p>
            <a:pPr lvl="1"/>
            <a:r>
              <a:rPr lang="es-ES" sz="1400" b="1" smtClean="0"/>
              <a:t>Desventajas</a:t>
            </a:r>
            <a:endParaRPr lang="en-US" sz="1400" dirty="0" smtClean="0"/>
          </a:p>
          <a:p>
            <a:pPr lvl="2"/>
            <a:r>
              <a:rPr lang="es-ES" sz="1400" dirty="0" smtClean="0"/>
              <a:t>Dado que los diversos componentes de una señal se mezclan, la señal de video resultante es de mala calidad. Basta con comparar una señal de video que contiene texto, en forma compuesta, con el mismo video y texto codificado con componentes separados (RGB, YUV o S-Video) para comprobar que el texto en la señal compuesta se cortará. </a:t>
            </a:r>
            <a:endParaRPr lang="en-US" sz="1400" dirty="0" smtClean="0"/>
          </a:p>
          <a:p>
            <a:pPr lvl="1"/>
            <a:r>
              <a:rPr lang="es-ES" sz="1400" b="1" dirty="0" smtClean="0"/>
              <a:t>Alternativas</a:t>
            </a:r>
            <a:endParaRPr lang="en-US" sz="1400" dirty="0" smtClean="0"/>
          </a:p>
          <a:p>
            <a:pPr lvl="2"/>
            <a:r>
              <a:rPr lang="es-ES" sz="1400" dirty="0" smtClean="0"/>
              <a:t>Las señales de video con componentes separados se desarrollaron para superar las limitaciones de las señales de video compuesto, de manera que los diversos componentes de video pudieran circular por distintas rutas lógicas (códigos) y físicas (cables). </a:t>
            </a:r>
            <a:endParaRPr lang="en-US" sz="1400" dirty="0" smtClean="0"/>
          </a:p>
          <a:p>
            <a:pPr lvl="2"/>
            <a:r>
              <a:rPr lang="es-ES" sz="1400" dirty="0" smtClean="0"/>
              <a:t>Las principales señales de video con componentes son: </a:t>
            </a:r>
            <a:endParaRPr lang="en-US" sz="1400" dirty="0" smtClean="0"/>
          </a:p>
          <a:p>
            <a:pPr lvl="2"/>
            <a:r>
              <a:rPr lang="es-ES" sz="1400" dirty="0" smtClean="0"/>
              <a:t>S-Video (Y/C) </a:t>
            </a:r>
            <a:endParaRPr lang="en-US" sz="1400" dirty="0" smtClean="0"/>
          </a:p>
          <a:p>
            <a:pPr lvl="2"/>
            <a:r>
              <a:rPr lang="es-ES" sz="1400" dirty="0" smtClean="0"/>
              <a:t>RGB (rojo, verde, azul) </a:t>
            </a:r>
            <a:endParaRPr lang="en-US" sz="1400" dirty="0" smtClean="0"/>
          </a:p>
          <a:p>
            <a:pPr lvl="2"/>
            <a:r>
              <a:rPr lang="es-ES" sz="1400" dirty="0" err="1" smtClean="0"/>
              <a:t>YCbCr</a:t>
            </a:r>
            <a:r>
              <a:rPr lang="es-ES" sz="1400" dirty="0" smtClean="0"/>
              <a:t> (YUV) </a:t>
            </a:r>
            <a:endParaRPr lang="en-US" sz="1400" dirty="0" smtClean="0"/>
          </a:p>
          <a:p>
            <a:pPr lvl="1"/>
            <a:endParaRPr lang="en-US" sz="1600" dirty="0"/>
          </a:p>
        </p:txBody>
      </p:sp>
      <p:pic>
        <p:nvPicPr>
          <p:cNvPr id="4" name="Imagen 250" descr="cable de video compuesto"/>
          <p:cNvPicPr/>
          <p:nvPr/>
        </p:nvPicPr>
        <p:blipFill>
          <a:blip r:embed="rId3" cstate="print"/>
          <a:srcRect/>
          <a:stretch>
            <a:fillRect/>
          </a:stretch>
        </p:blipFill>
        <p:spPr bwMode="auto">
          <a:xfrm>
            <a:off x="4267200" y="5943600"/>
            <a:ext cx="1266825" cy="381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n-US" b="1" dirty="0" err="1" smtClean="0"/>
              <a:t>Elementos</a:t>
            </a:r>
            <a:r>
              <a:rPr lang="en-US" b="1" dirty="0" smtClean="0"/>
              <a:t> de un </a:t>
            </a:r>
            <a:r>
              <a:rPr lang="en-US" b="1" dirty="0" err="1" smtClean="0"/>
              <a:t>Sistema</a:t>
            </a:r>
            <a:r>
              <a:rPr lang="en-US" b="1" dirty="0" smtClean="0"/>
              <a:t> Multimedia</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p:txBody>
          <a:bodyPr>
            <a:noAutofit/>
          </a:bodyPr>
          <a:lstStyle/>
          <a:p>
            <a:pPr lvl="2"/>
            <a:r>
              <a:rPr lang="en-US" sz="1600" dirty="0" smtClean="0"/>
              <a:t>7.1.1. Macintosh</a:t>
            </a:r>
          </a:p>
          <a:p>
            <a:pPr lvl="2"/>
            <a:r>
              <a:rPr lang="es-ES" sz="1600" dirty="0" smtClean="0"/>
              <a:t>Al ser el primer ordenador que incorporaba un GUI de forma nativa en su sistema operativo, también es el </a:t>
            </a:r>
            <a:r>
              <a:rPr lang="en-US" sz="1600" dirty="0" err="1" smtClean="0"/>
              <a:t>primero</a:t>
            </a:r>
            <a:r>
              <a:rPr lang="en-US" sz="1600" dirty="0" smtClean="0"/>
              <a:t> </a:t>
            </a:r>
            <a:r>
              <a:rPr lang="en-US" sz="1600" dirty="0" err="1" smtClean="0"/>
              <a:t>que</a:t>
            </a:r>
            <a:r>
              <a:rPr lang="en-US" sz="1600" dirty="0" smtClean="0"/>
              <a:t> </a:t>
            </a:r>
            <a:r>
              <a:rPr lang="en-US" sz="1600" dirty="0" err="1" smtClean="0"/>
              <a:t>empieza</a:t>
            </a:r>
            <a:r>
              <a:rPr lang="en-US" sz="1600" dirty="0" smtClean="0"/>
              <a:t> a </a:t>
            </a:r>
            <a:r>
              <a:rPr lang="en-US" sz="1600" dirty="0" err="1" smtClean="0"/>
              <a:t>incorporar</a:t>
            </a:r>
            <a:r>
              <a:rPr lang="en-US" sz="1600" dirty="0" smtClean="0"/>
              <a:t> </a:t>
            </a:r>
            <a:r>
              <a:rPr lang="en-US" sz="1600" dirty="0" err="1" smtClean="0"/>
              <a:t>posibilidades</a:t>
            </a:r>
            <a:r>
              <a:rPr lang="en-US" sz="1600" dirty="0" smtClean="0"/>
              <a:t> multimedia: </a:t>
            </a:r>
          </a:p>
          <a:p>
            <a:pPr lvl="3"/>
            <a:r>
              <a:rPr lang="es-ES" sz="1600" dirty="0" smtClean="0"/>
              <a:t>·  </a:t>
            </a:r>
            <a:r>
              <a:rPr lang="es-ES" sz="1600" b="1" dirty="0" smtClean="0"/>
              <a:t>Sonido. </a:t>
            </a:r>
            <a:r>
              <a:rPr lang="es-ES" sz="1600" dirty="0" smtClean="0"/>
              <a:t>Desde el primer Mac de 1984 la reproducción de sonido está incorporada en el ordenador, sin hardware adicional. Los modelos de los últimos años (</a:t>
            </a:r>
            <a:r>
              <a:rPr lang="es-ES" sz="1600" dirty="0" err="1" smtClean="0"/>
              <a:t>powermacs</a:t>
            </a:r>
            <a:r>
              <a:rPr lang="es-ES" sz="1600" dirty="0" smtClean="0"/>
              <a:t>, </a:t>
            </a:r>
            <a:r>
              <a:rPr lang="es-ES" sz="1600" dirty="0" err="1" smtClean="0"/>
              <a:t>quadras</a:t>
            </a:r>
            <a:r>
              <a:rPr lang="es-ES" sz="1600" dirty="0" smtClean="0"/>
              <a:t>, </a:t>
            </a:r>
            <a:r>
              <a:rPr lang="es-ES" sz="1600" dirty="0" err="1" smtClean="0"/>
              <a:t>performas</a:t>
            </a:r>
            <a:r>
              <a:rPr lang="es-ES" sz="1600" dirty="0" smtClean="0"/>
              <a:t>) pueden también </a:t>
            </a:r>
            <a:r>
              <a:rPr lang="en-US" sz="1600" dirty="0" err="1" smtClean="0"/>
              <a:t>digitalizarlo</a:t>
            </a:r>
            <a:r>
              <a:rPr lang="en-US" sz="1600" dirty="0" smtClean="0"/>
              <a:t>.</a:t>
            </a:r>
          </a:p>
          <a:p>
            <a:pPr lvl="3"/>
            <a:r>
              <a:rPr lang="es-ES" sz="1600" dirty="0" smtClean="0"/>
              <a:t>·  </a:t>
            </a:r>
            <a:r>
              <a:rPr lang="es-ES" sz="1600" b="1" dirty="0" smtClean="0"/>
              <a:t>Gráficos. </a:t>
            </a:r>
            <a:r>
              <a:rPr lang="es-ES" sz="1600" dirty="0" smtClean="0"/>
              <a:t>El hecho de que el Mac sea una plataforma tradicionalmente elegida por grafistas no es casualidad. Una serie de rutinas gráficas llamadas </a:t>
            </a:r>
            <a:r>
              <a:rPr lang="es-ES" sz="1600" i="1" dirty="0" err="1" smtClean="0"/>
              <a:t>QuickDraw</a:t>
            </a:r>
            <a:r>
              <a:rPr lang="es-ES" sz="1600" i="1" dirty="0" smtClean="0"/>
              <a:t> está incluida en ROM en el sistema </a:t>
            </a:r>
            <a:r>
              <a:rPr lang="es-ES" sz="1600" dirty="0" smtClean="0"/>
              <a:t>operativo, y por tanto de una forma extremadamente rápida. Tras distintas versiones de </a:t>
            </a:r>
            <a:r>
              <a:rPr lang="es-ES" sz="1600" i="1" dirty="0" err="1" smtClean="0"/>
              <a:t>QuickDraw</a:t>
            </a:r>
            <a:r>
              <a:rPr lang="es-ES" sz="1600" i="1" dirty="0" smtClean="0"/>
              <a:t> desde </a:t>
            </a:r>
            <a:r>
              <a:rPr lang="es-ES" sz="1600" dirty="0" smtClean="0"/>
              <a:t>la monocromo hasta la de 32 bits de color, a finales de 1995 apareció </a:t>
            </a:r>
            <a:r>
              <a:rPr lang="es-ES" sz="1600" i="1" dirty="0" err="1" smtClean="0"/>
              <a:t>QuickDraw</a:t>
            </a:r>
            <a:r>
              <a:rPr lang="es-ES" sz="1600" i="1" dirty="0" smtClean="0"/>
              <a:t> 3-D con la posibilidad de </a:t>
            </a:r>
            <a:r>
              <a:rPr lang="en-US" sz="1600" dirty="0" err="1" smtClean="0"/>
              <a:t>gestionar</a:t>
            </a:r>
            <a:r>
              <a:rPr lang="en-US" sz="1600" dirty="0" smtClean="0"/>
              <a:t> </a:t>
            </a:r>
            <a:r>
              <a:rPr lang="en-US" sz="1600" dirty="0" err="1" smtClean="0"/>
              <a:t>gráficos</a:t>
            </a:r>
            <a:r>
              <a:rPr lang="en-US" sz="1600" dirty="0" smtClean="0"/>
              <a:t> 3d.</a:t>
            </a:r>
          </a:p>
          <a:p>
            <a:pPr lvl="3"/>
            <a:r>
              <a:rPr lang="es-ES" sz="1600" dirty="0" smtClean="0"/>
              <a:t>·  </a:t>
            </a:r>
            <a:r>
              <a:rPr lang="es-ES" sz="1600" b="1" dirty="0" smtClean="0"/>
              <a:t>Vídeo. </a:t>
            </a:r>
            <a:r>
              <a:rPr lang="es-ES" sz="1600" dirty="0" smtClean="0"/>
              <a:t>En 1991 Apple incorporó la tecnología </a:t>
            </a:r>
            <a:r>
              <a:rPr lang="es-ES" sz="1600" i="1" dirty="0" smtClean="0"/>
              <a:t>QuickTime que permite la incorporación de vídeo y </a:t>
            </a:r>
            <a:r>
              <a:rPr lang="es-ES" sz="1600" dirty="0" smtClean="0"/>
              <a:t>sincronización, completando el compromiso multimedia de los Macintosh. El formato </a:t>
            </a:r>
            <a:r>
              <a:rPr lang="es-ES" sz="1600" i="1" dirty="0" smtClean="0"/>
              <a:t>QuickTime se </a:t>
            </a:r>
            <a:r>
              <a:rPr lang="es-ES" sz="1600" dirty="0" smtClean="0"/>
              <a:t>comenta con más amplitud en el capítulo "Otros Medios".  Las compañías multimedia de software originalmente empezaron a trabajar con </a:t>
            </a:r>
            <a:r>
              <a:rPr lang="es-ES" sz="1600" dirty="0" err="1" smtClean="0"/>
              <a:t>Macs</a:t>
            </a:r>
            <a:r>
              <a:rPr lang="es-ES" sz="1600" dirty="0" smtClean="0"/>
              <a:t>. No sólo el hardware, sino también los programas de desarrollo multimedia se realizaron para Macintosh.</a:t>
            </a:r>
          </a:p>
        </p:txBody>
      </p:sp>
    </p:spTree>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S-Video (Y/C)</a:t>
            </a:r>
            <a:endParaRPr lang="en-US" dirty="0"/>
          </a:p>
        </p:txBody>
      </p:sp>
      <p:sp>
        <p:nvSpPr>
          <p:cNvPr id="3" name="Rectangle 2"/>
          <p:cNvSpPr>
            <a:spLocks noGrp="1"/>
          </p:cNvSpPr>
          <p:nvPr>
            <p:ph sz="quarter" idx="1"/>
          </p:nvPr>
        </p:nvSpPr>
        <p:spPr>
          <a:xfrm>
            <a:off x="457200" y="1219200"/>
            <a:ext cx="8229600" cy="3048000"/>
          </a:xfrm>
        </p:spPr>
        <p:txBody>
          <a:bodyPr>
            <a:noAutofit/>
          </a:bodyPr>
          <a:lstStyle/>
          <a:p>
            <a:r>
              <a:rPr lang="es-ES" sz="1400" dirty="0" smtClean="0"/>
              <a:t>El estándar </a:t>
            </a:r>
            <a:r>
              <a:rPr lang="es-ES" sz="1400" b="1" dirty="0" smtClean="0"/>
              <a:t>S-Video</a:t>
            </a:r>
            <a:r>
              <a:rPr lang="es-ES" sz="1400" dirty="0" smtClean="0"/>
              <a:t> (que significa "</a:t>
            </a:r>
            <a:r>
              <a:rPr lang="es-ES" sz="1400" i="1" dirty="0" smtClean="0"/>
              <a:t>Sony Video</a:t>
            </a:r>
            <a:r>
              <a:rPr lang="es-ES" sz="1400" dirty="0" smtClean="0"/>
              <a:t>"), a menudo denominado Y/C, es un modo de transmisión de video con componentes separados que utiliza cables diferentes para transmitir información con respecto a la luminancia (luminosidad) y </a:t>
            </a:r>
            <a:r>
              <a:rPr lang="es-ES" sz="1400" dirty="0" err="1" smtClean="0"/>
              <a:t>crominancia</a:t>
            </a:r>
            <a:r>
              <a:rPr lang="es-ES" sz="1400" dirty="0" smtClean="0"/>
              <a:t> (color). </a:t>
            </a:r>
            <a:endParaRPr lang="en-US" sz="1400" dirty="0" smtClean="0"/>
          </a:p>
          <a:p>
            <a:r>
              <a:rPr lang="es-ES" sz="1400" dirty="0" smtClean="0"/>
              <a:t>Una conexión S-Video permite ofrecer una calidad de video óptima al enviar en forma simultánea las 576 filas de la imagen, sin entrelazar (todas a la vez). </a:t>
            </a:r>
            <a:endParaRPr lang="en-US" sz="1400" dirty="0" smtClean="0"/>
          </a:p>
          <a:p>
            <a:r>
              <a:rPr lang="es-ES" sz="1400" dirty="0" smtClean="0"/>
              <a:t>La señal S-Video se transmite generalmente con un cable que comprende un conector mini DIN de 4 clavijas (dos clavijas diferentes para cada componente de video): </a:t>
            </a:r>
            <a:endParaRPr lang="en-US" sz="1400" dirty="0" smtClean="0"/>
          </a:p>
          <a:p>
            <a:r>
              <a:rPr lang="es-ES" sz="1400" dirty="0" smtClean="0"/>
              <a:t>Este tipo de conector se utiliza en cámaras de video de última generación o grabadoras de cinta de video S-VHS, cámaras Hi8 o simplemente en la mayoría de las tarjetas gráficas con salida de TV. No obstante, la señal S-Video sólo permite que se transmita la señal de video, por lo cual es necesario utilizar un cable de audio separado para la transmisión de los datos de audio. </a:t>
            </a:r>
            <a:endParaRPr lang="en-US" sz="1400" dirty="0" smtClean="0"/>
          </a:p>
          <a:p>
            <a:r>
              <a:rPr lang="es-ES" sz="1400" dirty="0" smtClean="0"/>
              <a:t>Es preciso tener en cuenta que los conectores </a:t>
            </a:r>
            <a:r>
              <a:rPr lang="es-ES" sz="1400" dirty="0" err="1" smtClean="0"/>
              <a:t>Peritel</a:t>
            </a:r>
            <a:r>
              <a:rPr lang="es-ES" sz="1400" dirty="0" smtClean="0"/>
              <a:t> nuevos también permiten la transmisión de señales S-Video. Existen además adaptadores que permiten la conexión de un cable de audio S-Video y conectores RCA a un conector </a:t>
            </a:r>
            <a:r>
              <a:rPr lang="es-ES" sz="1400" dirty="0" err="1" smtClean="0"/>
              <a:t>Peritel</a:t>
            </a:r>
            <a:r>
              <a:rPr lang="es-ES" sz="1400" dirty="0" smtClean="0"/>
              <a:t>, si bien esto originará una degradación de la señal adicional. </a:t>
            </a:r>
            <a:endParaRPr lang="en-US" sz="1400" dirty="0" smtClean="0"/>
          </a:p>
          <a:p>
            <a:r>
              <a:rPr lang="es-ES" sz="1400" dirty="0" smtClean="0"/>
              <a:t>Sin embargo, dado que la señal S-Video no era parte de las especificaciones del conector </a:t>
            </a:r>
            <a:r>
              <a:rPr lang="es-ES" sz="1400" dirty="0" err="1" smtClean="0"/>
              <a:t>Peritel</a:t>
            </a:r>
            <a:r>
              <a:rPr lang="es-ES" sz="1400" dirty="0" smtClean="0"/>
              <a:t> original, algunos equipos con estos conectores no admiten este tipo de señal. </a:t>
            </a:r>
            <a:endParaRPr lang="en-US" sz="1400" dirty="0" smtClean="0"/>
          </a:p>
          <a:p>
            <a:pPr lvl="1"/>
            <a:endParaRPr lang="en-US" sz="1600" dirty="0"/>
          </a:p>
        </p:txBody>
      </p:sp>
      <p:pic>
        <p:nvPicPr>
          <p:cNvPr id="5" name="Imagen 262" descr="Conector S-Video"/>
          <p:cNvPicPr/>
          <p:nvPr/>
        </p:nvPicPr>
        <p:blipFill>
          <a:blip r:embed="rId3" cstate="print"/>
          <a:srcRect/>
          <a:stretch>
            <a:fillRect/>
          </a:stretch>
        </p:blipFill>
        <p:spPr bwMode="auto">
          <a:xfrm>
            <a:off x="3810000" y="5334000"/>
            <a:ext cx="523875" cy="5810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El </a:t>
            </a:r>
            <a:r>
              <a:rPr lang="en-US" b="1" dirty="0" err="1" smtClean="0"/>
              <a:t>formato</a:t>
            </a:r>
            <a:r>
              <a:rPr lang="en-US" b="1" dirty="0" smtClean="0"/>
              <a:t> YUV (</a:t>
            </a:r>
            <a:r>
              <a:rPr lang="en-US" b="1" dirty="0" err="1" smtClean="0"/>
              <a:t>YCrCb</a:t>
            </a:r>
            <a:r>
              <a:rPr lang="en-US" b="1" dirty="0" smtClean="0"/>
              <a:t>)</a:t>
            </a:r>
            <a:endParaRPr lang="en-US" dirty="0"/>
          </a:p>
        </p:txBody>
      </p:sp>
      <p:sp>
        <p:nvSpPr>
          <p:cNvPr id="3" name="Rectangle 2"/>
          <p:cNvSpPr>
            <a:spLocks noGrp="1"/>
          </p:cNvSpPr>
          <p:nvPr>
            <p:ph sz="quarter" idx="1"/>
          </p:nvPr>
        </p:nvSpPr>
        <p:spPr>
          <a:xfrm>
            <a:off x="457200" y="1219200"/>
            <a:ext cx="8229600" cy="3048000"/>
          </a:xfrm>
        </p:spPr>
        <p:txBody>
          <a:bodyPr>
            <a:noAutofit/>
          </a:bodyPr>
          <a:lstStyle/>
          <a:p>
            <a:r>
              <a:rPr lang="es-ES" sz="1600" dirty="0" smtClean="0"/>
              <a:t>El estándar </a:t>
            </a:r>
            <a:r>
              <a:rPr lang="es-ES" sz="1600" b="1" dirty="0" smtClean="0"/>
              <a:t>YUV</a:t>
            </a:r>
            <a:r>
              <a:rPr lang="es-ES" sz="1600" dirty="0" smtClean="0"/>
              <a:t> (también llamado </a:t>
            </a:r>
            <a:r>
              <a:rPr lang="es-ES" sz="1600" i="1" dirty="0" smtClean="0"/>
              <a:t>CCIR 601</a:t>
            </a:r>
            <a:r>
              <a:rPr lang="es-ES" sz="1600" dirty="0" smtClean="0"/>
              <a:t>), conocido anteriormente como </a:t>
            </a:r>
            <a:r>
              <a:rPr lang="es-ES" sz="1600" dirty="0" err="1" smtClean="0"/>
              <a:t>YCrCb</a:t>
            </a:r>
            <a:r>
              <a:rPr lang="es-ES" sz="1600" dirty="0" smtClean="0"/>
              <a:t> (Y Cr </a:t>
            </a:r>
            <a:r>
              <a:rPr lang="es-ES" sz="1600" dirty="0" err="1" smtClean="0"/>
              <a:t>Cb</a:t>
            </a:r>
            <a:r>
              <a:rPr lang="es-ES" sz="1600" dirty="0" smtClean="0"/>
              <a:t>), es un modelo de representación del color dedicado al </a:t>
            </a:r>
            <a:r>
              <a:rPr lang="es-ES" sz="1600" dirty="0" smtClean="0">
                <a:hlinkClick r:id="rId3"/>
              </a:rPr>
              <a:t>video análogo</a:t>
            </a:r>
            <a:r>
              <a:rPr lang="es-ES" sz="1600" dirty="0" smtClean="0"/>
              <a:t>. </a:t>
            </a:r>
            <a:endParaRPr lang="en-US" sz="1600" dirty="0" smtClean="0"/>
          </a:p>
          <a:p>
            <a:r>
              <a:rPr lang="es-ES" sz="1600" dirty="0" smtClean="0"/>
              <a:t>Se basa en un modo de transmisión de video con componentes separados que utiliza tres cables diferentes para llevar información con respecto a los componentes de luminancia (luminosidad) y los dos componentes de </a:t>
            </a:r>
            <a:r>
              <a:rPr lang="es-ES" sz="1600" dirty="0" err="1" smtClean="0"/>
              <a:t>crominancia</a:t>
            </a:r>
            <a:r>
              <a:rPr lang="es-ES" sz="1600" dirty="0" smtClean="0"/>
              <a:t> (color). Es el formato utilizado en las normas </a:t>
            </a:r>
            <a:r>
              <a:rPr lang="es-ES" sz="1600" dirty="0" smtClean="0">
                <a:hlinkClick r:id="rId3"/>
              </a:rPr>
              <a:t>PAL</a:t>
            </a:r>
            <a:r>
              <a:rPr lang="es-ES" sz="1600" dirty="0" smtClean="0"/>
              <a:t> (</a:t>
            </a:r>
            <a:r>
              <a:rPr lang="es-ES" sz="1600" i="1" dirty="0" err="1" smtClean="0"/>
              <a:t>Phase</a:t>
            </a:r>
            <a:r>
              <a:rPr lang="es-ES" sz="1600" i="1" dirty="0" smtClean="0"/>
              <a:t> </a:t>
            </a:r>
            <a:r>
              <a:rPr lang="es-ES" sz="1600" i="1" dirty="0" err="1" smtClean="0"/>
              <a:t>Alternation</a:t>
            </a:r>
            <a:r>
              <a:rPr lang="es-ES" sz="1600" i="1" dirty="0" smtClean="0"/>
              <a:t> Line</a:t>
            </a:r>
            <a:r>
              <a:rPr lang="es-ES" sz="1600" dirty="0" smtClean="0"/>
              <a:t>) y </a:t>
            </a:r>
            <a:r>
              <a:rPr lang="es-ES" sz="1600" dirty="0" smtClean="0">
                <a:hlinkClick r:id="rId3"/>
              </a:rPr>
              <a:t>SECAM</a:t>
            </a:r>
            <a:r>
              <a:rPr lang="es-ES" sz="1600" dirty="0" smtClean="0"/>
              <a:t> (</a:t>
            </a:r>
            <a:r>
              <a:rPr lang="es-ES" sz="1600" i="1" dirty="0" err="1" smtClean="0"/>
              <a:t>Séquentiel</a:t>
            </a:r>
            <a:r>
              <a:rPr lang="es-ES" sz="1600" i="1" dirty="0" smtClean="0"/>
              <a:t> </a:t>
            </a:r>
            <a:r>
              <a:rPr lang="es-ES" sz="1600" i="1" dirty="0" err="1" smtClean="0"/>
              <a:t>Couleur</a:t>
            </a:r>
            <a:r>
              <a:rPr lang="es-ES" sz="1600" i="1" dirty="0" smtClean="0"/>
              <a:t> À </a:t>
            </a:r>
            <a:r>
              <a:rPr lang="es-ES" sz="1600" i="1" dirty="0" err="1" smtClean="0"/>
              <a:t>Mémoire</a:t>
            </a:r>
            <a:r>
              <a:rPr lang="es-ES" sz="1600" dirty="0" smtClean="0"/>
              <a:t>). </a:t>
            </a:r>
            <a:endParaRPr lang="en-US" sz="1600" dirty="0" smtClean="0"/>
          </a:p>
          <a:p>
            <a:r>
              <a:rPr lang="es-ES" sz="1600" dirty="0" smtClean="0"/>
              <a:t>El parámetro Y representa la luminancia (es decir, información en blanco y negro), mientras que U y V representan la </a:t>
            </a:r>
            <a:r>
              <a:rPr lang="es-ES" sz="1600" dirty="0" err="1" smtClean="0"/>
              <a:t>crominancia</a:t>
            </a:r>
            <a:r>
              <a:rPr lang="es-ES" sz="1600" dirty="0" smtClean="0"/>
              <a:t> (es decir, información con respecto al color). Este modelo se desarrolló para permitir la transmisión de información a color en televisores a color y a la vez garantizar que los televisores blanco y negro existentes continuaran mostrando una imagen en tonos de gris. </a:t>
            </a:r>
            <a:endParaRPr lang="en-US" sz="1600" dirty="0" smtClean="0"/>
          </a:p>
          <a:p>
            <a:r>
              <a:rPr lang="es-ES" sz="1600" dirty="0" smtClean="0"/>
              <a:t>A continuación se muestran las relaciones entre Y </a:t>
            </a:r>
            <a:r>
              <a:rPr lang="es-ES" sz="1600" dirty="0" err="1" smtClean="0"/>
              <a:t>y</a:t>
            </a:r>
            <a:r>
              <a:rPr lang="es-ES" sz="1600" dirty="0" smtClean="0"/>
              <a:t> R, entre G y B, entre U, R y luminancia, y finalmente entre V, B y luminancia: </a:t>
            </a:r>
            <a:endParaRPr lang="en-US" sz="1600" dirty="0" smtClean="0"/>
          </a:p>
          <a:p>
            <a:pPr lvl="1"/>
            <a:r>
              <a:rPr lang="es-ES" sz="1600" dirty="0" smtClean="0"/>
              <a:t>Y = 0.299R + 0.587 G + 0.114 B </a:t>
            </a:r>
            <a:endParaRPr lang="en-US" sz="1600" dirty="0" smtClean="0"/>
          </a:p>
          <a:p>
            <a:pPr lvl="1"/>
            <a:r>
              <a:rPr lang="es-ES" sz="1600" dirty="0" smtClean="0"/>
              <a:t>U = -0.147R - 0.289 G + 0.436B = 0.492(B - Y) </a:t>
            </a:r>
            <a:endParaRPr lang="en-US" sz="1600" dirty="0" smtClean="0"/>
          </a:p>
          <a:p>
            <a:pPr lvl="1"/>
            <a:r>
              <a:rPr lang="es-ES" sz="1600" dirty="0" smtClean="0"/>
              <a:t>V = 0.615R -0.515G -0.100B = 0.877(R-Y) </a:t>
            </a:r>
            <a:endParaRPr lang="en-US" sz="1600" dirty="0" smtClean="0"/>
          </a:p>
          <a:p>
            <a:r>
              <a:rPr lang="es-ES" sz="1600" dirty="0" smtClean="0"/>
              <a:t>Por lo tanto, U a veces se escribe como </a:t>
            </a:r>
            <a:r>
              <a:rPr lang="es-ES" sz="1600" i="1" dirty="0" smtClean="0"/>
              <a:t>Cr</a:t>
            </a:r>
            <a:r>
              <a:rPr lang="es-ES" sz="1600" dirty="0" smtClean="0"/>
              <a:t> y V a veces se escribe como </a:t>
            </a:r>
            <a:r>
              <a:rPr lang="es-ES" sz="1600" i="1" dirty="0" err="1" smtClean="0"/>
              <a:t>Cb</a:t>
            </a:r>
            <a:r>
              <a:rPr lang="es-ES" sz="1600" dirty="0" smtClean="0"/>
              <a:t>, de ahí la notación </a:t>
            </a:r>
            <a:r>
              <a:rPr lang="es-ES" sz="1600" i="1" dirty="0" err="1" smtClean="0"/>
              <a:t>YCrCb</a:t>
            </a:r>
            <a:r>
              <a:rPr lang="es-ES" sz="1600" dirty="0" smtClean="0"/>
              <a:t>. </a:t>
            </a:r>
            <a:endParaRPr lang="en-US" sz="1600" dirty="0" smtClean="0"/>
          </a:p>
          <a:p>
            <a:pPr lvl="1"/>
            <a:endParaRPr lang="en-US" sz="1600" dirty="0"/>
          </a:p>
        </p:txBody>
      </p:sp>
    </p:spTree>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El </a:t>
            </a:r>
            <a:r>
              <a:rPr lang="en-US" b="1" dirty="0" err="1" smtClean="0"/>
              <a:t>formato</a:t>
            </a:r>
            <a:r>
              <a:rPr lang="en-US" b="1" dirty="0" smtClean="0"/>
              <a:t> YUV (</a:t>
            </a:r>
            <a:r>
              <a:rPr lang="en-US" b="1" dirty="0" err="1" smtClean="0"/>
              <a:t>YCrCb</a:t>
            </a:r>
            <a:r>
              <a:rPr lang="en-US" b="1" dirty="0" smtClean="0"/>
              <a:t>)</a:t>
            </a:r>
            <a:endParaRPr lang="en-US" dirty="0"/>
          </a:p>
        </p:txBody>
      </p:sp>
      <p:sp>
        <p:nvSpPr>
          <p:cNvPr id="3" name="Rectangle 2"/>
          <p:cNvSpPr>
            <a:spLocks noGrp="1"/>
          </p:cNvSpPr>
          <p:nvPr>
            <p:ph sz="quarter" idx="1"/>
          </p:nvPr>
        </p:nvSpPr>
        <p:spPr>
          <a:xfrm>
            <a:off x="457200" y="1219200"/>
            <a:ext cx="8229600" cy="3048000"/>
          </a:xfrm>
        </p:spPr>
        <p:txBody>
          <a:bodyPr>
            <a:noAutofit/>
          </a:bodyPr>
          <a:lstStyle/>
          <a:p>
            <a:r>
              <a:rPr lang="es-ES" sz="1800" b="1" dirty="0" smtClean="0"/>
              <a:t>Cableado</a:t>
            </a:r>
            <a:endParaRPr lang="en-US" sz="1800" dirty="0" smtClean="0"/>
          </a:p>
          <a:p>
            <a:pPr lvl="1"/>
            <a:r>
              <a:rPr lang="es-ES" sz="1800" dirty="0" smtClean="0"/>
              <a:t>Una conexión YUV se basa generalmente en el uso de tres cables RCA, uno verde, uno azul y uno rojo: </a:t>
            </a:r>
            <a:endParaRPr lang="en-US" sz="1800" dirty="0" smtClean="0"/>
          </a:p>
          <a:p>
            <a:pPr lvl="1"/>
            <a:r>
              <a:rPr lang="es-ES" sz="1800" dirty="0" smtClean="0"/>
              <a:t>La conexión YUV permite ofrecer una calidad de video óptima al enviar en forma simultánea las 576 filas de la imagen, sin entrelazar (todas a la vez). </a:t>
            </a:r>
            <a:endParaRPr lang="en-US" sz="1800" dirty="0" smtClean="0"/>
          </a:p>
          <a:p>
            <a:pPr lvl="1"/>
            <a:endParaRPr lang="en-US" sz="1600" dirty="0"/>
          </a:p>
        </p:txBody>
      </p:sp>
      <p:pic>
        <p:nvPicPr>
          <p:cNvPr id="4" name="Imagen 274" descr="conector YUV"/>
          <p:cNvPicPr/>
          <p:nvPr/>
        </p:nvPicPr>
        <p:blipFill>
          <a:blip r:embed="rId3" cstate="print"/>
          <a:srcRect/>
          <a:stretch>
            <a:fillRect/>
          </a:stretch>
        </p:blipFill>
        <p:spPr bwMode="auto">
          <a:xfrm>
            <a:off x="3429000" y="3581400"/>
            <a:ext cx="1266825" cy="1143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err="1" smtClean="0"/>
              <a:t>Formato</a:t>
            </a:r>
            <a:r>
              <a:rPr lang="en-US" b="1" dirty="0" smtClean="0"/>
              <a:t> YIQ</a:t>
            </a:r>
            <a:endParaRPr lang="en-US" dirty="0"/>
          </a:p>
        </p:txBody>
      </p:sp>
      <p:sp>
        <p:nvSpPr>
          <p:cNvPr id="3" name="Rectangle 2"/>
          <p:cNvSpPr>
            <a:spLocks noGrp="1"/>
          </p:cNvSpPr>
          <p:nvPr>
            <p:ph sz="quarter" idx="1"/>
          </p:nvPr>
        </p:nvSpPr>
        <p:spPr>
          <a:xfrm>
            <a:off x="457200" y="1219200"/>
            <a:ext cx="8229600" cy="3048000"/>
          </a:xfrm>
        </p:spPr>
        <p:txBody>
          <a:bodyPr>
            <a:noAutofit/>
          </a:bodyPr>
          <a:lstStyle/>
          <a:p>
            <a:r>
              <a:rPr lang="es-ES" sz="1800" dirty="0" smtClean="0"/>
              <a:t>El modelo YIQ está estrechamente relacionado con el modelo </a:t>
            </a:r>
            <a:r>
              <a:rPr lang="es-ES" sz="1800" i="1" dirty="0" smtClean="0"/>
              <a:t>YUV</a:t>
            </a:r>
            <a:r>
              <a:rPr lang="es-ES" sz="1800" dirty="0" smtClean="0"/>
              <a:t>. Se utiliza particularmente en la norma de video NTSC (que se utiliza en los Estados Unidos y Japón, entre otros países) </a:t>
            </a:r>
            <a:br>
              <a:rPr lang="es-ES" sz="1800" dirty="0" smtClean="0"/>
            </a:br>
            <a:r>
              <a:rPr lang="es-ES" sz="1800" dirty="0" smtClean="0"/>
              <a:t>El parámetro Y representa la luminancia. </a:t>
            </a:r>
            <a:r>
              <a:rPr lang="es-ES" sz="1800" i="1" dirty="0" smtClean="0"/>
              <a:t>I</a:t>
            </a:r>
            <a:r>
              <a:rPr lang="es-ES" sz="1800" dirty="0" smtClean="0"/>
              <a:t> y </a:t>
            </a:r>
            <a:r>
              <a:rPr lang="es-ES" sz="1800" i="1" dirty="0" smtClean="0"/>
              <a:t>Q</a:t>
            </a:r>
            <a:r>
              <a:rPr lang="es-ES" sz="1800" dirty="0" smtClean="0"/>
              <a:t> representan </a:t>
            </a:r>
            <a:r>
              <a:rPr lang="es-ES" sz="1800" i="1" dirty="0" smtClean="0"/>
              <a:t>Interpolación Cuadratura </a:t>
            </a:r>
            <a:r>
              <a:rPr lang="es-ES" sz="1800" dirty="0" smtClean="0"/>
              <a:t>. Las relaciones entre estos parámetros y el modelo RGB son las siguientes: </a:t>
            </a:r>
            <a:endParaRPr lang="en-US" sz="1800" dirty="0" smtClean="0"/>
          </a:p>
          <a:p>
            <a:pPr lvl="1"/>
            <a:r>
              <a:rPr lang="es-ES" sz="2000" dirty="0" smtClean="0"/>
              <a:t>Y = 0.299 R + 0.587 G + 0.114 B </a:t>
            </a:r>
            <a:endParaRPr lang="en-US" sz="2000" dirty="0" smtClean="0"/>
          </a:p>
          <a:p>
            <a:pPr lvl="1"/>
            <a:r>
              <a:rPr lang="es-ES" sz="2000" dirty="0" smtClean="0"/>
              <a:t>I = 0.596 R - 0.275 G - 0.321 B </a:t>
            </a:r>
            <a:endParaRPr lang="en-US" sz="2000" dirty="0" smtClean="0"/>
          </a:p>
          <a:p>
            <a:pPr lvl="1"/>
            <a:r>
              <a:rPr lang="es-ES" sz="2000" dirty="0" smtClean="0"/>
              <a:t>Q = 0.212 R - 0.523 G + 0.311 B </a:t>
            </a:r>
            <a:endParaRPr lang="en-US" sz="2000" dirty="0" smtClean="0"/>
          </a:p>
          <a:p>
            <a:pPr lvl="1"/>
            <a:endParaRPr lang="en-US" sz="1600" dirty="0"/>
          </a:p>
        </p:txBody>
      </p:sp>
    </p:spTree>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s-ES" b="1" dirty="0" smtClean="0"/>
              <a:t>La compresión de video (</a:t>
            </a:r>
            <a:r>
              <a:rPr lang="es-ES" b="1" dirty="0" err="1" smtClean="0"/>
              <a:t>códecs</a:t>
            </a:r>
            <a:r>
              <a:rPr lang="es-ES" b="1" dirty="0" smtClean="0"/>
              <a:t>)</a:t>
            </a:r>
            <a:endParaRPr lang="en-US" dirty="0"/>
          </a:p>
        </p:txBody>
      </p:sp>
      <p:sp>
        <p:nvSpPr>
          <p:cNvPr id="3" name="Rectangle 2"/>
          <p:cNvSpPr>
            <a:spLocks noGrp="1"/>
          </p:cNvSpPr>
          <p:nvPr>
            <p:ph sz="quarter" idx="1"/>
          </p:nvPr>
        </p:nvSpPr>
        <p:spPr>
          <a:xfrm>
            <a:off x="457200" y="1219200"/>
            <a:ext cx="8229600" cy="4876800"/>
          </a:xfrm>
        </p:spPr>
        <p:txBody>
          <a:bodyPr>
            <a:noAutofit/>
          </a:bodyPr>
          <a:lstStyle/>
          <a:p>
            <a:r>
              <a:rPr lang="es-ES" sz="1800" dirty="0" smtClean="0"/>
              <a:t>Una imagen de video no comprimida ocupa 1 MB aproximadamente. </a:t>
            </a:r>
          </a:p>
          <a:p>
            <a:r>
              <a:rPr lang="es-ES" sz="1800" dirty="0" smtClean="0"/>
              <a:t>Para obtener un video fluido, se necesita una frecuencia de al menos 25 ó 30 imágenes por segundo, lo que genera un flujo de datos de 30 MB/s aproximadamente, es decir, más de 1,5 GB por minuto. </a:t>
            </a:r>
          </a:p>
          <a:p>
            <a:r>
              <a:rPr lang="es-ES" sz="1800" dirty="0" smtClean="0"/>
              <a:t>Es obvio que este tipo de flujo es muy poco compatible con el espacio de almacenamiento de los ordenadores personales o incluso con las conexiones de red domésticas o de compañías pequeñas o medianas. </a:t>
            </a:r>
            <a:endParaRPr lang="en-US" sz="1800" dirty="0" smtClean="0"/>
          </a:p>
          <a:p>
            <a:r>
              <a:rPr lang="es-ES" sz="1800" dirty="0" smtClean="0"/>
              <a:t>Por lo tanto, para superar esta dificultad, se puede recurrir a algoritmos que permitan reducir de forma significativa el flujo de datos por medio de la compresión/descompresión de datos de video. </a:t>
            </a:r>
          </a:p>
          <a:p>
            <a:r>
              <a:rPr lang="es-ES" sz="1800" dirty="0" smtClean="0"/>
              <a:t>A estos algoritmos se los denomina </a:t>
            </a:r>
            <a:r>
              <a:rPr lang="es-ES" sz="1800" i="1" dirty="0" err="1" smtClean="0"/>
              <a:t>CóDec</a:t>
            </a:r>
            <a:r>
              <a:rPr lang="es-ES" sz="1800" dirty="0" smtClean="0"/>
              <a:t> (por </a:t>
            </a:r>
            <a:r>
              <a:rPr lang="es-ES" sz="1800" i="1" dirty="0" err="1" smtClean="0"/>
              <a:t>COmpresión</a:t>
            </a:r>
            <a:r>
              <a:rPr lang="es-ES" sz="1800" i="1" dirty="0" smtClean="0"/>
              <a:t>/</a:t>
            </a:r>
            <a:r>
              <a:rPr lang="es-ES" sz="1800" i="1" dirty="0" err="1" smtClean="0"/>
              <a:t>DEsCompresión</a:t>
            </a:r>
            <a:r>
              <a:rPr lang="es-ES" sz="1800" dirty="0" smtClean="0"/>
              <a:t>). </a:t>
            </a:r>
            <a:endParaRPr lang="en-US" sz="1800" dirty="0" smtClean="0"/>
          </a:p>
          <a:p>
            <a:pPr lvl="1"/>
            <a:endParaRPr lang="en-US" sz="1600" dirty="0"/>
          </a:p>
        </p:txBody>
      </p:sp>
    </p:spTree>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err="1" smtClean="0"/>
              <a:t>Formato</a:t>
            </a:r>
            <a:r>
              <a:rPr lang="en-US" b="1" dirty="0" smtClean="0"/>
              <a:t> MPEG</a:t>
            </a:r>
            <a:endParaRPr lang="en-US" dirty="0"/>
          </a:p>
        </p:txBody>
      </p:sp>
      <p:sp>
        <p:nvSpPr>
          <p:cNvPr id="3" name="Rectangle 2"/>
          <p:cNvSpPr>
            <a:spLocks noGrp="1"/>
          </p:cNvSpPr>
          <p:nvPr>
            <p:ph sz="quarter" idx="1"/>
          </p:nvPr>
        </p:nvSpPr>
        <p:spPr>
          <a:xfrm>
            <a:off x="457200" y="1219200"/>
            <a:ext cx="8229600" cy="4876800"/>
          </a:xfrm>
        </p:spPr>
        <p:txBody>
          <a:bodyPr>
            <a:noAutofit/>
          </a:bodyPr>
          <a:lstStyle/>
          <a:p>
            <a:r>
              <a:rPr lang="es-ES" sz="1800" dirty="0" smtClean="0"/>
              <a:t>En muchas secuencias de video, varias de las escenas son fijas o varían muy poco; esto se denomina </a:t>
            </a:r>
            <a:r>
              <a:rPr lang="es-ES" sz="1800" b="1" dirty="0" smtClean="0"/>
              <a:t>redundancia temporal</a:t>
            </a:r>
            <a:r>
              <a:rPr lang="es-ES" sz="1800" dirty="0" smtClean="0"/>
              <a:t>. </a:t>
            </a:r>
            <a:endParaRPr lang="en-US" sz="1800" dirty="0" smtClean="0"/>
          </a:p>
          <a:p>
            <a:r>
              <a:rPr lang="es-ES" sz="1800" dirty="0" smtClean="0"/>
              <a:t>Cuando sólo se mueven los labios del actor, casi los únicos píxeles que se van a modificar de una imagen a la otra son los de la boca; por lo tanto, es suficiente describir el cambio de una imagen a la otra. </a:t>
            </a:r>
          </a:p>
          <a:p>
            <a:r>
              <a:rPr lang="es-ES" sz="1800" dirty="0" smtClean="0"/>
              <a:t>Esta es la principal diferencia entre MPEG (</a:t>
            </a:r>
            <a:r>
              <a:rPr lang="es-ES" sz="1800" i="1" dirty="0" err="1" smtClean="0"/>
              <a:t>Moving</a:t>
            </a:r>
            <a:r>
              <a:rPr lang="es-ES" sz="1800" i="1" dirty="0" smtClean="0"/>
              <a:t> </a:t>
            </a:r>
            <a:r>
              <a:rPr lang="es-ES" sz="1800" i="1" dirty="0" err="1" smtClean="0"/>
              <a:t>Pictures</a:t>
            </a:r>
            <a:r>
              <a:rPr lang="es-ES" sz="1800" i="1" dirty="0" smtClean="0"/>
              <a:t> </a:t>
            </a:r>
            <a:r>
              <a:rPr lang="es-ES" sz="1800" i="1" dirty="0" err="1" smtClean="0"/>
              <a:t>Experts</a:t>
            </a:r>
            <a:r>
              <a:rPr lang="es-ES" sz="1800" i="1" dirty="0" smtClean="0"/>
              <a:t> </a:t>
            </a:r>
            <a:r>
              <a:rPr lang="es-ES" sz="1800" i="1" dirty="0" err="1" smtClean="0"/>
              <a:t>Group</a:t>
            </a:r>
            <a:r>
              <a:rPr lang="es-ES" sz="1800" dirty="0" smtClean="0"/>
              <a:t>, Grupo de expertos en imágenes en movimiento) y M-JPEG. </a:t>
            </a:r>
          </a:p>
          <a:p>
            <a:r>
              <a:rPr lang="es-ES" sz="1800" dirty="0" smtClean="0"/>
              <a:t>Sin embargo, este método tendrá mucho menos impacto en una escena de acción. </a:t>
            </a:r>
            <a:endParaRPr lang="en-US" sz="1800" dirty="0" smtClean="0"/>
          </a:p>
          <a:p>
            <a:r>
              <a:rPr lang="es-ES" sz="1800" dirty="0" smtClean="0"/>
              <a:t>El grupo </a:t>
            </a:r>
            <a:r>
              <a:rPr lang="es-ES" sz="1800" b="1" dirty="0" smtClean="0"/>
              <a:t>MPEG</a:t>
            </a:r>
            <a:r>
              <a:rPr lang="es-ES" sz="1800" dirty="0" smtClean="0"/>
              <a:t> se creó en 1988 con el fin de desarrollar estándares internacionales de compresión, descompresión, procesamiento y codificación de imágenes animadas y datos de audio. </a:t>
            </a:r>
            <a:endParaRPr lang="en-US" sz="1800" dirty="0" smtClean="0"/>
          </a:p>
          <a:p>
            <a:pPr lvl="1"/>
            <a:endParaRPr lang="en-US" sz="1600" dirty="0"/>
          </a:p>
        </p:txBody>
      </p:sp>
    </p:spTree>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err="1" smtClean="0"/>
              <a:t>Formato</a:t>
            </a:r>
            <a:r>
              <a:rPr lang="en-US" b="1" dirty="0" smtClean="0"/>
              <a:t> MPEG</a:t>
            </a:r>
            <a:endParaRPr lang="en-US" dirty="0"/>
          </a:p>
        </p:txBody>
      </p:sp>
      <p:sp>
        <p:nvSpPr>
          <p:cNvPr id="3" name="Rectangle 2"/>
          <p:cNvSpPr>
            <a:spLocks noGrp="1"/>
          </p:cNvSpPr>
          <p:nvPr>
            <p:ph sz="quarter" idx="1"/>
          </p:nvPr>
        </p:nvSpPr>
        <p:spPr>
          <a:xfrm>
            <a:off x="457200" y="1219200"/>
            <a:ext cx="8229600" cy="4876800"/>
          </a:xfrm>
        </p:spPr>
        <p:txBody>
          <a:bodyPr>
            <a:noAutofit/>
          </a:bodyPr>
          <a:lstStyle/>
          <a:p>
            <a:pPr lvl="0"/>
            <a:r>
              <a:rPr lang="es-ES" sz="1600" b="1" dirty="0" smtClean="0"/>
              <a:t>MPEG-1</a:t>
            </a:r>
            <a:r>
              <a:rPr lang="es-ES" sz="1600" dirty="0" smtClean="0"/>
              <a:t>, desarrollado en 1988, es un estándar de compresión de datos de video y de los canales de audio asociados (hasta 2 canales para sonido estéreo). Permite almacenar videos a una velocidad de 1,5 Mbps con una calidad cercana a la de las cintas VHS en un soporte de CD denominado VCD (</a:t>
            </a:r>
            <a:r>
              <a:rPr lang="es-ES" sz="1600" i="1" dirty="0" smtClean="0"/>
              <a:t>CD de video</a:t>
            </a:r>
            <a:r>
              <a:rPr lang="es-ES" sz="1600" dirty="0" smtClean="0"/>
              <a:t>). </a:t>
            </a:r>
            <a:endParaRPr lang="en-US" sz="1600" dirty="0" smtClean="0"/>
          </a:p>
          <a:p>
            <a:pPr lvl="0"/>
            <a:r>
              <a:rPr lang="es-ES" sz="1600" b="1" dirty="0" smtClean="0"/>
              <a:t>MPEG-2</a:t>
            </a:r>
            <a:r>
              <a:rPr lang="es-ES" sz="1600" dirty="0" smtClean="0"/>
              <a:t>, un estándar dedicado originalmente a la televisión digital (</a:t>
            </a:r>
            <a:r>
              <a:rPr lang="es-ES" sz="1600" i="1" dirty="0" smtClean="0"/>
              <a:t>HDTV</a:t>
            </a:r>
            <a:r>
              <a:rPr lang="es-ES" sz="1600" dirty="0" smtClean="0"/>
              <a:t>, televisión de alta definición), ofrece alta calidad a una velocidad que puede llegar hasta los 40 Mbps y 5 canales de sonido envolvente. Además, MPEG-2 permite la identificación y la protección contra roturas. Es el formato que se usa para videos en DVD. </a:t>
            </a:r>
            <a:endParaRPr lang="en-US" sz="1600" dirty="0" smtClean="0"/>
          </a:p>
          <a:p>
            <a:pPr lvl="0"/>
            <a:r>
              <a:rPr lang="es-ES" sz="1600" b="1" dirty="0" smtClean="0"/>
              <a:t>MPEG-4</a:t>
            </a:r>
            <a:r>
              <a:rPr lang="es-ES" sz="1600" dirty="0" smtClean="0"/>
              <a:t> es un estándar diseñado para permitir la codificación de datos multimedia en forma de objetos digitales para lograr una mejor interactividad, lo que lo hace especialmente adecuado para la web y para los dispositivos periféricos móviles. </a:t>
            </a:r>
            <a:endParaRPr lang="en-US" sz="1600" dirty="0" smtClean="0"/>
          </a:p>
          <a:p>
            <a:pPr lvl="0"/>
            <a:r>
              <a:rPr lang="es-ES" sz="1600" b="1" dirty="0" smtClean="0"/>
              <a:t>MPEG-7</a:t>
            </a:r>
            <a:r>
              <a:rPr lang="es-ES" sz="1600" dirty="0" smtClean="0"/>
              <a:t> es un estándar que se emplea para brindar una representación de datos de audio y video estándar que permita la búsqueda de información en dichos flujos de datos. Por eso, este estándar también es conocido como </a:t>
            </a:r>
            <a:r>
              <a:rPr lang="es-ES" sz="1600" i="1" dirty="0" smtClean="0"/>
              <a:t>Interfaz de Descripción de Contenido Multimedia</a:t>
            </a:r>
            <a:r>
              <a:rPr lang="es-ES" sz="1600" dirty="0" smtClean="0"/>
              <a:t>. </a:t>
            </a:r>
            <a:endParaRPr lang="en-US" sz="1600" dirty="0" smtClean="0"/>
          </a:p>
          <a:p>
            <a:pPr lvl="0"/>
            <a:r>
              <a:rPr lang="es-ES" sz="1600" b="1" dirty="0" smtClean="0"/>
              <a:t>MPEG-21</a:t>
            </a:r>
            <a:r>
              <a:rPr lang="es-ES" sz="1600" dirty="0" smtClean="0"/>
              <a:t>, un estándar que todavía está en desarrollo, tiene como objetivo brindar un </a:t>
            </a:r>
            <a:r>
              <a:rPr lang="es-ES" sz="1600" i="1" dirty="0" smtClean="0"/>
              <a:t>marco</a:t>
            </a:r>
            <a:r>
              <a:rPr lang="es-ES" sz="1600" dirty="0" smtClean="0"/>
              <a:t> para todos los actores digitales (productores, consumidores, etc.) para estandarizar la gestión de estos contenidos, así como también los derechos de acceso, los derechos de autor, etc. </a:t>
            </a:r>
            <a:endParaRPr lang="en-US" sz="1600" dirty="0" smtClean="0"/>
          </a:p>
          <a:p>
            <a:pPr lvl="1"/>
            <a:endParaRPr lang="en-US" sz="1600" dirty="0"/>
          </a:p>
        </p:txBody>
      </p:sp>
    </p:spTree>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Audio digital</a:t>
            </a:r>
            <a:endParaRPr lang="en-US" dirty="0"/>
          </a:p>
        </p:txBody>
      </p:sp>
      <p:sp>
        <p:nvSpPr>
          <p:cNvPr id="3" name="Rectangle 2"/>
          <p:cNvSpPr>
            <a:spLocks noGrp="1"/>
          </p:cNvSpPr>
          <p:nvPr>
            <p:ph sz="quarter" idx="1"/>
          </p:nvPr>
        </p:nvSpPr>
        <p:spPr>
          <a:xfrm>
            <a:off x="457200" y="1219200"/>
            <a:ext cx="8229600" cy="4876800"/>
          </a:xfrm>
        </p:spPr>
        <p:txBody>
          <a:bodyPr>
            <a:noAutofit/>
          </a:bodyPr>
          <a:lstStyle/>
          <a:p>
            <a:r>
              <a:rPr lang="es-ES" sz="1800" dirty="0" smtClean="0"/>
              <a:t>Los sonidos son vibraciones del aire, es decir, una serie de presiones ascendentes y descendentes en el aire con respecto a una media, la presión atmosférica. </a:t>
            </a:r>
          </a:p>
          <a:p>
            <a:r>
              <a:rPr lang="es-ES" sz="1800" dirty="0" smtClean="0"/>
              <a:t>Para probar esto, podemos colocar algo que suene alto (como un reloj despertador) dentro de una cámara al vacío: notaremos que, al no estar rodeado de aire, el objeto ya no hace ruido. </a:t>
            </a:r>
            <a:endParaRPr lang="en-US" sz="1800" dirty="0" smtClean="0"/>
          </a:p>
          <a:p>
            <a:r>
              <a:rPr lang="es-ES" sz="1800" dirty="0" smtClean="0"/>
              <a:t>La manera más simple de crear un sonido es hacer que un objeto vibre. </a:t>
            </a:r>
          </a:p>
          <a:p>
            <a:r>
              <a:rPr lang="es-ES" sz="1800" dirty="0" smtClean="0"/>
              <a:t>De esta manera, un violín suena cuando el arco hace vibrar las cuerdas, y un piano toca una nota cuando se presiona una tecla ya que el percutor golpea una cuerda y hace que ésta vibre. </a:t>
            </a:r>
            <a:endParaRPr lang="en-US" sz="1800" dirty="0" smtClean="0"/>
          </a:p>
          <a:p>
            <a:r>
              <a:rPr lang="es-ES" sz="1800" dirty="0" smtClean="0"/>
              <a:t>Por lo general, se utilizan altavoces para reproducir estos sonidos. </a:t>
            </a:r>
          </a:p>
          <a:p>
            <a:r>
              <a:rPr lang="es-ES" sz="1800" dirty="0" smtClean="0"/>
              <a:t>Los altavoces se componen de una membrana conectada a un electroimán; cuando una corriente eléctrica pasa rápidamente por delante y por detrás del imán causa vibraciones en el aire que lo rodea, ¡y la vibración es sonido! </a:t>
            </a:r>
            <a:endParaRPr lang="en-US" sz="1800" dirty="0" smtClean="0"/>
          </a:p>
          <a:p>
            <a:pPr lvl="1"/>
            <a:endParaRPr lang="en-US" sz="1600" dirty="0"/>
          </a:p>
        </p:txBody>
      </p:sp>
      <p:pic>
        <p:nvPicPr>
          <p:cNvPr id="4" name="Imagen 6" descr="http://static.commentcamarche.net/es.kioskea.net/pictures/audio-images-hp.gif"/>
          <p:cNvPicPr/>
          <p:nvPr/>
        </p:nvPicPr>
        <p:blipFill>
          <a:blip r:embed="rId3" cstate="print"/>
          <a:srcRect/>
          <a:stretch>
            <a:fillRect/>
          </a:stretch>
        </p:blipFill>
        <p:spPr bwMode="auto">
          <a:xfrm>
            <a:off x="3352800" y="5219700"/>
            <a:ext cx="2438400" cy="16383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Audio digital</a:t>
            </a:r>
            <a:endParaRPr lang="en-US" dirty="0"/>
          </a:p>
        </p:txBody>
      </p:sp>
      <p:sp>
        <p:nvSpPr>
          <p:cNvPr id="3" name="Rectangle 2"/>
          <p:cNvSpPr>
            <a:spLocks noGrp="1"/>
          </p:cNvSpPr>
          <p:nvPr>
            <p:ph sz="quarter" idx="1"/>
          </p:nvPr>
        </p:nvSpPr>
        <p:spPr>
          <a:xfrm>
            <a:off x="457200" y="1219200"/>
            <a:ext cx="8229600" cy="1066800"/>
          </a:xfrm>
        </p:spPr>
        <p:txBody>
          <a:bodyPr>
            <a:noAutofit/>
          </a:bodyPr>
          <a:lstStyle/>
          <a:p>
            <a:r>
              <a:rPr lang="es-ES" sz="1800" dirty="0" smtClean="0"/>
              <a:t>De esta forma se producen las ondas sonoras, que se pueden representar en un diagrama como cambios en la presión de aire (o en el nivel de electricidad del imán) con relación al tiempo. Obtenemos la siguiente representación: </a:t>
            </a:r>
            <a:endParaRPr lang="en-US" sz="1800" dirty="0" smtClean="0"/>
          </a:p>
          <a:p>
            <a:pPr lvl="1"/>
            <a:endParaRPr lang="en-US" sz="1600" dirty="0"/>
          </a:p>
        </p:txBody>
      </p:sp>
      <p:pic>
        <p:nvPicPr>
          <p:cNvPr id="5" name="Imagen 7" descr="http://static.commentcamarche.net/es.kioskea.net/pictures/audio-images-repres.gif"/>
          <p:cNvPicPr/>
          <p:nvPr/>
        </p:nvPicPr>
        <p:blipFill>
          <a:blip r:embed="rId3" cstate="print"/>
          <a:srcRect/>
          <a:stretch>
            <a:fillRect/>
          </a:stretch>
        </p:blipFill>
        <p:spPr bwMode="auto">
          <a:xfrm>
            <a:off x="3124200" y="2209800"/>
            <a:ext cx="2628900" cy="1362075"/>
          </a:xfrm>
          <a:prstGeom prst="rect">
            <a:avLst/>
          </a:prstGeom>
          <a:noFill/>
          <a:ln w="9525">
            <a:noFill/>
            <a:miter lim="800000"/>
            <a:headEnd/>
            <a:tailEnd/>
          </a:ln>
        </p:spPr>
      </p:pic>
      <p:sp>
        <p:nvSpPr>
          <p:cNvPr id="6" name="Rectangle 2"/>
          <p:cNvSpPr txBox="1">
            <a:spLocks/>
          </p:cNvSpPr>
          <p:nvPr/>
        </p:nvSpPr>
        <p:spPr>
          <a:xfrm>
            <a:off x="457200" y="3276600"/>
            <a:ext cx="8229600" cy="1371600"/>
          </a:xfrm>
          <a:prstGeom prst="rect">
            <a:avLst/>
          </a:prstGeom>
        </p:spPr>
        <p:txBody>
          <a:bodyPr vert="horz">
            <a:noAutofit/>
          </a:bodyPr>
          <a:lstStyle/>
          <a:p>
            <a:r>
              <a:rPr lang="es-ES" dirty="0" smtClean="0"/>
              <a:t>Este tipo de representación del sonido se denomina </a:t>
            </a:r>
            <a:r>
              <a:rPr lang="es-ES" b="1" dirty="0" smtClean="0"/>
              <a:t>modulación de amplitud</a:t>
            </a:r>
            <a:r>
              <a:rPr lang="es-ES" dirty="0" smtClean="0"/>
              <a:t> (modulación de la amplitud de un sonido a lo largo del tiempo). Un </a:t>
            </a:r>
            <a:r>
              <a:rPr lang="es-ES" b="1" dirty="0" err="1" smtClean="0"/>
              <a:t>sonograma</a:t>
            </a:r>
            <a:r>
              <a:rPr lang="es-ES" dirty="0" smtClean="0"/>
              <a:t>, por otro lado, representa las frecuencias de sonido en función del tiempo. Se debe observar que el </a:t>
            </a:r>
            <a:r>
              <a:rPr lang="es-ES" dirty="0" err="1" smtClean="0"/>
              <a:t>sonograma</a:t>
            </a:r>
            <a:r>
              <a:rPr lang="es-ES" dirty="0" smtClean="0"/>
              <a:t> muestra una frecuencia fundamental, por encima de la cual frecuencias más altas (denominadas armónicas) se superponen. </a:t>
            </a:r>
            <a:endParaRPr lang="en-US" dirty="0" smtClean="0"/>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Char char=""/>
              <a:tabLst/>
              <a:defRPr/>
            </a:pPr>
            <a:endParaRPr kumimoji="0" lang="en-US" sz="1600" b="0" i="0" u="none" strike="noStrike" kern="1200" cap="none" spc="0" normalizeH="0" baseline="0" noProof="0" dirty="0">
              <a:ln>
                <a:noFill/>
              </a:ln>
              <a:solidFill>
                <a:schemeClr val="tx2"/>
              </a:solidFill>
              <a:effectLst/>
              <a:uLnTx/>
              <a:uFillTx/>
              <a:latin typeface="+mn-lt"/>
              <a:ea typeface="+mn-ea"/>
              <a:cs typeface="+mn-cs"/>
            </a:endParaRPr>
          </a:p>
        </p:txBody>
      </p:sp>
      <p:pic>
        <p:nvPicPr>
          <p:cNvPr id="7" name="Imagen 8" descr="http://static.commentcamarche.net/es.kioskea.net/pictures/audio-images-fondamen.gif"/>
          <p:cNvPicPr/>
          <p:nvPr/>
        </p:nvPicPr>
        <p:blipFill>
          <a:blip r:embed="rId4" cstate="print"/>
          <a:srcRect/>
          <a:stretch>
            <a:fillRect/>
          </a:stretch>
        </p:blipFill>
        <p:spPr bwMode="auto">
          <a:xfrm>
            <a:off x="3352800" y="4724400"/>
            <a:ext cx="2295525" cy="17907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Audio digital</a:t>
            </a:r>
            <a:endParaRPr lang="en-US" dirty="0"/>
          </a:p>
        </p:txBody>
      </p:sp>
      <p:sp>
        <p:nvSpPr>
          <p:cNvPr id="3" name="Rectangle 2"/>
          <p:cNvSpPr>
            <a:spLocks noGrp="1"/>
          </p:cNvSpPr>
          <p:nvPr>
            <p:ph sz="quarter" idx="1"/>
          </p:nvPr>
        </p:nvSpPr>
        <p:spPr>
          <a:xfrm>
            <a:off x="457200" y="1219200"/>
            <a:ext cx="8229600" cy="2971800"/>
          </a:xfrm>
        </p:spPr>
        <p:txBody>
          <a:bodyPr>
            <a:noAutofit/>
          </a:bodyPr>
          <a:lstStyle/>
          <a:p>
            <a:r>
              <a:rPr lang="es-ES" sz="1200" b="1" dirty="0" smtClean="0"/>
              <a:t>Muestreo de sonido</a:t>
            </a:r>
            <a:endParaRPr lang="en-US" sz="1200" dirty="0" smtClean="0"/>
          </a:p>
          <a:p>
            <a:pPr lvl="1"/>
            <a:r>
              <a:rPr lang="es-ES" sz="1200" dirty="0" smtClean="0"/>
              <a:t>Para reproducir sonido en un equipo informático debe convertirse a un formato digital, ya que este es el único tipo de información con el que pueden trabajar los ordenadores. Se trata de anotar pequeñas muestras de sonido (lo que equivale a anotar diferencias de presión) a intervalos temporales específicos. </a:t>
            </a:r>
          </a:p>
          <a:p>
            <a:pPr lvl="1"/>
            <a:r>
              <a:rPr lang="es-ES" sz="1200" dirty="0" smtClean="0"/>
              <a:t>Esto se denomina </a:t>
            </a:r>
            <a:r>
              <a:rPr lang="es-ES" sz="1200" b="1" dirty="0" smtClean="0"/>
              <a:t>muestreo</a:t>
            </a:r>
            <a:r>
              <a:rPr lang="es-ES" sz="1200" dirty="0" smtClean="0"/>
              <a:t> o </a:t>
            </a:r>
            <a:r>
              <a:rPr lang="es-ES" sz="1200" b="1" dirty="0" smtClean="0"/>
              <a:t>digitalización del sonido </a:t>
            </a:r>
            <a:r>
              <a:rPr lang="es-ES" sz="1200" dirty="0" smtClean="0"/>
              <a:t>. </a:t>
            </a:r>
          </a:p>
          <a:p>
            <a:pPr lvl="1"/>
            <a:r>
              <a:rPr lang="es-ES" sz="1200" dirty="0" smtClean="0"/>
              <a:t>El período de tiempo entre dos muestras se denomina índice de muestreo. </a:t>
            </a:r>
          </a:p>
          <a:p>
            <a:pPr lvl="1"/>
            <a:r>
              <a:rPr lang="es-ES" sz="1200" dirty="0" smtClean="0"/>
              <a:t>Para reproducir sonidos de audio que se escuchen de forma continua se requieren muestras que suenen al menos una vez cada cienmilésima de segundo; por esto, resulta más práctico basarse en el número de muestras por segundos, expresadas en </a:t>
            </a:r>
            <a:r>
              <a:rPr lang="es-ES" sz="1200" b="1" dirty="0" err="1" smtClean="0"/>
              <a:t>Hertz</a:t>
            </a:r>
            <a:r>
              <a:rPr lang="es-ES" sz="1200" dirty="0" smtClean="0"/>
              <a:t> (</a:t>
            </a:r>
            <a:r>
              <a:rPr lang="es-ES" sz="1200" i="1" dirty="0" smtClean="0"/>
              <a:t>Hz</a:t>
            </a:r>
            <a:r>
              <a:rPr lang="es-ES" sz="1200" dirty="0" smtClean="0"/>
              <a:t>). </a:t>
            </a:r>
          </a:p>
          <a:p>
            <a:pPr lvl="1"/>
            <a:r>
              <a:rPr lang="es-ES" sz="1200" dirty="0" smtClean="0"/>
              <a:t>A continuación hay algunos ejemplos de los índices de muestreo más comunes, y de calidades de sonido asociadas: </a:t>
            </a:r>
            <a:endParaRPr lang="en-US" sz="1200" dirty="0" smtClean="0"/>
          </a:p>
          <a:p>
            <a:pPr lvl="1"/>
            <a:r>
              <a:rPr lang="es-ES" sz="1200" dirty="0" smtClean="0"/>
              <a:t>El índice de muestreo de un CD de audio, por ejemplo, no es arbitrario. </a:t>
            </a:r>
          </a:p>
          <a:p>
            <a:pPr lvl="1"/>
            <a:r>
              <a:rPr lang="es-ES" sz="1200" dirty="0" smtClean="0"/>
              <a:t>De hecho, proviene del teorema de Shannon. </a:t>
            </a:r>
          </a:p>
          <a:p>
            <a:pPr lvl="1"/>
            <a:r>
              <a:rPr lang="es-ES" sz="1200" dirty="0" smtClean="0"/>
              <a:t>La frecuencia de muestreo debe ser lo suficientemente alta como para preservar la forma de la señal. </a:t>
            </a:r>
          </a:p>
          <a:p>
            <a:pPr lvl="1"/>
            <a:r>
              <a:rPr lang="es-ES" sz="1200" dirty="0" smtClean="0"/>
              <a:t>El teorema de </a:t>
            </a:r>
            <a:r>
              <a:rPr lang="es-ES" sz="1200" dirty="0" err="1" smtClean="0"/>
              <a:t>Nyquist</a:t>
            </a:r>
            <a:r>
              <a:rPr lang="es-ES" sz="1200" dirty="0" smtClean="0"/>
              <a:t> -Shannon estipula que el índice de muestreo debe ser igual o mayor al doble de la frecuencia máxima contenida en la señal. </a:t>
            </a:r>
          </a:p>
          <a:p>
            <a:pPr lvl="1"/>
            <a:r>
              <a:rPr lang="es-ES" sz="1200" dirty="0" smtClean="0"/>
              <a:t>Nuestros oídos pueden escuchar sonidos hasta 20.000 Hz aproximadamente. </a:t>
            </a:r>
          </a:p>
          <a:p>
            <a:pPr lvl="1"/>
            <a:r>
              <a:rPr lang="es-ES" sz="1200" dirty="0" smtClean="0"/>
              <a:t>Por lo tanto, para obtener un nivel de calidad de sonido satisfactorio, el índice de muestreo debe estar, al menos, en el orden de los 40.000 </a:t>
            </a:r>
            <a:r>
              <a:rPr lang="es-ES" sz="1200" dirty="0" err="1" smtClean="0"/>
              <a:t>Hz.</a:t>
            </a:r>
            <a:r>
              <a:rPr lang="es-ES" sz="1200" dirty="0" smtClean="0"/>
              <a:t> Se utilizan diversos índices estandarizados de muestreo: </a:t>
            </a:r>
            <a:endParaRPr lang="en-US" sz="1200" dirty="0" smtClean="0"/>
          </a:p>
          <a:p>
            <a:pPr lvl="2"/>
            <a:r>
              <a:rPr lang="es-ES" sz="1200" b="1" dirty="0" smtClean="0"/>
              <a:t>32 </a:t>
            </a:r>
            <a:r>
              <a:rPr lang="es-ES" sz="1200" b="1" dirty="0" err="1" smtClean="0"/>
              <a:t>kHz</a:t>
            </a:r>
            <a:r>
              <a:rPr lang="es-ES" sz="1200" dirty="0" smtClean="0"/>
              <a:t>: para radios FM digitales (limitadas a una banda de 15 </a:t>
            </a:r>
            <a:r>
              <a:rPr lang="es-ES" sz="1200" dirty="0" err="1" smtClean="0"/>
              <a:t>kHz</a:t>
            </a:r>
            <a:r>
              <a:rPr lang="es-ES" sz="1200" dirty="0" smtClean="0"/>
              <a:t>) </a:t>
            </a:r>
            <a:endParaRPr lang="en-US" sz="1200" dirty="0" smtClean="0"/>
          </a:p>
          <a:p>
            <a:pPr lvl="2"/>
            <a:r>
              <a:rPr lang="es-ES" sz="1200" b="1" dirty="0" smtClean="0"/>
              <a:t>44,1 </a:t>
            </a:r>
            <a:r>
              <a:rPr lang="es-ES" sz="1200" b="1" dirty="0" err="1" smtClean="0"/>
              <a:t>kHz</a:t>
            </a:r>
            <a:r>
              <a:rPr lang="es-ES" sz="1200" dirty="0" smtClean="0"/>
              <a:t>: para audio profesional y discos compactos. </a:t>
            </a:r>
            <a:endParaRPr lang="en-US" sz="1200" dirty="0" smtClean="0"/>
          </a:p>
          <a:p>
            <a:pPr lvl="2"/>
            <a:r>
              <a:rPr lang="es-ES" sz="1200" b="1" dirty="0" smtClean="0"/>
              <a:t>48 </a:t>
            </a:r>
            <a:r>
              <a:rPr lang="es-ES" sz="1200" b="1" dirty="0" err="1" smtClean="0"/>
              <a:t>kHz</a:t>
            </a:r>
            <a:r>
              <a:rPr lang="es-ES" sz="1200" dirty="0" smtClean="0"/>
              <a:t>: para la grabación de pistas digitales grabadas por separado y equipos de grabación de consumo (como DAT o </a:t>
            </a:r>
            <a:r>
              <a:rPr lang="es-ES" sz="1200" dirty="0" err="1" smtClean="0"/>
              <a:t>MiniDisc</a:t>
            </a:r>
            <a:r>
              <a:rPr lang="es-ES" sz="1200" dirty="0" smtClean="0"/>
              <a:t>)</a:t>
            </a:r>
            <a:endParaRPr lang="en-US" sz="1200" dirty="0" smtClean="0"/>
          </a:p>
          <a:p>
            <a:pPr lvl="1"/>
            <a:endParaRPr lang="en-US" sz="1200" dirty="0"/>
          </a:p>
        </p:txBody>
      </p:sp>
      <p:pic>
        <p:nvPicPr>
          <p:cNvPr id="666626" name="Picture 2"/>
          <p:cNvPicPr>
            <a:picLocks noChangeAspect="1" noChangeArrowheads="1"/>
          </p:cNvPicPr>
          <p:nvPr/>
        </p:nvPicPr>
        <p:blipFill>
          <a:blip r:embed="rId3" cstate="print"/>
          <a:srcRect/>
          <a:stretch>
            <a:fillRect/>
          </a:stretch>
        </p:blipFill>
        <p:spPr bwMode="auto">
          <a:xfrm>
            <a:off x="5257800" y="0"/>
            <a:ext cx="2562225" cy="1371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n-US" b="1" dirty="0" err="1" smtClean="0"/>
              <a:t>Elementos</a:t>
            </a:r>
            <a:r>
              <a:rPr lang="en-US" b="1" dirty="0" smtClean="0"/>
              <a:t> de un </a:t>
            </a:r>
            <a:r>
              <a:rPr lang="en-US" b="1" dirty="0" err="1" smtClean="0"/>
              <a:t>Sistema</a:t>
            </a:r>
            <a:r>
              <a:rPr lang="en-US" b="1" dirty="0" smtClean="0"/>
              <a:t> Multimedia</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p:txBody>
          <a:bodyPr>
            <a:noAutofit/>
          </a:bodyPr>
          <a:lstStyle/>
          <a:p>
            <a:pPr lvl="2"/>
            <a:r>
              <a:rPr lang="en-US" sz="1600" dirty="0" smtClean="0"/>
              <a:t>7.1.2. PC</a:t>
            </a:r>
          </a:p>
          <a:p>
            <a:pPr lvl="2"/>
            <a:r>
              <a:rPr lang="es-ES" sz="1600" dirty="0" smtClean="0"/>
              <a:t>Los PCs empezaron con retraso en el mundo de la multimedia con respecto a los Macintosh, pero la velocidad de evolución existente tanto en hardware como en software ha posibilitado que en los últimos tiempos la velocidad de reproducción multimedia se haya igualado con los Macintosh, si no superado a costes similares, y del mismo modo el software de desarrollo multimedia, originalmente existente sólo para Mac, se encuentra ya también para PC (y a veces sólo para PC).</a:t>
            </a:r>
          </a:p>
          <a:p>
            <a:pPr lvl="2"/>
            <a:r>
              <a:rPr lang="es-ES" sz="1600" dirty="0" smtClean="0"/>
              <a:t>El tímido inicio del mundo multimedia en los PCs fue con la versión 3.1 de Windows, que incorporaba el </a:t>
            </a:r>
            <a:r>
              <a:rPr lang="en-US" sz="1600" dirty="0" err="1" smtClean="0"/>
              <a:t>interfaz</a:t>
            </a:r>
            <a:r>
              <a:rPr lang="en-US" sz="1600" dirty="0" smtClean="0"/>
              <a:t> de control de </a:t>
            </a:r>
            <a:r>
              <a:rPr lang="en-US" sz="1600" dirty="0" err="1" smtClean="0"/>
              <a:t>medios</a:t>
            </a:r>
            <a:r>
              <a:rPr lang="en-US" sz="1600" dirty="0" smtClean="0"/>
              <a:t> (MCI, </a:t>
            </a:r>
            <a:r>
              <a:rPr lang="en-US" sz="1600" i="1" dirty="0" smtClean="0"/>
              <a:t>Media Control Interface) </a:t>
            </a:r>
            <a:r>
              <a:rPr lang="en-US" sz="1600" i="1" dirty="0" err="1" smtClean="0"/>
              <a:t>que</a:t>
            </a:r>
            <a:r>
              <a:rPr lang="en-US" sz="1600" i="1" dirty="0" smtClean="0"/>
              <a:t> </a:t>
            </a:r>
            <a:r>
              <a:rPr lang="en-US" sz="1600" i="1" dirty="0" err="1" smtClean="0"/>
              <a:t>permite</a:t>
            </a:r>
            <a:r>
              <a:rPr lang="en-US" sz="1600" i="1" dirty="0" smtClean="0"/>
              <a:t> </a:t>
            </a:r>
            <a:r>
              <a:rPr lang="en-US" sz="1600" i="1" dirty="0" err="1" smtClean="0"/>
              <a:t>controlar</a:t>
            </a:r>
            <a:r>
              <a:rPr lang="en-US" sz="1600" i="1" dirty="0" smtClean="0"/>
              <a:t> los </a:t>
            </a:r>
            <a:r>
              <a:rPr lang="en-US" sz="1600" i="1" dirty="0" err="1" smtClean="0"/>
              <a:t>dispositivos</a:t>
            </a:r>
            <a:r>
              <a:rPr lang="en-US" sz="1600" i="1" dirty="0" smtClean="0"/>
              <a:t> multimedia </a:t>
            </a:r>
            <a:r>
              <a:rPr lang="es-ES" sz="1600" dirty="0" smtClean="0"/>
              <a:t>mediante comandos estándar. Así, cualquier dispositivo con un controlador MCI (CD-</a:t>
            </a:r>
            <a:r>
              <a:rPr lang="es-ES" sz="1600" dirty="0" err="1" smtClean="0"/>
              <a:t>ROMs</a:t>
            </a:r>
            <a:r>
              <a:rPr lang="es-ES" sz="1600" dirty="0" smtClean="0"/>
              <a:t>, tarjetas de sonido, etc.) puede ser utilizado desde un programa de un modo sencillo. El hardware multimedia en el mundo PC siempre ha sido adicional, en modo de tarjetas de expansión, a la </a:t>
            </a:r>
            <a:r>
              <a:rPr lang="en-US" sz="1600" dirty="0" err="1" smtClean="0"/>
              <a:t>arquitectura</a:t>
            </a:r>
            <a:r>
              <a:rPr lang="en-US" sz="1600" dirty="0" smtClean="0"/>
              <a:t> </a:t>
            </a:r>
            <a:r>
              <a:rPr lang="en-US" sz="1600" dirty="0" err="1" smtClean="0"/>
              <a:t>básica</a:t>
            </a:r>
            <a:r>
              <a:rPr lang="en-US" sz="1600" dirty="0" smtClean="0"/>
              <a:t> del PC.</a:t>
            </a:r>
            <a:endParaRPr lang="es-ES" sz="1000" dirty="0" smtClean="0"/>
          </a:p>
        </p:txBody>
      </p:sp>
    </p:spTree>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Audio digital</a:t>
            </a:r>
            <a:endParaRPr lang="en-US" dirty="0"/>
          </a:p>
        </p:txBody>
      </p:sp>
      <p:sp>
        <p:nvSpPr>
          <p:cNvPr id="3" name="Rectangle 2"/>
          <p:cNvSpPr>
            <a:spLocks noGrp="1"/>
          </p:cNvSpPr>
          <p:nvPr>
            <p:ph sz="quarter" idx="1"/>
          </p:nvPr>
        </p:nvSpPr>
        <p:spPr>
          <a:xfrm>
            <a:off x="457200" y="1219200"/>
            <a:ext cx="8229600" cy="4648200"/>
          </a:xfrm>
        </p:spPr>
        <p:txBody>
          <a:bodyPr>
            <a:noAutofit/>
          </a:bodyPr>
          <a:lstStyle/>
          <a:p>
            <a:r>
              <a:rPr lang="es-ES" sz="1600" b="1" dirty="0" smtClean="0"/>
              <a:t>Memoria requerida para almacenar un archivo de sonido</a:t>
            </a:r>
            <a:endParaRPr lang="en-US" sz="1600" dirty="0" smtClean="0"/>
          </a:p>
          <a:p>
            <a:pPr lvl="1"/>
            <a:r>
              <a:rPr lang="es-ES" sz="1600" dirty="0" smtClean="0"/>
              <a:t>Es fácil calcular el tamaño de una secuencia de audio no comprimida. Conociendo cuántos bits se utilizan para codificar una muestra, se puede saber su tamaño (ya que el tamaño de la muestra es el número de bits)</a:t>
            </a:r>
            <a:endParaRPr lang="en-US" sz="1600" dirty="0" smtClean="0"/>
          </a:p>
          <a:p>
            <a:pPr lvl="1"/>
            <a:r>
              <a:rPr lang="es-ES" sz="1600" dirty="0" smtClean="0"/>
              <a:t>Para averiguar el tamaño de un canal, todo lo que necesita saber es el índice de muestreo (y, por lo tanto, el número de muestras por segundo) y, partir de ahí, la cantidad de espacio que ocupa un segundo de música. Llegamos a la siguiente operación: </a:t>
            </a:r>
            <a:br>
              <a:rPr lang="es-ES" sz="1600" dirty="0" smtClean="0"/>
            </a:br>
            <a:r>
              <a:rPr lang="es-ES" sz="1600" dirty="0" smtClean="0"/>
              <a:t>Índice de muestreo </a:t>
            </a:r>
            <a:r>
              <a:rPr lang="es-ES" sz="1600" b="1" dirty="0" smtClean="0"/>
              <a:t>x</a:t>
            </a:r>
            <a:r>
              <a:rPr lang="es-ES" sz="1600" dirty="0" smtClean="0"/>
              <a:t> Número de bits</a:t>
            </a:r>
            <a:endParaRPr lang="en-US" sz="1600" dirty="0" smtClean="0"/>
          </a:p>
          <a:p>
            <a:pPr lvl="1"/>
            <a:r>
              <a:rPr lang="es-ES" sz="1600" dirty="0" smtClean="0"/>
              <a:t>Por lo tanto, para averiguar cuánto espacio ocupa un extracto de sonido que dura varios segundos, sólo se debe multiplicar el valor precedente por el número de segundos: </a:t>
            </a:r>
            <a:br>
              <a:rPr lang="es-ES" sz="1600" dirty="0" smtClean="0"/>
            </a:br>
            <a:r>
              <a:rPr lang="es-ES" sz="1600" dirty="0" smtClean="0"/>
              <a:t>Índice de muestreo </a:t>
            </a:r>
            <a:r>
              <a:rPr lang="es-ES" sz="1600" b="1" dirty="0" smtClean="0"/>
              <a:t>x</a:t>
            </a:r>
            <a:r>
              <a:rPr lang="es-ES" sz="1600" dirty="0" smtClean="0"/>
              <a:t> Número de bits </a:t>
            </a:r>
            <a:r>
              <a:rPr lang="es-ES" sz="1600" b="1" dirty="0" smtClean="0"/>
              <a:t>x</a:t>
            </a:r>
            <a:r>
              <a:rPr lang="es-ES" sz="1600" dirty="0" smtClean="0"/>
              <a:t> Número de segundos</a:t>
            </a:r>
            <a:endParaRPr lang="en-US" sz="1600" dirty="0" smtClean="0"/>
          </a:p>
          <a:p>
            <a:pPr lvl="1"/>
            <a:r>
              <a:rPr lang="es-ES" sz="1600" dirty="0" smtClean="0"/>
              <a:t>Finalmente, para determinar el tamaño real del extracto, se debe multiplicar la cifra anterior por el número de canales (será el doble de grande para sonido estéreo que para mono). </a:t>
            </a:r>
            <a:br>
              <a:rPr lang="es-ES" sz="1600" dirty="0" smtClean="0"/>
            </a:br>
            <a:r>
              <a:rPr lang="es-ES" sz="1600" dirty="0" smtClean="0"/>
              <a:t>Por lo tanto, el tamaño en bits de un extracto de sonido será igual a: </a:t>
            </a:r>
            <a:endParaRPr lang="en-US" sz="1600" dirty="0" smtClean="0"/>
          </a:p>
          <a:p>
            <a:pPr lvl="1"/>
            <a:r>
              <a:rPr lang="es-ES" sz="1600" b="1" dirty="0" smtClean="0"/>
              <a:t>Índice de muestreo x Número de bits x Número de segundos x Número de canales</a:t>
            </a:r>
            <a:r>
              <a:rPr lang="es-ES" sz="1600" dirty="0" smtClean="0"/>
              <a:t> </a:t>
            </a:r>
            <a:endParaRPr lang="en-US" sz="1600" dirty="0" smtClean="0"/>
          </a:p>
          <a:p>
            <a:pPr lvl="3"/>
            <a:endParaRPr lang="en-US" sz="700" dirty="0"/>
          </a:p>
        </p:txBody>
      </p:sp>
    </p:spTree>
  </p:cSld>
  <p:clrMapOvr>
    <a:masterClrMapping/>
  </p:clrMapOvr>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Audio digital</a:t>
            </a:r>
            <a:endParaRPr lang="en-US" dirty="0"/>
          </a:p>
        </p:txBody>
      </p:sp>
      <p:sp>
        <p:nvSpPr>
          <p:cNvPr id="3" name="Rectangle 2"/>
          <p:cNvSpPr>
            <a:spLocks noGrp="1"/>
          </p:cNvSpPr>
          <p:nvPr>
            <p:ph sz="quarter" idx="1"/>
          </p:nvPr>
        </p:nvSpPr>
        <p:spPr>
          <a:xfrm>
            <a:off x="457200" y="1219200"/>
            <a:ext cx="8229600" cy="4648200"/>
          </a:xfrm>
        </p:spPr>
        <p:txBody>
          <a:bodyPr>
            <a:noAutofit/>
          </a:bodyPr>
          <a:lstStyle/>
          <a:p>
            <a:r>
              <a:rPr lang="es-ES" sz="1400" b="1" dirty="0" smtClean="0"/>
              <a:t>Representación informática del sonido</a:t>
            </a:r>
            <a:endParaRPr lang="en-US" sz="1400" dirty="0" smtClean="0"/>
          </a:p>
          <a:p>
            <a:pPr lvl="1"/>
            <a:r>
              <a:rPr lang="es-ES" sz="1400" dirty="0" smtClean="0"/>
              <a:t>Cada muestra (que corresponde a un intervalo de tiempo) está asociada a un valor, que determina el valor de la presión de aire en ese momento. Por lo tanto, el sonido no se representa como una curva continua con variaciones, sino como una serie de valores para cada intervalo de tiempo: </a:t>
            </a:r>
            <a:endParaRPr lang="en-US" sz="1400" dirty="0" smtClean="0"/>
          </a:p>
          <a:p>
            <a:pPr lvl="1"/>
            <a:r>
              <a:rPr lang="es-ES" sz="1400" dirty="0" smtClean="0"/>
              <a:t>Un ordenador trabaja con </a:t>
            </a:r>
            <a:r>
              <a:rPr lang="es-ES" sz="1400" dirty="0" smtClean="0">
                <a:hlinkClick r:id="rId3"/>
              </a:rPr>
              <a:t>bits</a:t>
            </a:r>
            <a:r>
              <a:rPr lang="es-ES" sz="1400" dirty="0" smtClean="0"/>
              <a:t>, por lo que se debe determinar el número posible de valores que puede tener una muestra. Esto equivale a establecer el número de bits en base al cual se codifican los valores de la muestra. </a:t>
            </a:r>
            <a:endParaRPr lang="en-US" sz="1400" dirty="0" smtClean="0"/>
          </a:p>
          <a:p>
            <a:pPr lvl="2"/>
            <a:r>
              <a:rPr lang="es-ES" sz="1100" dirty="0" smtClean="0"/>
              <a:t>Con una codificación de 8 bits, hay 2</a:t>
            </a:r>
            <a:r>
              <a:rPr lang="es-ES" sz="1100" baseline="30000" dirty="0" smtClean="0"/>
              <a:t>8</a:t>
            </a:r>
            <a:r>
              <a:rPr lang="es-ES" sz="1100" dirty="0" smtClean="0"/>
              <a:t> (= 256) valores posibles. </a:t>
            </a:r>
            <a:endParaRPr lang="en-US" sz="1100" dirty="0" smtClean="0"/>
          </a:p>
          <a:p>
            <a:pPr lvl="2"/>
            <a:r>
              <a:rPr lang="es-ES" sz="1100" dirty="0" smtClean="0"/>
              <a:t>Con una codificación de 16 bits, hay 2</a:t>
            </a:r>
            <a:r>
              <a:rPr lang="es-ES" sz="1100" baseline="30000" dirty="0" smtClean="0"/>
              <a:t>16</a:t>
            </a:r>
            <a:r>
              <a:rPr lang="es-ES" sz="1100" dirty="0" smtClean="0"/>
              <a:t> (= 65536) valores posibles. </a:t>
            </a:r>
            <a:endParaRPr lang="en-US" sz="1100" dirty="0" smtClean="0"/>
          </a:p>
          <a:p>
            <a:pPr lvl="1"/>
            <a:r>
              <a:rPr lang="es-ES" sz="1400" dirty="0" smtClean="0"/>
              <a:t>La segunda opción ofrece claramente una fidelidad de sonido mayor, pero utiliza más memoria del equipo. </a:t>
            </a:r>
            <a:endParaRPr lang="en-US" sz="1400" dirty="0" smtClean="0"/>
          </a:p>
          <a:p>
            <a:pPr lvl="1"/>
            <a:r>
              <a:rPr lang="es-ES" sz="1400" dirty="0" smtClean="0"/>
              <a:t>Finalmente, el sonido estéreo requiere dos canales, con sonido grabado individualmente para cada uno de ellos. Un canal alimentará el altavoz izquierdo, en tanto que el otro se transmitirá por el parlante derecho. </a:t>
            </a:r>
            <a:endParaRPr lang="en-US" sz="1400" dirty="0" smtClean="0"/>
          </a:p>
          <a:p>
            <a:pPr lvl="1"/>
            <a:r>
              <a:rPr lang="es-ES" sz="1400" dirty="0" smtClean="0"/>
              <a:t>En el procesamiento informático, un sonido se representa por diversos parámetros: </a:t>
            </a:r>
            <a:endParaRPr lang="en-US" sz="1400" dirty="0" smtClean="0"/>
          </a:p>
          <a:p>
            <a:pPr lvl="2"/>
            <a:r>
              <a:rPr lang="es-ES" sz="1100" dirty="0" smtClean="0"/>
              <a:t>El índice de muestreo </a:t>
            </a:r>
            <a:endParaRPr lang="en-US" sz="1100" dirty="0" smtClean="0"/>
          </a:p>
          <a:p>
            <a:pPr lvl="2"/>
            <a:r>
              <a:rPr lang="es-ES" sz="1100" dirty="0" smtClean="0"/>
              <a:t>El número de bits de una muestra </a:t>
            </a:r>
            <a:endParaRPr lang="en-US" sz="1100" dirty="0" smtClean="0"/>
          </a:p>
          <a:p>
            <a:pPr lvl="2"/>
            <a:r>
              <a:rPr lang="es-ES" sz="1100" dirty="0" smtClean="0"/>
              <a:t>El número de canales (uno para mono, dos para estéreo, y cuatro para sonido </a:t>
            </a:r>
            <a:r>
              <a:rPr lang="es-ES" sz="1100" dirty="0" err="1" smtClean="0"/>
              <a:t>cuadrofónico</a:t>
            </a:r>
            <a:r>
              <a:rPr lang="es-ES" sz="1100" dirty="0" smtClean="0"/>
              <a:t>) </a:t>
            </a:r>
            <a:endParaRPr lang="en-US" sz="1100" dirty="0" smtClean="0"/>
          </a:p>
          <a:p>
            <a:pPr lvl="3"/>
            <a:endParaRPr lang="en-US" sz="700" dirty="0"/>
          </a:p>
        </p:txBody>
      </p:sp>
      <p:pic>
        <p:nvPicPr>
          <p:cNvPr id="5" name="Imagen 9" descr="http://static.commentcamarche.net/es.kioskea.net/pictures/audio-images-echantil.gif"/>
          <p:cNvPicPr/>
          <p:nvPr/>
        </p:nvPicPr>
        <p:blipFill>
          <a:blip r:embed="rId4" cstate="print"/>
          <a:srcRect/>
          <a:stretch>
            <a:fillRect/>
          </a:stretch>
        </p:blipFill>
        <p:spPr bwMode="auto">
          <a:xfrm>
            <a:off x="6934200" y="5029200"/>
            <a:ext cx="1628775" cy="15525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MP3</a:t>
            </a:r>
            <a:endParaRPr lang="en-US" dirty="0"/>
          </a:p>
        </p:txBody>
      </p:sp>
      <p:sp>
        <p:nvSpPr>
          <p:cNvPr id="3" name="Rectangle 2"/>
          <p:cNvSpPr>
            <a:spLocks noGrp="1"/>
          </p:cNvSpPr>
          <p:nvPr>
            <p:ph sz="quarter" idx="1"/>
          </p:nvPr>
        </p:nvSpPr>
        <p:spPr>
          <a:xfrm>
            <a:off x="457200" y="1219200"/>
            <a:ext cx="8229600" cy="4648200"/>
          </a:xfrm>
        </p:spPr>
        <p:txBody>
          <a:bodyPr>
            <a:noAutofit/>
          </a:bodyPr>
          <a:lstStyle/>
          <a:p>
            <a:r>
              <a:rPr lang="es-ES" sz="1600" b="1" dirty="0" smtClean="0"/>
              <a:t>Introducción al formato MP3</a:t>
            </a:r>
            <a:endParaRPr lang="en-US" sz="1600" dirty="0" smtClean="0"/>
          </a:p>
          <a:p>
            <a:pPr lvl="1"/>
            <a:r>
              <a:rPr lang="es-ES" sz="1600" b="1" dirty="0" smtClean="0"/>
              <a:t>MP3</a:t>
            </a:r>
            <a:r>
              <a:rPr lang="es-ES" sz="1600" dirty="0" smtClean="0"/>
              <a:t> (MPEG Audio </a:t>
            </a:r>
            <a:r>
              <a:rPr lang="es-ES" sz="1600" dirty="0" err="1" smtClean="0"/>
              <a:t>layer</a:t>
            </a:r>
            <a:r>
              <a:rPr lang="es-ES" sz="1600" dirty="0" smtClean="0"/>
              <a:t> 3) es un formato de compresión de datos de audio con pérdida, desarrollado por la Organización Internacional de Normalización (ISO). </a:t>
            </a:r>
          </a:p>
          <a:p>
            <a:pPr lvl="1"/>
            <a:r>
              <a:rPr lang="es-ES" sz="1600" dirty="0" smtClean="0"/>
              <a:t>Este formato se utiliza para comprimir formatos de audio normales (WAV o CD audio) en una relación de 1:12. </a:t>
            </a:r>
            <a:endParaRPr lang="en-US" sz="1600" dirty="0" smtClean="0"/>
          </a:p>
          <a:p>
            <a:pPr lvl="1"/>
            <a:r>
              <a:rPr lang="es-ES" sz="1600" dirty="0" smtClean="0"/>
              <a:t>Permite almacenar el equivalente a 12 CD-ROM de álbumes de música en el espacio de un solo CD. Es más, el formato mp3 casi no altera la calidad del sonido para el oído humano. </a:t>
            </a:r>
            <a:endParaRPr lang="en-US" sz="1600" dirty="0" smtClean="0"/>
          </a:p>
          <a:p>
            <a:r>
              <a:rPr lang="es-ES" sz="1600" b="1" dirty="0" smtClean="0"/>
              <a:t>Contexto</a:t>
            </a:r>
            <a:endParaRPr lang="en-US" sz="1600" dirty="0" smtClean="0"/>
          </a:p>
          <a:p>
            <a:pPr lvl="1"/>
            <a:r>
              <a:rPr lang="es-ES" sz="1600" dirty="0" smtClean="0"/>
              <a:t>La compresión MPEG </a:t>
            </a:r>
            <a:r>
              <a:rPr lang="es-ES" sz="1600" dirty="0" err="1" smtClean="0"/>
              <a:t>Layer</a:t>
            </a:r>
            <a:r>
              <a:rPr lang="es-ES" sz="1600" dirty="0" smtClean="0"/>
              <a:t> 3 consiste en quitar los datos que corresponden a las frecuencias inaudibles bajo condiciones de audición normales. </a:t>
            </a:r>
          </a:p>
          <a:p>
            <a:pPr lvl="1"/>
            <a:r>
              <a:rPr lang="es-ES" sz="1600" dirty="0" smtClean="0"/>
              <a:t>Esta compresión analiza los componentes </a:t>
            </a:r>
            <a:r>
              <a:rPr lang="es-ES" sz="1600" dirty="0" err="1" smtClean="0"/>
              <a:t>espectrométricos</a:t>
            </a:r>
            <a:r>
              <a:rPr lang="es-ES" sz="1600" dirty="0" smtClean="0"/>
              <a:t> de una señal de audio, y les aplica un modelo </a:t>
            </a:r>
            <a:r>
              <a:rPr lang="es-ES" sz="1600" dirty="0" err="1" smtClean="0"/>
              <a:t>psicoacústico</a:t>
            </a:r>
            <a:r>
              <a:rPr lang="es-ES" sz="1600" dirty="0" smtClean="0"/>
              <a:t> para preservar solamente el sonido "audible". </a:t>
            </a:r>
          </a:p>
          <a:p>
            <a:pPr lvl="1"/>
            <a:r>
              <a:rPr lang="es-ES" sz="1600" dirty="0" smtClean="0"/>
              <a:t>El oído humano es capaz de discernir, sonidos entre 0,02 </a:t>
            </a:r>
            <a:r>
              <a:rPr lang="es-ES" sz="1600" dirty="0" err="1" smtClean="0"/>
              <a:t>kHz</a:t>
            </a:r>
            <a:r>
              <a:rPr lang="es-ES" sz="1600" dirty="0" smtClean="0"/>
              <a:t> y 20 </a:t>
            </a:r>
            <a:r>
              <a:rPr lang="es-ES" sz="1600" dirty="0" err="1" smtClean="0"/>
              <a:t>kHz</a:t>
            </a:r>
            <a:r>
              <a:rPr lang="es-ES" sz="1600" dirty="0" smtClean="0"/>
              <a:t>, con una sensibilidad máxima de frecuencias que oscila entre 2 y 5 </a:t>
            </a:r>
            <a:r>
              <a:rPr lang="es-ES" sz="1600" dirty="0" err="1" smtClean="0"/>
              <a:t>kHz</a:t>
            </a:r>
            <a:r>
              <a:rPr lang="es-ES" sz="1600" dirty="0" smtClean="0"/>
              <a:t> (la voz humana se sitúa entre 0,5 y 2 </a:t>
            </a:r>
            <a:r>
              <a:rPr lang="es-ES" sz="1600" dirty="0" err="1" smtClean="0"/>
              <a:t>kHz</a:t>
            </a:r>
            <a:r>
              <a:rPr lang="es-ES" sz="1600" dirty="0" smtClean="0"/>
              <a:t>), siguiendo la curva de la ley de </a:t>
            </a:r>
            <a:r>
              <a:rPr lang="es-ES" sz="1600" dirty="0" err="1" smtClean="0"/>
              <a:t>Fletcher</a:t>
            </a:r>
            <a:r>
              <a:rPr lang="es-ES" sz="1600" dirty="0" smtClean="0"/>
              <a:t> y </a:t>
            </a:r>
            <a:r>
              <a:rPr lang="es-ES" sz="1600" dirty="0" err="1" smtClean="0"/>
              <a:t>Munson</a:t>
            </a:r>
            <a:r>
              <a:rPr lang="es-ES" sz="1600" dirty="0" smtClean="0"/>
              <a:t>.</a:t>
            </a:r>
            <a:endParaRPr lang="en-US" sz="1600" dirty="0" smtClean="0"/>
          </a:p>
          <a:p>
            <a:pPr lvl="1"/>
            <a:r>
              <a:rPr lang="es-ES" sz="1600" dirty="0" smtClean="0"/>
              <a:t>La compresión MPEG consiste en determinar aquellos sonidos que no oímos y suprimirlos, Por lo tanto es una "compresión con pérdida" donde se destruyen algunos datos. </a:t>
            </a:r>
            <a:endParaRPr lang="en-US" sz="1600" dirty="0" smtClean="0"/>
          </a:p>
          <a:p>
            <a:pPr lvl="4"/>
            <a:endParaRPr lang="en-US" sz="500" dirty="0"/>
          </a:p>
        </p:txBody>
      </p:sp>
    </p:spTree>
  </p:cSld>
  <p:clrMapOvr>
    <a:masterClrMapping/>
  </p:clrMapOvr>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MP3</a:t>
            </a:r>
            <a:endParaRPr lang="en-US" dirty="0"/>
          </a:p>
        </p:txBody>
      </p:sp>
      <p:sp>
        <p:nvSpPr>
          <p:cNvPr id="3" name="Rectangle 2"/>
          <p:cNvSpPr>
            <a:spLocks noGrp="1"/>
          </p:cNvSpPr>
          <p:nvPr>
            <p:ph sz="quarter" idx="1"/>
          </p:nvPr>
        </p:nvSpPr>
        <p:spPr>
          <a:xfrm>
            <a:off x="457200" y="1219200"/>
            <a:ext cx="8229600" cy="4648200"/>
          </a:xfrm>
        </p:spPr>
        <p:txBody>
          <a:bodyPr>
            <a:noAutofit/>
          </a:bodyPr>
          <a:lstStyle/>
          <a:p>
            <a:r>
              <a:rPr lang="es-ES" sz="1400" b="1" dirty="0" smtClean="0"/>
              <a:t>El efecto de "enmascaramiento"</a:t>
            </a:r>
            <a:endParaRPr lang="en-US" sz="1400" dirty="0" smtClean="0"/>
          </a:p>
          <a:p>
            <a:pPr lvl="1"/>
            <a:r>
              <a:rPr lang="es-ES" sz="1400" dirty="0" smtClean="0">
                <a:hlinkClick r:id="rId3"/>
              </a:rPr>
              <a:t>Gabriel </a:t>
            </a:r>
            <a:r>
              <a:rPr lang="es-ES" sz="1400" dirty="0" err="1" smtClean="0">
                <a:hlinkClick r:id="rId3"/>
              </a:rPr>
              <a:t>Bouvigne</a:t>
            </a:r>
            <a:r>
              <a:rPr lang="es-ES" sz="1400" dirty="0" smtClean="0"/>
              <a:t> explica:</a:t>
            </a:r>
            <a:br>
              <a:rPr lang="es-ES" sz="1400" dirty="0" smtClean="0"/>
            </a:br>
            <a:r>
              <a:rPr lang="es-ES" sz="1400" dirty="0" smtClean="0"/>
              <a:t>"Cuando miramos al sol y un pájaro pasa frente a nosotros, no podemos verlo porque la luz del sol brilla excesivamente. La acústica es similar. Cuando hay sonidos altos, no se pueden escuchar los bajos. Por ejemplo, el órgano: Cuando el músico no está tocando se puede escuchar el silbido en los tubos; sin embargo, cuando está tocando, no se escucha porque está enmascarado. </a:t>
            </a:r>
            <a:endParaRPr lang="en-US" sz="1400" dirty="0" smtClean="0"/>
          </a:p>
          <a:p>
            <a:pPr lvl="1"/>
            <a:r>
              <a:rPr lang="es-ES" sz="1400" dirty="0" smtClean="0"/>
              <a:t>Por este motivo no es necesario grabar cada sonido, este es el principio que se utiliza en el formato MP3 para ahorrar espacio."</a:t>
            </a:r>
            <a:endParaRPr lang="en-US" sz="1400" dirty="0" smtClean="0"/>
          </a:p>
          <a:p>
            <a:r>
              <a:rPr lang="es-ES" sz="1400" b="1" dirty="0" smtClean="0"/>
              <a:t>La reserva de bits</a:t>
            </a:r>
            <a:endParaRPr lang="en-US" sz="1400" dirty="0" smtClean="0"/>
          </a:p>
          <a:p>
            <a:pPr lvl="1"/>
            <a:r>
              <a:rPr lang="es-ES" sz="1400" dirty="0" smtClean="0"/>
              <a:t>A veces, ciertos pasajes de una grabación de música no se pueden codificar sin cambiar la calidad del sonido. Por lo tanto, el formato mp3 utiliza una pequeña reserva de bits que se dedica a los pasajes que pueden codificarse en un índice de bits más bajo que el resto de los datos. </a:t>
            </a:r>
            <a:endParaRPr lang="en-US" sz="1400" dirty="0" smtClean="0"/>
          </a:p>
          <a:p>
            <a:r>
              <a:rPr lang="es-ES" sz="1400" b="1" dirty="0" smtClean="0"/>
              <a:t>Codificación </a:t>
            </a:r>
            <a:r>
              <a:rPr lang="es-ES" sz="1400" b="1" dirty="0" err="1" smtClean="0"/>
              <a:t>joint</a:t>
            </a:r>
            <a:r>
              <a:rPr lang="es-ES" sz="1400" b="1" dirty="0" smtClean="0"/>
              <a:t> </a:t>
            </a:r>
            <a:r>
              <a:rPr lang="es-ES" sz="1400" b="1" dirty="0" err="1" smtClean="0"/>
              <a:t>stereo</a:t>
            </a:r>
            <a:endParaRPr lang="en-US" sz="1400" dirty="0" smtClean="0"/>
          </a:p>
          <a:p>
            <a:pPr lvl="1"/>
            <a:r>
              <a:rPr lang="es-ES" sz="1400" dirty="0" smtClean="0"/>
              <a:t>La mayoría de los sistemas de alta fidelidad utilizan un "</a:t>
            </a:r>
            <a:r>
              <a:rPr lang="es-ES" sz="1400" dirty="0" err="1" smtClean="0"/>
              <a:t>boomer</a:t>
            </a:r>
            <a:r>
              <a:rPr lang="es-ES" sz="1400" dirty="0" smtClean="0"/>
              <a:t>" (que reproduce los graves). Sin embargo, nos parece que el audio no proviene del </a:t>
            </a:r>
            <a:r>
              <a:rPr lang="es-ES" sz="1400" dirty="0" err="1" smtClean="0"/>
              <a:t>boomer</a:t>
            </a:r>
            <a:r>
              <a:rPr lang="es-ES" sz="1400" dirty="0" smtClean="0"/>
              <a:t> sino de los otros altavoces. Por debajo de una determinada frecuencia, el oído humano no puede distinguir de dónde provienen los sonidos. El formato mp3 puede, opcionalmente, tomar ventaja de este fenómeno utilizando el método </a:t>
            </a:r>
            <a:r>
              <a:rPr lang="es-ES" sz="1400" i="1" dirty="0" err="1" smtClean="0"/>
              <a:t>joint</a:t>
            </a:r>
            <a:r>
              <a:rPr lang="es-ES" sz="1400" i="1" dirty="0" smtClean="0"/>
              <a:t> </a:t>
            </a:r>
            <a:r>
              <a:rPr lang="es-ES" sz="1400" i="1" dirty="0" err="1" smtClean="0"/>
              <a:t>stereo</a:t>
            </a:r>
            <a:r>
              <a:rPr lang="es-ES" sz="1400" dirty="0" smtClean="0"/>
              <a:t>. Esto significa que ciertas frecuencias se graban en mono, pero incluyen datos adicionales para que suenen como una configuración de varios altavoces. </a:t>
            </a:r>
            <a:endParaRPr lang="en-US" sz="1400" dirty="0" smtClean="0"/>
          </a:p>
          <a:p>
            <a:pPr lvl="4"/>
            <a:endParaRPr lang="en-US" sz="1400" dirty="0"/>
          </a:p>
        </p:txBody>
      </p:sp>
    </p:spTree>
  </p:cSld>
  <p:clrMapOvr>
    <a:masterClrMapping/>
  </p:clrMapOvr>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MP3</a:t>
            </a:r>
            <a:endParaRPr lang="en-US" dirty="0"/>
          </a:p>
        </p:txBody>
      </p:sp>
      <p:sp>
        <p:nvSpPr>
          <p:cNvPr id="3" name="Rectangle 2"/>
          <p:cNvSpPr>
            <a:spLocks noGrp="1"/>
          </p:cNvSpPr>
          <p:nvPr>
            <p:ph sz="quarter" idx="1"/>
          </p:nvPr>
        </p:nvSpPr>
        <p:spPr>
          <a:xfrm>
            <a:off x="457200" y="1219200"/>
            <a:ext cx="8229600" cy="4648200"/>
          </a:xfrm>
        </p:spPr>
        <p:txBody>
          <a:bodyPr>
            <a:noAutofit/>
          </a:bodyPr>
          <a:lstStyle/>
          <a:p>
            <a:r>
              <a:rPr lang="es-ES" sz="1400" b="1" dirty="0" smtClean="0"/>
              <a:t>El código </a:t>
            </a:r>
            <a:r>
              <a:rPr lang="es-ES" sz="1400" b="1" dirty="0" err="1" smtClean="0"/>
              <a:t>Huffman</a:t>
            </a:r>
            <a:endParaRPr lang="en-US" sz="1400" dirty="0" smtClean="0"/>
          </a:p>
          <a:p>
            <a:pPr lvl="1"/>
            <a:r>
              <a:rPr lang="es-ES" sz="1400" dirty="0" smtClean="0"/>
              <a:t>El algoritmo </a:t>
            </a:r>
            <a:r>
              <a:rPr lang="es-ES" sz="1400" dirty="0" err="1" smtClean="0">
                <a:hlinkClick r:id="rId3"/>
              </a:rPr>
              <a:t>Huffman</a:t>
            </a:r>
            <a:r>
              <a:rPr lang="es-ES" sz="1400" dirty="0" smtClean="0"/>
              <a:t> es un algoritmo de codificación (no de compresión), que tiene su efecto al final del proceso de compresión, al crear códigos de longitud variable sobre un gran número de </a:t>
            </a:r>
            <a:r>
              <a:rPr lang="es-ES" sz="1400" dirty="0" smtClean="0">
                <a:hlinkClick r:id="rId4"/>
              </a:rPr>
              <a:t>bits</a:t>
            </a:r>
            <a:r>
              <a:rPr lang="es-ES" sz="1400" dirty="0" smtClean="0"/>
              <a:t>. Los códigos tienen la ventaja de aplicar un único prefijo, pero pueden ser decodificados correctamente a pesar de ser de longitud variable y esto se puede hacer rápidamente utilizando unas tablas. Este tipo de codificación ahorra, como promedio, algo menos del 20% del espacio que ocupa. </a:t>
            </a:r>
            <a:endParaRPr lang="en-US" sz="1400" dirty="0" smtClean="0"/>
          </a:p>
          <a:p>
            <a:pPr lvl="1"/>
            <a:r>
              <a:rPr lang="es-ES" sz="1400" dirty="0" smtClean="0"/>
              <a:t>El algoritmo </a:t>
            </a:r>
            <a:r>
              <a:rPr lang="es-ES" sz="1400" dirty="0" err="1" smtClean="0"/>
              <a:t>Huffman</a:t>
            </a:r>
            <a:r>
              <a:rPr lang="es-ES" sz="1400" dirty="0" smtClean="0"/>
              <a:t> es muy efectivo cuando los sonidos son "puros" (cuando no hay enmascaramiento), ya que los sonidos digitalizados contienen muchos sonidos redundantes. </a:t>
            </a:r>
            <a:endParaRPr lang="en-US" sz="1400" dirty="0" smtClean="0"/>
          </a:p>
          <a:p>
            <a:r>
              <a:rPr lang="es-ES" sz="1400" b="1" dirty="0" smtClean="0"/>
              <a:t>Resultados</a:t>
            </a:r>
            <a:endParaRPr lang="en-US" sz="1400" dirty="0" smtClean="0"/>
          </a:p>
          <a:p>
            <a:pPr lvl="1"/>
            <a:r>
              <a:rPr lang="es-ES" sz="1400" dirty="0" smtClean="0"/>
              <a:t>Con la compresión MP3, un minuto de un CD de audio (a una frecuencia de 44,1 </a:t>
            </a:r>
            <a:r>
              <a:rPr lang="es-ES" sz="1400" dirty="0" err="1" smtClean="0"/>
              <a:t>kHz</a:t>
            </a:r>
            <a:r>
              <a:rPr lang="es-ES" sz="1400" dirty="0" smtClean="0"/>
              <a:t>, </a:t>
            </a:r>
            <a:r>
              <a:rPr lang="es-ES" sz="1400" dirty="0" smtClean="0">
                <a:hlinkClick r:id="rId4"/>
              </a:rPr>
              <a:t>16 bits</a:t>
            </a:r>
            <a:r>
              <a:rPr lang="es-ES" sz="1400" dirty="0" smtClean="0"/>
              <a:t>, estéreo) ocupa sólo 1 MB. </a:t>
            </a:r>
            <a:br>
              <a:rPr lang="es-ES" sz="1400" dirty="0" smtClean="0"/>
            </a:br>
            <a:r>
              <a:rPr lang="es-ES" sz="1400" dirty="0" smtClean="0"/>
              <a:t>Una canción ocupa de media 3 o 4 MB, esto permite su descarga incluso cuando se utiliza un módem. </a:t>
            </a:r>
            <a:endParaRPr lang="en-US" sz="1400" dirty="0" smtClean="0"/>
          </a:p>
          <a:p>
            <a:pPr lvl="1"/>
            <a:r>
              <a:rPr lang="es-ES" sz="1400" dirty="0" smtClean="0"/>
              <a:t>La descompresión de un archivo MP3 (es decir, la reproducción) se realiza en tiempo real con una CPU Pentium 166, pero monopoliza los recursos del sistema. Por este motivo no se recomienda ejecutar otra aplicación que demande mucha memoria mientras se reproduce, a menos que se disponga de un equipo de gran rendimiento. </a:t>
            </a:r>
            <a:endParaRPr lang="en-US" sz="1400" dirty="0" smtClean="0"/>
          </a:p>
          <a:p>
            <a:pPr lvl="4"/>
            <a:endParaRPr lang="en-US" sz="1400" dirty="0"/>
          </a:p>
        </p:txBody>
      </p:sp>
      <p:pic>
        <p:nvPicPr>
          <p:cNvPr id="667650" name="Picture 2"/>
          <p:cNvPicPr>
            <a:picLocks noChangeAspect="1" noChangeArrowheads="1"/>
          </p:cNvPicPr>
          <p:nvPr/>
        </p:nvPicPr>
        <p:blipFill>
          <a:blip r:embed="rId5" cstate="print"/>
          <a:srcRect/>
          <a:stretch>
            <a:fillRect/>
          </a:stretch>
        </p:blipFill>
        <p:spPr bwMode="auto">
          <a:xfrm>
            <a:off x="3505200" y="4838700"/>
            <a:ext cx="4419600" cy="20193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err="1" smtClean="0"/>
              <a:t>Ogg</a:t>
            </a:r>
            <a:r>
              <a:rPr lang="en-US" b="1" dirty="0" smtClean="0"/>
              <a:t> </a:t>
            </a:r>
            <a:r>
              <a:rPr lang="en-US" b="1" dirty="0" err="1" smtClean="0"/>
              <a:t>Vorbis</a:t>
            </a:r>
            <a:endParaRPr lang="en-US" dirty="0"/>
          </a:p>
        </p:txBody>
      </p:sp>
      <p:sp>
        <p:nvSpPr>
          <p:cNvPr id="3" name="Rectangle 2"/>
          <p:cNvSpPr>
            <a:spLocks noGrp="1"/>
          </p:cNvSpPr>
          <p:nvPr>
            <p:ph sz="quarter" idx="1"/>
          </p:nvPr>
        </p:nvSpPr>
        <p:spPr>
          <a:xfrm>
            <a:off x="457200" y="1219200"/>
            <a:ext cx="8229600" cy="4648200"/>
          </a:xfrm>
        </p:spPr>
        <p:txBody>
          <a:bodyPr>
            <a:noAutofit/>
          </a:bodyPr>
          <a:lstStyle/>
          <a:p>
            <a:r>
              <a:rPr lang="es-ES" sz="1800" b="1" dirty="0" err="1" smtClean="0"/>
              <a:t>Ogg</a:t>
            </a:r>
            <a:r>
              <a:rPr lang="es-ES" sz="1800" b="1" dirty="0" smtClean="0"/>
              <a:t> </a:t>
            </a:r>
            <a:r>
              <a:rPr lang="es-ES" sz="1800" b="1" dirty="0" err="1" smtClean="0"/>
              <a:t>Vorbis</a:t>
            </a:r>
            <a:r>
              <a:rPr lang="es-ES" sz="1800" dirty="0" smtClean="0"/>
              <a:t> es un formato de </a:t>
            </a:r>
            <a:r>
              <a:rPr lang="es-ES" sz="1800" dirty="0" smtClean="0">
                <a:hlinkClick r:id="rId3"/>
              </a:rPr>
              <a:t>compresión</a:t>
            </a:r>
            <a:r>
              <a:rPr lang="es-ES" sz="1800" dirty="0" smtClean="0"/>
              <a:t> de datos de audio desarrollado por Xiph.org.</a:t>
            </a:r>
            <a:endParaRPr lang="en-US" sz="1800" dirty="0" smtClean="0"/>
          </a:p>
          <a:p>
            <a:r>
              <a:rPr lang="es-ES" sz="1800" dirty="0" smtClean="0"/>
              <a:t>Como el formato MP3, es una forma de compresión que reduce algunos de los datos de audio y se denomina "</a:t>
            </a:r>
            <a:r>
              <a:rPr lang="es-ES" sz="1800" dirty="0" smtClean="0">
                <a:hlinkClick r:id="rId3"/>
              </a:rPr>
              <a:t>compresión con pérdida</a:t>
            </a:r>
            <a:r>
              <a:rPr lang="es-ES" sz="1800" dirty="0" smtClean="0"/>
              <a:t>". (</a:t>
            </a:r>
            <a:r>
              <a:rPr lang="es-ES" sz="1800" dirty="0" err="1" smtClean="0"/>
              <a:t>lossy</a:t>
            </a:r>
            <a:r>
              <a:rPr lang="es-ES" sz="1800" dirty="0" smtClean="0"/>
              <a:t> </a:t>
            </a:r>
            <a:r>
              <a:rPr lang="es-ES" sz="1800" dirty="0" err="1" smtClean="0"/>
              <a:t>compression</a:t>
            </a:r>
            <a:r>
              <a:rPr lang="es-ES" sz="1800" dirty="0" smtClean="0"/>
              <a:t>) </a:t>
            </a:r>
          </a:p>
          <a:p>
            <a:r>
              <a:rPr lang="es-ES" sz="1800" dirty="0" smtClean="0"/>
              <a:t>Esto quiere decir que se eliminan algunos de los datos de audio (frecuencias inaudibles, por ejemplo), para obtener el mayor grado de compresión posible y generar un archivo de salida que suene lo más parecido posible al original. </a:t>
            </a:r>
            <a:endParaRPr lang="en-US" sz="1800" dirty="0" smtClean="0"/>
          </a:p>
          <a:p>
            <a:r>
              <a:rPr lang="es-ES" sz="1800" dirty="0" smtClean="0"/>
              <a:t>Lo que distingue al formato </a:t>
            </a:r>
            <a:r>
              <a:rPr lang="es-ES" sz="1800" dirty="0" err="1" smtClean="0"/>
              <a:t>Ogg</a:t>
            </a:r>
            <a:r>
              <a:rPr lang="es-ES" sz="1800" dirty="0" smtClean="0"/>
              <a:t> </a:t>
            </a:r>
            <a:r>
              <a:rPr lang="es-ES" sz="1800" dirty="0" err="1" smtClean="0"/>
              <a:t>Vorbis</a:t>
            </a:r>
            <a:r>
              <a:rPr lang="es-ES" sz="1800" dirty="0" smtClean="0"/>
              <a:t> es que es un formato de código abierto, a diferencia de sus competidores principales como el formato MP3, WMA, </a:t>
            </a:r>
            <a:r>
              <a:rPr lang="es-ES" sz="1800" dirty="0" err="1" smtClean="0"/>
              <a:t>Atrac</a:t>
            </a:r>
            <a:r>
              <a:rPr lang="es-ES" sz="1800" dirty="0" smtClean="0"/>
              <a:t> y AAC. </a:t>
            </a:r>
          </a:p>
          <a:p>
            <a:r>
              <a:rPr lang="es-ES" sz="1800" dirty="0" smtClean="0"/>
              <a:t>Esto significa que el algoritmo de compresión se puede utilizar libremente por todos los productores de software, y es un recurso para el desarrollo y el lanzamiento de numerosas herramientas y librerías libres de derecho (open </a:t>
            </a:r>
            <a:r>
              <a:rPr lang="es-ES" sz="1800" dirty="0" err="1" smtClean="0"/>
              <a:t>sources</a:t>
            </a:r>
            <a:r>
              <a:rPr lang="es-ES" sz="1800" dirty="0" smtClean="0"/>
              <a:t>). </a:t>
            </a:r>
            <a:endParaRPr lang="en-US" sz="1800" dirty="0" smtClean="0"/>
          </a:p>
          <a:p>
            <a:pPr lvl="4"/>
            <a:endParaRPr lang="en-US" sz="1400" dirty="0"/>
          </a:p>
        </p:txBody>
      </p:sp>
    </p:spTree>
  </p:cSld>
  <p:clrMapOvr>
    <a:masterClrMapping/>
  </p:clrMapOvr>
  <p:timing>
    <p:tnLst>
      <p:par>
        <p:cT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err="1" smtClean="0"/>
              <a:t>Ogg</a:t>
            </a:r>
            <a:r>
              <a:rPr lang="en-US" b="1" dirty="0" smtClean="0"/>
              <a:t> </a:t>
            </a:r>
            <a:r>
              <a:rPr lang="en-US" b="1" dirty="0" err="1" smtClean="0"/>
              <a:t>Vorbis</a:t>
            </a:r>
            <a:endParaRPr lang="en-US" dirty="0"/>
          </a:p>
        </p:txBody>
      </p:sp>
      <p:sp>
        <p:nvSpPr>
          <p:cNvPr id="3" name="Rectangle 2"/>
          <p:cNvSpPr>
            <a:spLocks noGrp="1"/>
          </p:cNvSpPr>
          <p:nvPr>
            <p:ph sz="quarter" idx="1"/>
          </p:nvPr>
        </p:nvSpPr>
        <p:spPr>
          <a:xfrm>
            <a:off x="457200" y="1219200"/>
            <a:ext cx="8229600" cy="4648200"/>
          </a:xfrm>
        </p:spPr>
        <p:txBody>
          <a:bodyPr>
            <a:noAutofit/>
          </a:bodyPr>
          <a:lstStyle/>
          <a:p>
            <a:r>
              <a:rPr lang="es-ES" sz="1800" b="1" dirty="0" smtClean="0"/>
              <a:t>Características técnicas</a:t>
            </a:r>
            <a:endParaRPr lang="en-US" sz="1800" dirty="0" smtClean="0"/>
          </a:p>
          <a:p>
            <a:pPr lvl="1"/>
            <a:r>
              <a:rPr lang="es-ES" sz="1600" dirty="0" err="1" smtClean="0"/>
              <a:t>Ogg</a:t>
            </a:r>
            <a:r>
              <a:rPr lang="es-ES" sz="1600" dirty="0" smtClean="0"/>
              <a:t> </a:t>
            </a:r>
            <a:r>
              <a:rPr lang="es-ES" sz="1600" dirty="0" err="1" smtClean="0"/>
              <a:t>Vorbis</a:t>
            </a:r>
            <a:r>
              <a:rPr lang="es-ES" sz="1600" dirty="0" smtClean="0"/>
              <a:t> utiliza una codificación variable de la frecuencia de bits (abreviado </a:t>
            </a:r>
            <a:r>
              <a:rPr lang="es-ES" sz="1600" i="1" dirty="0" smtClean="0"/>
              <a:t>VBR</a:t>
            </a:r>
            <a:r>
              <a:rPr lang="es-ES" sz="1600" dirty="0" smtClean="0"/>
              <a:t>), un método de codificación que modifica el número de bits utilizados por segundo para codificar datos de audio, en función de la complejidad de la transmisión de audio en un momento determinado. En otras palabras, esto significa que la cantidad de datos que se utiliza para codificar una porción determinada de audio no será igual para el silencio que para un concierto polifónico. </a:t>
            </a:r>
            <a:endParaRPr lang="en-US" sz="1600" dirty="0" smtClean="0"/>
          </a:p>
          <a:p>
            <a:pPr lvl="1"/>
            <a:r>
              <a:rPr lang="es-ES" sz="1600" dirty="0" smtClean="0"/>
              <a:t>Mientras que el formato MP3 sólo puede grabar un máximo de dos canales (estéreo), </a:t>
            </a:r>
            <a:r>
              <a:rPr lang="es-ES" sz="1600" dirty="0" err="1" smtClean="0"/>
              <a:t>Ogg</a:t>
            </a:r>
            <a:r>
              <a:rPr lang="es-ES" sz="1600" dirty="0" smtClean="0"/>
              <a:t> </a:t>
            </a:r>
            <a:r>
              <a:rPr lang="es-ES" sz="1600" dirty="0" err="1" smtClean="0"/>
              <a:t>Vorbis</a:t>
            </a:r>
            <a:r>
              <a:rPr lang="es-ES" sz="1600" dirty="0" smtClean="0"/>
              <a:t> puede grabar polifónicamente (varios canales) y, por lo tanto, puede reproducir sonidos en sistemas que utilizan canales 4.5 (5.1) o 7 (7.1). </a:t>
            </a:r>
            <a:endParaRPr lang="en-US" sz="1600" dirty="0" smtClean="0"/>
          </a:p>
          <a:p>
            <a:pPr lvl="1"/>
            <a:r>
              <a:rPr lang="es-ES" sz="1600" dirty="0" smtClean="0"/>
              <a:t>Como el formato </a:t>
            </a:r>
            <a:r>
              <a:rPr lang="es-ES" sz="1600" dirty="0" err="1" smtClean="0"/>
              <a:t>Ogg</a:t>
            </a:r>
            <a:r>
              <a:rPr lang="es-ES" sz="1600" dirty="0" smtClean="0"/>
              <a:t> </a:t>
            </a:r>
            <a:r>
              <a:rPr lang="es-ES" sz="1600" dirty="0" err="1" smtClean="0"/>
              <a:t>Vorbis</a:t>
            </a:r>
            <a:r>
              <a:rPr lang="es-ES" sz="1600" dirty="0" smtClean="0"/>
              <a:t> es más reciente que MP3 (la versión 1.0 de </a:t>
            </a:r>
            <a:r>
              <a:rPr lang="es-ES" sz="1600" dirty="0" err="1" smtClean="0"/>
              <a:t>Ogg</a:t>
            </a:r>
            <a:r>
              <a:rPr lang="es-ES" sz="1600" dirty="0" smtClean="0"/>
              <a:t> </a:t>
            </a:r>
            <a:r>
              <a:rPr lang="es-ES" sz="1600" dirty="0" err="1" smtClean="0"/>
              <a:t>Vorbis</a:t>
            </a:r>
            <a:r>
              <a:rPr lang="es-ES" sz="1600" dirty="0" smtClean="0"/>
              <a:t> salió al mercado el lunes 8 de mayo de 2000) ofrece una mejor fidelidad de sonido, en una escala de frecuencia de 8 kHz-48,0 </a:t>
            </a:r>
            <a:r>
              <a:rPr lang="es-ES" sz="1600" dirty="0" err="1" smtClean="0"/>
              <a:t>kHz</a:t>
            </a:r>
            <a:r>
              <a:rPr lang="es-ES" sz="1600" dirty="0" smtClean="0"/>
              <a:t>. </a:t>
            </a:r>
            <a:endParaRPr lang="en-US" sz="1600" dirty="0" smtClean="0"/>
          </a:p>
          <a:p>
            <a:pPr lvl="1"/>
            <a:r>
              <a:rPr lang="es-ES" sz="1600" dirty="0" smtClean="0"/>
              <a:t>Finalmente, los archivos </a:t>
            </a:r>
            <a:r>
              <a:rPr lang="es-ES" sz="1600" dirty="0" err="1" smtClean="0"/>
              <a:t>Ogg</a:t>
            </a:r>
            <a:r>
              <a:rPr lang="es-ES" sz="1600" dirty="0" smtClean="0"/>
              <a:t> </a:t>
            </a:r>
            <a:r>
              <a:rPr lang="es-ES" sz="1600" dirty="0" err="1" smtClean="0"/>
              <a:t>Vorbis</a:t>
            </a:r>
            <a:r>
              <a:rPr lang="es-ES" sz="1600" dirty="0" smtClean="0"/>
              <a:t> son más pequeños que los MP3. </a:t>
            </a:r>
            <a:endParaRPr lang="en-US" sz="1600" dirty="0" smtClean="0"/>
          </a:p>
          <a:p>
            <a:pPr lvl="1"/>
            <a:r>
              <a:rPr lang="es-ES" sz="1600" dirty="0" smtClean="0"/>
              <a:t>Los archivos que se encuentran a continuación, cortesía de la fundación Xiph.org, se pueden utilizar para comparar la calidad de varios formatos de compresión de audio: </a:t>
            </a:r>
            <a:endParaRPr lang="en-US" sz="1600" dirty="0" smtClean="0"/>
          </a:p>
          <a:p>
            <a:pPr lvl="5"/>
            <a:endParaRPr lang="en-US" dirty="0"/>
          </a:p>
        </p:txBody>
      </p:sp>
    </p:spTree>
  </p:cSld>
  <p:clrMapOvr>
    <a:masterClrMapping/>
  </p:clrMapOvr>
  <p:timing>
    <p:tnLst>
      <p:par>
        <p:cT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err="1" smtClean="0"/>
              <a:t>Ogg</a:t>
            </a:r>
            <a:r>
              <a:rPr lang="en-US" b="1" dirty="0" smtClean="0"/>
              <a:t> </a:t>
            </a:r>
            <a:r>
              <a:rPr lang="en-US" b="1" dirty="0" err="1" smtClean="0"/>
              <a:t>Vorbis</a:t>
            </a:r>
            <a:endParaRPr lang="en-US" dirty="0"/>
          </a:p>
        </p:txBody>
      </p:sp>
      <p:pic>
        <p:nvPicPr>
          <p:cNvPr id="668674" name="Picture 2"/>
          <p:cNvPicPr>
            <a:picLocks noChangeAspect="1" noChangeArrowheads="1"/>
          </p:cNvPicPr>
          <p:nvPr/>
        </p:nvPicPr>
        <p:blipFill>
          <a:blip r:embed="rId3" cstate="print"/>
          <a:srcRect/>
          <a:stretch>
            <a:fillRect/>
          </a:stretch>
        </p:blipFill>
        <p:spPr bwMode="auto">
          <a:xfrm>
            <a:off x="1533525" y="1871663"/>
            <a:ext cx="6076950" cy="31146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AAC (m4a)</a:t>
            </a:r>
            <a:endParaRPr lang="en-US" dirty="0"/>
          </a:p>
        </p:txBody>
      </p:sp>
      <p:sp>
        <p:nvSpPr>
          <p:cNvPr id="3" name="Rectangle 2"/>
          <p:cNvSpPr>
            <a:spLocks noGrp="1"/>
          </p:cNvSpPr>
          <p:nvPr>
            <p:ph sz="quarter" idx="1"/>
          </p:nvPr>
        </p:nvSpPr>
        <p:spPr>
          <a:xfrm>
            <a:off x="457200" y="1219200"/>
            <a:ext cx="8229600" cy="4648200"/>
          </a:xfrm>
        </p:spPr>
        <p:txBody>
          <a:bodyPr>
            <a:noAutofit/>
          </a:bodyPr>
          <a:lstStyle/>
          <a:p>
            <a:r>
              <a:rPr lang="es-ES" sz="1800" b="1" dirty="0" smtClean="0"/>
              <a:t>AAC</a:t>
            </a:r>
            <a:r>
              <a:rPr lang="es-ES" sz="1800" dirty="0" smtClean="0"/>
              <a:t> (</a:t>
            </a:r>
            <a:r>
              <a:rPr lang="es-ES" sz="1800" i="1" dirty="0" smtClean="0"/>
              <a:t>Audio </a:t>
            </a:r>
            <a:r>
              <a:rPr lang="es-ES" sz="1800" i="1" dirty="0" err="1" smtClean="0"/>
              <a:t>Advanced</a:t>
            </a:r>
            <a:r>
              <a:rPr lang="es-ES" sz="1800" i="1" dirty="0" smtClean="0"/>
              <a:t> </a:t>
            </a:r>
            <a:r>
              <a:rPr lang="es-ES" sz="1800" i="1" dirty="0" err="1" smtClean="0"/>
              <a:t>Coding</a:t>
            </a:r>
            <a:r>
              <a:rPr lang="es-ES" sz="1800" dirty="0" smtClean="0"/>
              <a:t>) es un formato de </a:t>
            </a:r>
            <a:r>
              <a:rPr lang="es-ES" sz="1800" dirty="0" smtClean="0">
                <a:hlinkClick r:id="rId3"/>
              </a:rPr>
              <a:t>compresión</a:t>
            </a:r>
            <a:r>
              <a:rPr lang="es-ES" sz="1800" dirty="0" smtClean="0"/>
              <a:t> de datos de audio desarrollado por el Instituto </a:t>
            </a:r>
            <a:r>
              <a:rPr lang="es-ES" sz="1800" dirty="0" err="1" smtClean="0"/>
              <a:t>Fraunhofer</a:t>
            </a:r>
            <a:r>
              <a:rPr lang="es-ES" sz="1800" dirty="0" smtClean="0"/>
              <a:t> conjuntamente con AT&amp;T, Nokia, Sony y Dolby. </a:t>
            </a:r>
            <a:endParaRPr lang="en-US" sz="1800" dirty="0" smtClean="0"/>
          </a:p>
          <a:p>
            <a:r>
              <a:rPr lang="es-ES" sz="1800" dirty="0" smtClean="0"/>
              <a:t>Como el formato MP3, el formato AAC aplica una forma de compresión que reduce algunos de los datos de audio, y que se denomina "</a:t>
            </a:r>
            <a:r>
              <a:rPr lang="es-ES" sz="1800" dirty="0" smtClean="0">
                <a:hlinkClick r:id="rId3"/>
              </a:rPr>
              <a:t>compresión con pérdidas</a:t>
            </a:r>
            <a:r>
              <a:rPr lang="es-ES" sz="1800" dirty="0" smtClean="0"/>
              <a:t>". Esto quiere decir que se eliminan algunos de los datos de audio (frecuencias inaudibles, por ejemplo) de manera que se pueda obtener el mayor grado de compresión posible, aunque se produce un archivo de salida que suena lo más parecido posible al original. </a:t>
            </a:r>
            <a:endParaRPr lang="en-US" sz="1800" dirty="0" smtClean="0"/>
          </a:p>
          <a:p>
            <a:r>
              <a:rPr lang="es-ES" sz="1800" dirty="0" smtClean="0"/>
              <a:t>El formato AAC corresponde al estándar internacional "ISO/IEC 13818-7" como una extensión de MPEG-2: un estándar creado por MPEG (</a:t>
            </a:r>
            <a:r>
              <a:rPr lang="es-ES" sz="1800" dirty="0" err="1" smtClean="0"/>
              <a:t>Moving</a:t>
            </a:r>
            <a:r>
              <a:rPr lang="es-ES" sz="1800" dirty="0" smtClean="0"/>
              <a:t> </a:t>
            </a:r>
            <a:r>
              <a:rPr lang="es-ES" sz="1800" dirty="0" err="1" smtClean="0"/>
              <a:t>Pictures</a:t>
            </a:r>
            <a:r>
              <a:rPr lang="es-ES" sz="1800" dirty="0" smtClean="0"/>
              <a:t> </a:t>
            </a:r>
            <a:r>
              <a:rPr lang="es-ES" sz="1800" dirty="0" err="1" smtClean="0"/>
              <a:t>Expert</a:t>
            </a:r>
            <a:r>
              <a:rPr lang="es-ES" sz="1800" dirty="0" smtClean="0"/>
              <a:t> </a:t>
            </a:r>
            <a:r>
              <a:rPr lang="es-ES" sz="1800" dirty="0" err="1" smtClean="0"/>
              <a:t>Group</a:t>
            </a:r>
            <a:r>
              <a:rPr lang="es-ES" sz="1800" dirty="0" smtClean="0"/>
              <a:t>). </a:t>
            </a:r>
            <a:endParaRPr lang="en-US" sz="1800" dirty="0" smtClean="0"/>
          </a:p>
          <a:p>
            <a:r>
              <a:rPr lang="es-ES" sz="1800" dirty="0" smtClean="0"/>
              <a:t>Apple ha elegido el formato AAC como formato principal de archivos para los </a:t>
            </a:r>
            <a:r>
              <a:rPr lang="es-ES" sz="1800" dirty="0" err="1" smtClean="0"/>
              <a:t>iPods</a:t>
            </a:r>
            <a:r>
              <a:rPr lang="es-ES" sz="1800" dirty="0" smtClean="0"/>
              <a:t> y para su software </a:t>
            </a:r>
            <a:r>
              <a:rPr lang="es-ES" sz="1800" dirty="0" err="1" smtClean="0"/>
              <a:t>iTunes</a:t>
            </a:r>
            <a:r>
              <a:rPr lang="es-ES" sz="1800" dirty="0" smtClean="0"/>
              <a:t>. </a:t>
            </a:r>
            <a:endParaRPr lang="en-US" sz="1800" dirty="0" smtClean="0"/>
          </a:p>
          <a:p>
            <a:pPr lvl="5"/>
            <a:endParaRPr lang="en-US" dirty="0"/>
          </a:p>
        </p:txBody>
      </p:sp>
    </p:spTree>
  </p:cSld>
  <p:clrMapOvr>
    <a:masterClrMapping/>
  </p:clrMapOvr>
  <p:timing>
    <p:tnLst>
      <p:par>
        <p:cTn id="1" dur="indefinite" restart="never" nodeType="tmRoot"/>
      </p:par>
    </p:tn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AAC (m4a)</a:t>
            </a:r>
            <a:endParaRPr lang="en-US" dirty="0"/>
          </a:p>
        </p:txBody>
      </p:sp>
      <p:sp>
        <p:nvSpPr>
          <p:cNvPr id="3" name="Rectangle 2"/>
          <p:cNvSpPr>
            <a:spLocks noGrp="1"/>
          </p:cNvSpPr>
          <p:nvPr>
            <p:ph sz="quarter" idx="1"/>
          </p:nvPr>
        </p:nvSpPr>
        <p:spPr>
          <a:xfrm>
            <a:off x="457200" y="1219200"/>
            <a:ext cx="8229600" cy="4648200"/>
          </a:xfrm>
        </p:spPr>
        <p:txBody>
          <a:bodyPr>
            <a:noAutofit/>
          </a:bodyPr>
          <a:lstStyle/>
          <a:p>
            <a:r>
              <a:rPr lang="es-ES" sz="1800" b="1" dirty="0" smtClean="0"/>
              <a:t>Características técnicas</a:t>
            </a:r>
            <a:endParaRPr lang="en-US" sz="1800" dirty="0" smtClean="0"/>
          </a:p>
          <a:p>
            <a:pPr lvl="1"/>
            <a:r>
              <a:rPr lang="es-ES" sz="1800" dirty="0" smtClean="0"/>
              <a:t>El AAC utiliza una codificación variable de la frecuencia de bits (abreviado </a:t>
            </a:r>
            <a:r>
              <a:rPr lang="es-ES" sz="1800" i="1" dirty="0" smtClean="0"/>
              <a:t>VBR</a:t>
            </a:r>
            <a:r>
              <a:rPr lang="es-ES" sz="1800" dirty="0" smtClean="0"/>
              <a:t>), un método de codificación que adapta el número de bits utilizados por segundo para codificar datos de audio, en función de la complejidad de la transmisión de audio en un momento determinado. El algoritmo que se utiliza tiene un rendimiento superior al del MP3, que produce una mejor calidad en archivos pequeños y requiere menos recursos del sistema para codificar y decodificar. </a:t>
            </a:r>
            <a:endParaRPr lang="en-US" sz="1800" dirty="0" smtClean="0"/>
          </a:p>
          <a:p>
            <a:pPr lvl="1"/>
            <a:r>
              <a:rPr lang="es-ES" sz="1800" dirty="0" smtClean="0"/>
              <a:t>A diferencia de los dos canales (estéreo) que, como máximo, puede admitir el formato MP3, AAC permite sonidos polifónicos con un máximo de 48 canales. El formato AAC también ofrece frecuencias de muestreo que varían de 8 Hz a 96,0 </a:t>
            </a:r>
            <a:r>
              <a:rPr lang="es-ES" sz="1800" dirty="0" err="1" smtClean="0"/>
              <a:t>kHz</a:t>
            </a:r>
            <a:r>
              <a:rPr lang="es-ES" sz="1800" dirty="0" smtClean="0"/>
              <a:t>, en contraposición con las frecuencias de </a:t>
            </a:r>
            <a:r>
              <a:rPr lang="es-ES" sz="1800" dirty="0" smtClean="0">
                <a:hlinkClick r:id="rId3"/>
              </a:rPr>
              <a:t>mp3</a:t>
            </a:r>
            <a:r>
              <a:rPr lang="es-ES" sz="1800" dirty="0" smtClean="0"/>
              <a:t> que varían de 16 a 48 </a:t>
            </a:r>
            <a:r>
              <a:rPr lang="es-ES" sz="1800" dirty="0" err="1" smtClean="0"/>
              <a:t>kHz</a:t>
            </a:r>
            <a:r>
              <a:rPr lang="es-ES" sz="1800" dirty="0" smtClean="0"/>
              <a:t>. </a:t>
            </a:r>
            <a:endParaRPr lang="en-US" sz="1800" dirty="0" smtClean="0"/>
          </a:p>
          <a:p>
            <a:pPr lvl="1"/>
            <a:r>
              <a:rPr lang="es-ES" sz="1800" dirty="0" smtClean="0"/>
              <a:t>Los archivos AAC, que tiene la extensión .mp4 (para MPEG-4), .m4a (para MPEG-4 Audio) o .m4p (para MPEG-4 protegido), son, al final, más pequeños que los archivos MP3. </a:t>
            </a:r>
            <a:endParaRPr lang="en-US" sz="1800" dirty="0" smtClean="0"/>
          </a:p>
          <a:p>
            <a:pPr lvl="6"/>
            <a:endParaRPr lang="en-US" sz="18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n-US" dirty="0" err="1" smtClean="0"/>
              <a:t>Dispositivos</a:t>
            </a:r>
            <a:r>
              <a:rPr lang="en-US" dirty="0" smtClean="0"/>
              <a:t> de </a:t>
            </a:r>
            <a:r>
              <a:rPr lang="en-US" dirty="0" err="1" smtClean="0"/>
              <a:t>Entrada</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p:txBody>
          <a:bodyPr>
            <a:noAutofit/>
          </a:bodyPr>
          <a:lstStyle/>
          <a:p>
            <a:r>
              <a:rPr lang="en-US" sz="2800" dirty="0" err="1" smtClean="0"/>
              <a:t>Teclado</a:t>
            </a:r>
            <a:endParaRPr lang="en-US" sz="2800" dirty="0" smtClean="0"/>
          </a:p>
          <a:p>
            <a:pPr lvl="1"/>
            <a:r>
              <a:rPr lang="es-ES" sz="2400" dirty="0" smtClean="0"/>
              <a:t>No hay mucho que comentar de los teclados, aunque realmente hay mucha investigación de ergonomía detrás del diseño de los teclados: ángulo de las teclas, resistencia a la pulsación, recorrido, etc.; tiene que ser así dados los cientos de denuncias interpuestas en los EEUU por causa de lesiones de mano y muñeca  producidas por el </a:t>
            </a:r>
            <a:r>
              <a:rPr lang="en-US" sz="2400" dirty="0" err="1" smtClean="0"/>
              <a:t>uso</a:t>
            </a:r>
            <a:r>
              <a:rPr lang="en-US" sz="2400" dirty="0" smtClean="0"/>
              <a:t> </a:t>
            </a:r>
            <a:r>
              <a:rPr lang="en-US" sz="2400" dirty="0" err="1" smtClean="0"/>
              <a:t>contínuo</a:t>
            </a:r>
            <a:r>
              <a:rPr lang="en-US" sz="2400" dirty="0" smtClean="0"/>
              <a:t> del </a:t>
            </a:r>
            <a:r>
              <a:rPr lang="en-US" sz="2400" dirty="0" err="1" smtClean="0"/>
              <a:t>teclado</a:t>
            </a:r>
            <a:r>
              <a:rPr lang="en-US" sz="2400" dirty="0" smtClean="0"/>
              <a:t>.</a:t>
            </a:r>
          </a:p>
          <a:p>
            <a:pPr lvl="1"/>
            <a:r>
              <a:rPr lang="es-ES" sz="2400" dirty="0" smtClean="0"/>
              <a:t>Los últimos años empiezan a ver cambios más significativos en el teclado como la posibilidad de partirlo por la mitad para girar un ángulo la parte de cada mano, teclas especiales para Windows, inclusión de otros dispositivos como </a:t>
            </a:r>
            <a:r>
              <a:rPr lang="es-ES" sz="2400" dirty="0" err="1" smtClean="0"/>
              <a:t>touchpads</a:t>
            </a:r>
            <a:r>
              <a:rPr lang="es-ES" sz="2400" dirty="0" smtClean="0"/>
              <a:t> o </a:t>
            </a:r>
            <a:r>
              <a:rPr lang="es-ES" sz="2400" dirty="0" err="1" smtClean="0"/>
              <a:t>trackballs</a:t>
            </a:r>
            <a:r>
              <a:rPr lang="es-ES" sz="2400" dirty="0" smtClean="0"/>
              <a:t> en el mismo teclado; incorporación de lectores de bandas magnéticas, </a:t>
            </a:r>
            <a:r>
              <a:rPr lang="en-US" sz="2400" dirty="0" smtClean="0"/>
              <a:t>etc.</a:t>
            </a:r>
            <a:endParaRPr lang="es-ES" sz="2400" dirty="0" smtClean="0"/>
          </a:p>
        </p:txBody>
      </p:sp>
    </p:spTree>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AAC (m4a)</a:t>
            </a:r>
            <a:endParaRPr lang="en-US" dirty="0"/>
          </a:p>
        </p:txBody>
      </p:sp>
      <p:sp>
        <p:nvSpPr>
          <p:cNvPr id="3" name="Rectangle 2"/>
          <p:cNvSpPr>
            <a:spLocks noGrp="1"/>
          </p:cNvSpPr>
          <p:nvPr>
            <p:ph sz="quarter" idx="1"/>
          </p:nvPr>
        </p:nvSpPr>
        <p:spPr>
          <a:xfrm>
            <a:off x="457200" y="1219200"/>
            <a:ext cx="8229600" cy="4648200"/>
          </a:xfrm>
        </p:spPr>
        <p:txBody>
          <a:bodyPr>
            <a:noAutofit/>
          </a:bodyPr>
          <a:lstStyle/>
          <a:p>
            <a:r>
              <a:rPr lang="es-ES" sz="2000" b="1" dirty="0" smtClean="0"/>
              <a:t>Compatibilidad</a:t>
            </a:r>
            <a:endParaRPr lang="en-US" sz="2000" dirty="0" smtClean="0"/>
          </a:p>
          <a:p>
            <a:pPr lvl="1"/>
            <a:r>
              <a:rPr lang="es-ES" sz="2000" dirty="0" smtClean="0"/>
              <a:t>El formato </a:t>
            </a:r>
            <a:r>
              <a:rPr lang="es-ES" sz="2000" dirty="0" err="1" smtClean="0"/>
              <a:t>Ogg</a:t>
            </a:r>
            <a:r>
              <a:rPr lang="es-ES" sz="2000" dirty="0" smtClean="0"/>
              <a:t> </a:t>
            </a:r>
            <a:r>
              <a:rPr lang="es-ES" sz="2000" dirty="0" err="1" smtClean="0"/>
              <a:t>Vorbis</a:t>
            </a:r>
            <a:r>
              <a:rPr lang="es-ES" sz="2000" dirty="0" smtClean="0"/>
              <a:t> no es compatible con el formato MP3. Esto significa que el usuario tiene que utilizar un reproductor de audio que admita el formato o instalar un </a:t>
            </a:r>
            <a:r>
              <a:rPr lang="es-ES" sz="2000" dirty="0" err="1" smtClean="0"/>
              <a:t>codec</a:t>
            </a:r>
            <a:r>
              <a:rPr lang="es-ES" sz="2000" dirty="0" smtClean="0"/>
              <a:t> específico para reproducir los archivos </a:t>
            </a:r>
            <a:r>
              <a:rPr lang="es-ES" sz="2000" dirty="0" err="1" smtClean="0"/>
              <a:t>Ogg</a:t>
            </a:r>
            <a:r>
              <a:rPr lang="es-ES" sz="2000" dirty="0" smtClean="0"/>
              <a:t> </a:t>
            </a:r>
            <a:r>
              <a:rPr lang="es-ES" sz="2000" dirty="0" err="1" smtClean="0"/>
              <a:t>Vorbis</a:t>
            </a:r>
            <a:r>
              <a:rPr lang="es-ES" sz="2000" dirty="0" smtClean="0"/>
              <a:t>. </a:t>
            </a:r>
            <a:endParaRPr lang="en-US" sz="2000" dirty="0" smtClean="0"/>
          </a:p>
          <a:p>
            <a:pPr lvl="1"/>
            <a:r>
              <a:rPr lang="es-ES" sz="2000" dirty="0" smtClean="0"/>
              <a:t>Sin embargo, cada vez son más los programas de audio que pueden reproducir los archivos </a:t>
            </a:r>
            <a:r>
              <a:rPr lang="es-ES" sz="2000" dirty="0" err="1" smtClean="0"/>
              <a:t>Ogg</a:t>
            </a:r>
            <a:r>
              <a:rPr lang="es-ES" sz="2000" dirty="0" smtClean="0"/>
              <a:t> </a:t>
            </a:r>
            <a:endParaRPr lang="en-US" sz="2000" dirty="0" smtClean="0"/>
          </a:p>
          <a:p>
            <a:pPr lvl="7"/>
            <a:endParaRPr lang="en-US" sz="1800" dirty="0"/>
          </a:p>
        </p:txBody>
      </p:sp>
    </p:spTree>
  </p:cSld>
  <p:clrMapOvr>
    <a:masterClrMapping/>
  </p:clrMapOvr>
  <p:timing>
    <p:tnLst>
      <p:par>
        <p:cTn id="1" dur="indefinite" restart="never" nodeType="tmRoot"/>
      </p:par>
    </p:tn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Cine en casa</a:t>
            </a:r>
            <a:endParaRPr lang="en-US" dirty="0"/>
          </a:p>
        </p:txBody>
      </p:sp>
      <p:sp>
        <p:nvSpPr>
          <p:cNvPr id="3" name="Rectangle 2"/>
          <p:cNvSpPr>
            <a:spLocks noGrp="1"/>
          </p:cNvSpPr>
          <p:nvPr>
            <p:ph sz="quarter" idx="1"/>
          </p:nvPr>
        </p:nvSpPr>
        <p:spPr>
          <a:xfrm>
            <a:off x="457200" y="1219200"/>
            <a:ext cx="8229600" cy="4648200"/>
          </a:xfrm>
        </p:spPr>
        <p:txBody>
          <a:bodyPr>
            <a:noAutofit/>
          </a:bodyPr>
          <a:lstStyle/>
          <a:p>
            <a:r>
              <a:rPr lang="es-ES" sz="2000" dirty="0" smtClean="0"/>
              <a:t>El término "</a:t>
            </a:r>
            <a:r>
              <a:rPr lang="es-ES" sz="2000" b="1" dirty="0" smtClean="0"/>
              <a:t>Home </a:t>
            </a:r>
            <a:r>
              <a:rPr lang="es-ES" sz="2000" b="1" dirty="0" err="1" smtClean="0"/>
              <a:t>Cinema</a:t>
            </a:r>
            <a:r>
              <a:rPr lang="es-ES" sz="2000" b="1" dirty="0" smtClean="0"/>
              <a:t> </a:t>
            </a:r>
            <a:r>
              <a:rPr lang="es-ES" sz="2000" dirty="0" smtClean="0"/>
              <a:t>" se refiere a la habilidad de recrear el sonido de una película de cine en casa, con la máxima fidelidad posible. </a:t>
            </a:r>
            <a:endParaRPr lang="en-US" sz="2000" dirty="0" smtClean="0"/>
          </a:p>
          <a:p>
            <a:r>
              <a:rPr lang="es-ES" sz="2000" dirty="0" smtClean="0"/>
              <a:t>Para esto, se requiere lo siguiente: </a:t>
            </a:r>
            <a:endParaRPr lang="en-US" sz="2000" dirty="0" smtClean="0"/>
          </a:p>
          <a:p>
            <a:pPr lvl="0"/>
            <a:r>
              <a:rPr lang="es-ES" sz="2000" dirty="0" smtClean="0"/>
              <a:t>Un sistema de audio o video con audio multicanal, </a:t>
            </a:r>
            <a:endParaRPr lang="en-US" sz="2000" dirty="0" smtClean="0"/>
          </a:p>
          <a:p>
            <a:pPr lvl="0"/>
            <a:r>
              <a:rPr lang="es-ES" sz="2000" dirty="0" smtClean="0"/>
              <a:t>y dispositivos denominados amplificadores multicanales para reproducir sonidos espaciales (audio 3D) a través de varios altavoces. </a:t>
            </a:r>
            <a:endParaRPr lang="en-US" sz="2000" dirty="0" smtClean="0"/>
          </a:p>
          <a:p>
            <a:r>
              <a:rPr lang="es-ES" sz="2000" dirty="0" smtClean="0"/>
              <a:t>Sin embargo, existen muchos estándares para definir el número de altavoces y el tipo de formato de audio que se debe utilizar: </a:t>
            </a:r>
            <a:endParaRPr lang="en-US" sz="2000" dirty="0" smtClean="0"/>
          </a:p>
          <a:p>
            <a:pPr lvl="1"/>
            <a:r>
              <a:rPr lang="es-ES" sz="1700" dirty="0" smtClean="0"/>
              <a:t>Dolby </a:t>
            </a:r>
            <a:r>
              <a:rPr lang="es-ES" sz="1700" dirty="0" err="1" smtClean="0"/>
              <a:t>Surround</a:t>
            </a:r>
            <a:r>
              <a:rPr lang="es-ES" sz="1700" dirty="0" smtClean="0"/>
              <a:t> </a:t>
            </a:r>
            <a:endParaRPr lang="en-US" sz="1700" dirty="0" smtClean="0"/>
          </a:p>
          <a:p>
            <a:pPr lvl="1"/>
            <a:r>
              <a:rPr lang="es-ES" sz="1700" dirty="0" smtClean="0"/>
              <a:t>Dolby </a:t>
            </a:r>
            <a:r>
              <a:rPr lang="es-ES" sz="1700" dirty="0" err="1" smtClean="0"/>
              <a:t>Surround</a:t>
            </a:r>
            <a:r>
              <a:rPr lang="es-ES" sz="1700" dirty="0" smtClean="0"/>
              <a:t> Pro </a:t>
            </a:r>
            <a:r>
              <a:rPr lang="es-ES" sz="1700" dirty="0" err="1" smtClean="0"/>
              <a:t>Logic</a:t>
            </a:r>
            <a:r>
              <a:rPr lang="es-ES" sz="1700" dirty="0" smtClean="0"/>
              <a:t> </a:t>
            </a:r>
            <a:endParaRPr lang="en-US" sz="1700" dirty="0" smtClean="0"/>
          </a:p>
          <a:p>
            <a:pPr lvl="1"/>
            <a:r>
              <a:rPr lang="es-ES" sz="1700" dirty="0" smtClean="0"/>
              <a:t>Dolby Pro-</a:t>
            </a:r>
            <a:r>
              <a:rPr lang="es-ES" sz="1700" dirty="0" err="1" smtClean="0"/>
              <a:t>Logic</a:t>
            </a:r>
            <a:r>
              <a:rPr lang="es-ES" sz="1700" dirty="0" smtClean="0"/>
              <a:t> </a:t>
            </a:r>
            <a:r>
              <a:rPr lang="es-ES" sz="1700" dirty="0" err="1" smtClean="0"/>
              <a:t>IIx</a:t>
            </a:r>
            <a:r>
              <a:rPr lang="es-ES" sz="1700" dirty="0" smtClean="0"/>
              <a:t> </a:t>
            </a:r>
            <a:endParaRPr lang="en-US" sz="1700" dirty="0" smtClean="0"/>
          </a:p>
          <a:p>
            <a:pPr lvl="1"/>
            <a:r>
              <a:rPr lang="es-ES" sz="1700" dirty="0" smtClean="0"/>
              <a:t>Dolby Digital </a:t>
            </a:r>
            <a:endParaRPr lang="en-US" sz="1700" dirty="0" smtClean="0"/>
          </a:p>
          <a:p>
            <a:pPr lvl="1"/>
            <a:r>
              <a:rPr lang="es-ES" sz="1700" dirty="0" smtClean="0"/>
              <a:t>Dolby Digital EX (THX EX) </a:t>
            </a:r>
            <a:endParaRPr lang="en-US" sz="1700" dirty="0" smtClean="0"/>
          </a:p>
          <a:p>
            <a:pPr lvl="1"/>
            <a:r>
              <a:rPr lang="es-ES" sz="1700" dirty="0" smtClean="0"/>
              <a:t>DTS </a:t>
            </a:r>
            <a:endParaRPr lang="en-US" sz="1700" dirty="0" smtClean="0"/>
          </a:p>
          <a:p>
            <a:pPr lvl="7"/>
            <a:endParaRPr lang="en-US" sz="1800" dirty="0"/>
          </a:p>
        </p:txBody>
      </p:sp>
    </p:spTree>
  </p:cSld>
  <p:clrMapOvr>
    <a:masterClrMapping/>
  </p:clrMapOvr>
  <p:timing>
    <p:tnLst>
      <p:par>
        <p:cTn id="1" dur="indefinite" restart="never" nodeType="tmRoot"/>
      </p:par>
    </p:tnLst>
  </p:timing>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Audio </a:t>
            </a:r>
            <a:r>
              <a:rPr lang="en-US" b="1" dirty="0" err="1" smtClean="0"/>
              <a:t>multicanal</a:t>
            </a:r>
            <a:r>
              <a:rPr lang="en-US" b="1" dirty="0" smtClean="0"/>
              <a:t> (5.1, 6.1, 7.1)</a:t>
            </a:r>
            <a:endParaRPr lang="en-US" dirty="0"/>
          </a:p>
        </p:txBody>
      </p:sp>
      <p:sp>
        <p:nvSpPr>
          <p:cNvPr id="3" name="Rectangle 2"/>
          <p:cNvSpPr>
            <a:spLocks noGrp="1"/>
          </p:cNvSpPr>
          <p:nvPr>
            <p:ph sz="quarter" idx="1"/>
          </p:nvPr>
        </p:nvSpPr>
        <p:spPr>
          <a:xfrm>
            <a:off x="457200" y="1219200"/>
            <a:ext cx="8229600" cy="4648200"/>
          </a:xfrm>
        </p:spPr>
        <p:txBody>
          <a:bodyPr>
            <a:noAutofit/>
          </a:bodyPr>
          <a:lstStyle/>
          <a:p>
            <a:r>
              <a:rPr lang="es-ES" sz="2000" dirty="0" smtClean="0"/>
              <a:t>El término "</a:t>
            </a:r>
            <a:r>
              <a:rPr lang="es-ES" sz="2000" b="1" dirty="0" smtClean="0"/>
              <a:t>audio multicanal</a:t>
            </a:r>
            <a:r>
              <a:rPr lang="es-ES" sz="2000" dirty="0" smtClean="0"/>
              <a:t>" se refiere al uso de múltiples pistas de audio para reconstruir el sonido en un sistema de sonido de varios altavoces. </a:t>
            </a:r>
            <a:endParaRPr lang="en-US" sz="2000" dirty="0" smtClean="0"/>
          </a:p>
          <a:p>
            <a:r>
              <a:rPr lang="es-ES" sz="2000" dirty="0" smtClean="0"/>
              <a:t>Se usan dos dígitos separados por un punto decimal (2.1, 5.1, 6.1, 7.1, etc.) para clasificar los diversos tipos de configuraciones de altavoces, dependiendo de la cantidad de pistas de audio que se utilicen. </a:t>
            </a:r>
            <a:endParaRPr lang="en-US" sz="2000" dirty="0" smtClean="0"/>
          </a:p>
          <a:p>
            <a:r>
              <a:rPr lang="es-ES" sz="2000" dirty="0" smtClean="0"/>
              <a:t>El primer dígito muestra el número de canales primarios, cada uno de ellos se reproducen en un altavoz individual, en tanto que el segundo dígito se refiere a la presencia de un </a:t>
            </a:r>
            <a:r>
              <a:rPr lang="es-ES" sz="2000" i="1" dirty="0" smtClean="0"/>
              <a:t>efecto de baja frecuencia</a:t>
            </a:r>
            <a:r>
              <a:rPr lang="es-ES" sz="2000" dirty="0" smtClean="0"/>
              <a:t> (abreviado, </a:t>
            </a:r>
            <a:r>
              <a:rPr lang="es-ES" sz="2000" i="1" dirty="0" smtClean="0"/>
              <a:t>LFE</a:t>
            </a:r>
            <a:r>
              <a:rPr lang="es-ES" sz="2000" dirty="0" smtClean="0"/>
              <a:t>) que se reproduce en un altavoz para graves. Así, 1.0 corresponde al sonido mono (que significa un canal) y 2.0 corresponde al sonido estéreo. </a:t>
            </a:r>
            <a:endParaRPr lang="en-US" sz="2000" dirty="0" smtClean="0"/>
          </a:p>
          <a:p>
            <a:pPr lvl="7"/>
            <a:endParaRPr lang="en-US" sz="1800" dirty="0"/>
          </a:p>
        </p:txBody>
      </p:sp>
    </p:spTree>
  </p:cSld>
  <p:clrMapOvr>
    <a:masterClrMapping/>
  </p:clrMapOvr>
  <p:timing>
    <p:tnLst>
      <p:par>
        <p:cTn id="1" dur="indefinite" restart="never" nodeType="tmRoot"/>
      </p:par>
    </p:tn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Audio </a:t>
            </a:r>
            <a:r>
              <a:rPr lang="en-US" b="1" dirty="0" err="1" smtClean="0"/>
              <a:t>multicanal</a:t>
            </a:r>
            <a:r>
              <a:rPr lang="en-US" b="1" dirty="0" smtClean="0"/>
              <a:t> (5.1, 6.1, 7.1)</a:t>
            </a:r>
            <a:endParaRPr lang="en-US" dirty="0"/>
          </a:p>
        </p:txBody>
      </p:sp>
      <p:sp>
        <p:nvSpPr>
          <p:cNvPr id="3" name="Rectangle 2"/>
          <p:cNvSpPr>
            <a:spLocks noGrp="1"/>
          </p:cNvSpPr>
          <p:nvPr>
            <p:ph sz="quarter" idx="1"/>
          </p:nvPr>
        </p:nvSpPr>
        <p:spPr>
          <a:xfrm>
            <a:off x="457200" y="1219200"/>
            <a:ext cx="8229600" cy="4648200"/>
          </a:xfrm>
        </p:spPr>
        <p:txBody>
          <a:bodyPr>
            <a:noAutofit/>
          </a:bodyPr>
          <a:lstStyle/>
          <a:p>
            <a:r>
              <a:rPr lang="es-ES" sz="2000" b="1" dirty="0" smtClean="0"/>
              <a:t>Configuración del sonido </a:t>
            </a:r>
            <a:r>
              <a:rPr lang="es-ES" sz="2000" b="1" dirty="0" err="1" smtClean="0"/>
              <a:t>Surround</a:t>
            </a:r>
            <a:endParaRPr lang="en-US" sz="2000" dirty="0" smtClean="0"/>
          </a:p>
          <a:p>
            <a:pPr lvl="1"/>
            <a:r>
              <a:rPr lang="es-ES" sz="2400" dirty="0" smtClean="0"/>
              <a:t>Existe una configuración física óptima para los altavoces en función de la cantidad de canales de audio que se utilicen, de manera que produzcan el mejor efecto posible. Por este motivo, se encuentran iconos especiales en los equipos de sonido envolvente que simbolizan el número de canales y el espacio físico donde deben colocarse los altavoces. Se colocan pequeños cuadrados negros (uno para cada canal) en un recuadro que representa la habitación, indicando así la configuración: </a:t>
            </a:r>
            <a:endParaRPr lang="en-US" sz="2400" dirty="0" smtClean="0"/>
          </a:p>
          <a:p>
            <a:pPr lvl="7"/>
            <a:endParaRPr lang="en-US" sz="1800" dirty="0"/>
          </a:p>
        </p:txBody>
      </p:sp>
      <p:pic>
        <p:nvPicPr>
          <p:cNvPr id="4" name="Imagen 64" descr="Configuración del sonido Surround"/>
          <p:cNvPicPr/>
          <p:nvPr/>
        </p:nvPicPr>
        <p:blipFill>
          <a:blip r:embed="rId3" cstate="print"/>
          <a:srcRect/>
          <a:stretch>
            <a:fillRect/>
          </a:stretch>
        </p:blipFill>
        <p:spPr bwMode="auto">
          <a:xfrm>
            <a:off x="3276600" y="5181600"/>
            <a:ext cx="2105025" cy="7715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Audio </a:t>
            </a:r>
            <a:r>
              <a:rPr lang="en-US" b="1" dirty="0" err="1" smtClean="0"/>
              <a:t>multicanal</a:t>
            </a:r>
            <a:r>
              <a:rPr lang="en-US" b="1" dirty="0" smtClean="0"/>
              <a:t> (5.1, 6.1, 7.1)</a:t>
            </a:r>
            <a:endParaRPr lang="en-US" dirty="0"/>
          </a:p>
        </p:txBody>
      </p:sp>
      <p:sp>
        <p:nvSpPr>
          <p:cNvPr id="3" name="Rectangle 2"/>
          <p:cNvSpPr>
            <a:spLocks noGrp="1"/>
          </p:cNvSpPr>
          <p:nvPr>
            <p:ph sz="quarter" idx="1"/>
          </p:nvPr>
        </p:nvSpPr>
        <p:spPr>
          <a:xfrm>
            <a:off x="457200" y="1219200"/>
            <a:ext cx="8229600" cy="4648200"/>
          </a:xfrm>
        </p:spPr>
        <p:txBody>
          <a:bodyPr>
            <a:noAutofit/>
          </a:bodyPr>
          <a:lstStyle/>
          <a:p>
            <a:r>
              <a:rPr lang="es-ES" sz="1400" b="1" dirty="0" smtClean="0"/>
              <a:t>Configuración 5.1</a:t>
            </a:r>
            <a:endParaRPr lang="en-US" sz="1400" dirty="0" smtClean="0"/>
          </a:p>
          <a:p>
            <a:pPr lvl="1"/>
            <a:r>
              <a:rPr lang="es-ES" sz="1400" dirty="0" smtClean="0"/>
              <a:t>La configuración física de los altavoces en un sistema envolvente 5.1 es de suma importancia, ya que influye directamente en la calidad del sonido y en el realismo de los efectos de audio. </a:t>
            </a:r>
            <a:endParaRPr lang="en-US" sz="1400" dirty="0" smtClean="0"/>
          </a:p>
          <a:p>
            <a:pPr lvl="1"/>
            <a:r>
              <a:rPr lang="es-ES" sz="1400" dirty="0" smtClean="0"/>
              <a:t>Para obtener mejores resultados, existen ciertas de reglas que se deben seguir para ubicar cada uno de los altavoces: </a:t>
            </a:r>
            <a:endParaRPr lang="en-US" sz="1400" dirty="0" smtClean="0"/>
          </a:p>
          <a:p>
            <a:pPr lvl="1"/>
            <a:r>
              <a:rPr lang="es-ES" sz="1400" dirty="0" smtClean="0"/>
              <a:t>Los altavoces frontales se deben colocar, preferentemente, a la altura de los oídos de un oyente que se encuentre sentado. Los altavoces posteriores (</a:t>
            </a:r>
            <a:r>
              <a:rPr lang="es-ES" sz="1400" dirty="0" err="1" smtClean="0"/>
              <a:t>surround</a:t>
            </a:r>
            <a:r>
              <a:rPr lang="es-ES" sz="1400" dirty="0" smtClean="0"/>
              <a:t>) se deben colocar ligeramente por encima de esta altura. </a:t>
            </a:r>
            <a:endParaRPr lang="en-US" sz="1400" dirty="0" smtClean="0"/>
          </a:p>
          <a:p>
            <a:pPr lvl="1"/>
            <a:r>
              <a:rPr lang="es-ES" sz="1400" dirty="0" smtClean="0"/>
              <a:t>Los altavoces frontales izquierdo y derecho se deben colocar a cada lado del televisor, ambos a la misma distancia. En la práctica, cada uno debe estar colocado en un ángulo de 25 a 45 grados del oyente. </a:t>
            </a:r>
            <a:endParaRPr lang="en-US" sz="1400" dirty="0" smtClean="0"/>
          </a:p>
          <a:p>
            <a:pPr lvl="1"/>
            <a:r>
              <a:rPr lang="es-ES" sz="1400" dirty="0" smtClean="0"/>
              <a:t>El altavoz central se debe colocar directamente sobre o debajo del televisor, ya que se utiliza principalmente para transmitir los diálogos de los actores. </a:t>
            </a:r>
            <a:endParaRPr lang="en-US" sz="1400" dirty="0" smtClean="0"/>
          </a:p>
          <a:p>
            <a:pPr lvl="1"/>
            <a:r>
              <a:rPr lang="es-ES" sz="1400" dirty="0" smtClean="0"/>
              <a:t>El altavoz para graves se puede colocar en cualquier lugar de la habitación, pero preferentemente en el piso, para transmitir mejor las vibraciones. Lo mejor es probar diferentes lugares en la habitación. </a:t>
            </a:r>
            <a:endParaRPr lang="en-US" sz="1400" dirty="0" smtClean="0"/>
          </a:p>
          <a:p>
            <a:pPr lvl="1"/>
            <a:r>
              <a:rPr lang="es-ES" sz="1400" dirty="0" smtClean="0"/>
              <a:t>La posición óptima de los altavoces posteriores es situarlos a una corta distancia detrás del oyente, formando un ángulo de 90 a 110 grados con respecto a dicho oyente. </a:t>
            </a:r>
            <a:endParaRPr lang="en-US" sz="1400" dirty="0" smtClean="0"/>
          </a:p>
          <a:p>
            <a:pPr lvl="8"/>
            <a:endParaRPr lang="en-US" sz="1600" dirty="0"/>
          </a:p>
        </p:txBody>
      </p:sp>
      <p:pic>
        <p:nvPicPr>
          <p:cNvPr id="5" name="Imagen 65" descr="Configuración de un sistema surround 5.1"/>
          <p:cNvPicPr/>
          <p:nvPr/>
        </p:nvPicPr>
        <p:blipFill>
          <a:blip r:embed="rId3" cstate="print"/>
          <a:srcRect/>
          <a:stretch>
            <a:fillRect/>
          </a:stretch>
        </p:blipFill>
        <p:spPr bwMode="auto">
          <a:xfrm>
            <a:off x="5943600" y="5310188"/>
            <a:ext cx="2514600" cy="15478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Audio </a:t>
            </a:r>
            <a:r>
              <a:rPr lang="en-US" b="1" dirty="0" err="1" smtClean="0"/>
              <a:t>multicanal</a:t>
            </a:r>
            <a:r>
              <a:rPr lang="en-US" b="1" dirty="0" smtClean="0"/>
              <a:t> (5.1, 6.1, 7.1)</a:t>
            </a:r>
            <a:endParaRPr lang="en-US" dirty="0"/>
          </a:p>
        </p:txBody>
      </p:sp>
      <p:sp>
        <p:nvSpPr>
          <p:cNvPr id="3" name="Rectangle 2"/>
          <p:cNvSpPr>
            <a:spLocks noGrp="1"/>
          </p:cNvSpPr>
          <p:nvPr>
            <p:ph sz="quarter" idx="1"/>
          </p:nvPr>
        </p:nvSpPr>
        <p:spPr>
          <a:xfrm>
            <a:off x="457200" y="1219200"/>
            <a:ext cx="8229600" cy="4648200"/>
          </a:xfrm>
        </p:spPr>
        <p:txBody>
          <a:bodyPr>
            <a:noAutofit/>
          </a:bodyPr>
          <a:lstStyle/>
          <a:p>
            <a:r>
              <a:rPr lang="es-ES" sz="1800" b="1" dirty="0" smtClean="0"/>
              <a:t>Configuración 6.1</a:t>
            </a:r>
            <a:endParaRPr lang="en-US" sz="1800" dirty="0" smtClean="0"/>
          </a:p>
          <a:p>
            <a:pPr lvl="1"/>
            <a:r>
              <a:rPr lang="es-ES" sz="1800" dirty="0" smtClean="0"/>
              <a:t>La configuración 6.1 es similar a la configuración 5.1, ya que lo único que se añade es un altavoz central posterior para compensar el vacío entre los dos altavoces posteriores. </a:t>
            </a:r>
            <a:endParaRPr lang="en-US" sz="1800" dirty="0" smtClean="0"/>
          </a:p>
          <a:p>
            <a:pPr lvl="8"/>
            <a:endParaRPr lang="en-US" sz="1600" dirty="0"/>
          </a:p>
        </p:txBody>
      </p:sp>
      <p:pic>
        <p:nvPicPr>
          <p:cNvPr id="6" name="Imagen 66" descr="Configuración de un sistema surround 6.1"/>
          <p:cNvPicPr/>
          <p:nvPr/>
        </p:nvPicPr>
        <p:blipFill>
          <a:blip r:embed="rId3" cstate="print"/>
          <a:srcRect/>
          <a:stretch>
            <a:fillRect/>
          </a:stretch>
        </p:blipFill>
        <p:spPr bwMode="auto">
          <a:xfrm>
            <a:off x="2819400" y="2971800"/>
            <a:ext cx="3457575" cy="34004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Audio </a:t>
            </a:r>
            <a:r>
              <a:rPr lang="en-US" b="1" dirty="0" err="1" smtClean="0"/>
              <a:t>multicanal</a:t>
            </a:r>
            <a:r>
              <a:rPr lang="en-US" b="1" dirty="0" smtClean="0"/>
              <a:t> (5.1, 6.1, 7.1)</a:t>
            </a:r>
            <a:endParaRPr lang="en-US" dirty="0"/>
          </a:p>
        </p:txBody>
      </p:sp>
      <p:sp>
        <p:nvSpPr>
          <p:cNvPr id="3" name="Rectangle 2"/>
          <p:cNvSpPr>
            <a:spLocks noGrp="1"/>
          </p:cNvSpPr>
          <p:nvPr>
            <p:ph sz="quarter" idx="1"/>
          </p:nvPr>
        </p:nvSpPr>
        <p:spPr>
          <a:xfrm>
            <a:off x="457200" y="1219200"/>
            <a:ext cx="8229600" cy="4648200"/>
          </a:xfrm>
        </p:spPr>
        <p:txBody>
          <a:bodyPr>
            <a:noAutofit/>
          </a:bodyPr>
          <a:lstStyle/>
          <a:p>
            <a:r>
              <a:rPr lang="es-ES" sz="2000" b="1" dirty="0" smtClean="0"/>
              <a:t>Configuración 7.1</a:t>
            </a:r>
            <a:endParaRPr lang="en-US" sz="2000" dirty="0" smtClean="0"/>
          </a:p>
          <a:p>
            <a:pPr lvl="1"/>
            <a:r>
              <a:rPr lang="es-ES" sz="2000" dirty="0" smtClean="0"/>
              <a:t>La configuración 7.1 resuelve el vacío entre los dos altavoces posteriores, utilizando no uno, sino dos altavoces. </a:t>
            </a:r>
            <a:endParaRPr lang="en-US" sz="2000" dirty="0" smtClean="0"/>
          </a:p>
          <a:p>
            <a:pPr lvl="8"/>
            <a:endParaRPr lang="en-US" sz="1600" dirty="0"/>
          </a:p>
        </p:txBody>
      </p:sp>
      <p:pic>
        <p:nvPicPr>
          <p:cNvPr id="5" name="Imagen 67" descr="Configuración de un sistema surround 7.1"/>
          <p:cNvPicPr/>
          <p:nvPr/>
        </p:nvPicPr>
        <p:blipFill>
          <a:blip r:embed="rId3" cstate="print"/>
          <a:srcRect/>
          <a:stretch>
            <a:fillRect/>
          </a:stretch>
        </p:blipFill>
        <p:spPr bwMode="auto">
          <a:xfrm>
            <a:off x="2667000" y="3048000"/>
            <a:ext cx="3457575" cy="34004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Dolby Surround Pro Logic</a:t>
            </a:r>
            <a:endParaRPr lang="en-US" dirty="0"/>
          </a:p>
        </p:txBody>
      </p:sp>
      <p:sp>
        <p:nvSpPr>
          <p:cNvPr id="3" name="Rectangle 2"/>
          <p:cNvSpPr>
            <a:spLocks noGrp="1"/>
          </p:cNvSpPr>
          <p:nvPr>
            <p:ph sz="quarter" idx="1"/>
          </p:nvPr>
        </p:nvSpPr>
        <p:spPr>
          <a:xfrm>
            <a:off x="457200" y="1219200"/>
            <a:ext cx="8229600" cy="4648200"/>
          </a:xfrm>
        </p:spPr>
        <p:txBody>
          <a:bodyPr>
            <a:noAutofit/>
          </a:bodyPr>
          <a:lstStyle/>
          <a:p>
            <a:r>
              <a:rPr lang="es-ES" sz="2000" b="1" dirty="0" smtClean="0"/>
              <a:t>Dolby </a:t>
            </a:r>
            <a:r>
              <a:rPr lang="es-ES" sz="2000" b="1" dirty="0" err="1" smtClean="0"/>
              <a:t>Surround</a:t>
            </a:r>
            <a:endParaRPr lang="en-US" sz="2000" dirty="0" smtClean="0"/>
          </a:p>
          <a:p>
            <a:pPr lvl="1"/>
            <a:r>
              <a:rPr lang="es-ES" sz="1700" dirty="0" smtClean="0"/>
              <a:t>El formato </a:t>
            </a:r>
            <a:r>
              <a:rPr lang="es-ES" sz="1700" b="1" dirty="0" smtClean="0"/>
              <a:t>Dolby </a:t>
            </a:r>
            <a:r>
              <a:rPr lang="es-ES" sz="1700" b="1" dirty="0" err="1" smtClean="0"/>
              <a:t>Surround</a:t>
            </a:r>
            <a:r>
              <a:rPr lang="es-ES" sz="1700" dirty="0" smtClean="0"/>
              <a:t>, diseñado por los la sociedad Dolby </a:t>
            </a:r>
            <a:r>
              <a:rPr lang="es-ES" sz="1700" dirty="0" err="1" smtClean="0"/>
              <a:t>Labs</a:t>
            </a:r>
            <a:r>
              <a:rPr lang="es-ES" sz="1700" dirty="0" smtClean="0"/>
              <a:t> en 1982, es el primer sistema de codificación de audio digital que agrega un canal adicional a los dos canales utilizados en el sonido estéreo. Este canal adicional, denominado "envolvente", se utiliza para agregar una dimensión extra al sonido. </a:t>
            </a:r>
            <a:endParaRPr lang="en-US" sz="1700" dirty="0" smtClean="0"/>
          </a:p>
          <a:p>
            <a:pPr lvl="1"/>
            <a:r>
              <a:rPr lang="es-ES" sz="1700" dirty="0" smtClean="0"/>
              <a:t>Los tres canales codificados en </a:t>
            </a:r>
            <a:r>
              <a:rPr lang="es-ES" sz="1700" b="1" dirty="0" smtClean="0"/>
              <a:t>Dolby </a:t>
            </a:r>
            <a:r>
              <a:rPr lang="es-ES" sz="1700" b="1" dirty="0" err="1" smtClean="0"/>
              <a:t>Surround</a:t>
            </a:r>
            <a:r>
              <a:rPr lang="es-ES" sz="1700" dirty="0" smtClean="0"/>
              <a:t> viajan a través de dos canales estéreo tradicionales, de forma que mantienen la compatibilidad con el equipo de audio existente. Se necesita un decodificador para utilizar el tercer canal, mezclado discretamente con los otros dos canales. </a:t>
            </a:r>
            <a:endParaRPr lang="en-US" sz="1700" dirty="0" smtClean="0"/>
          </a:p>
          <a:p>
            <a:pPr lvl="1"/>
            <a:r>
              <a:rPr lang="es-ES" sz="1700" dirty="0" smtClean="0"/>
              <a:t>El canal envolvente tiene una frecuencia límite superior de 7 </a:t>
            </a:r>
            <a:r>
              <a:rPr lang="es-ES" sz="1700" dirty="0" err="1" smtClean="0"/>
              <a:t>kHz</a:t>
            </a:r>
            <a:r>
              <a:rPr lang="es-ES" sz="1700" dirty="0" smtClean="0"/>
              <a:t> y un tiempo de demora de hasta 20 ms. para mejorar el realismo de los efectos.</a:t>
            </a:r>
            <a:endParaRPr lang="en-US" sz="1700" dirty="0" smtClean="0"/>
          </a:p>
          <a:p>
            <a:pPr lvl="1"/>
            <a:r>
              <a:rPr lang="es-ES" sz="1700" dirty="0" smtClean="0"/>
              <a:t>Los dispositivos con un codificador Dolby </a:t>
            </a:r>
            <a:r>
              <a:rPr lang="es-ES" sz="1700" dirty="0" err="1" smtClean="0"/>
              <a:t>Surround</a:t>
            </a:r>
            <a:r>
              <a:rPr lang="es-ES" sz="1700" dirty="0" smtClean="0"/>
              <a:t> llevan el siguiente logotipo: </a:t>
            </a:r>
            <a:endParaRPr lang="en-US" sz="1700" dirty="0" smtClean="0"/>
          </a:p>
          <a:p>
            <a:pPr lvl="8"/>
            <a:endParaRPr lang="en-US" sz="1600" dirty="0"/>
          </a:p>
        </p:txBody>
      </p:sp>
      <p:pic>
        <p:nvPicPr>
          <p:cNvPr id="6" name="Imagen 82" descr="Dolby Surround"/>
          <p:cNvPicPr/>
          <p:nvPr/>
        </p:nvPicPr>
        <p:blipFill>
          <a:blip r:embed="rId3" cstate="print"/>
          <a:srcRect/>
          <a:stretch>
            <a:fillRect/>
          </a:stretch>
        </p:blipFill>
        <p:spPr bwMode="auto">
          <a:xfrm>
            <a:off x="3581400" y="5257800"/>
            <a:ext cx="1524000" cy="4762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Dolby Surround Pro Logic</a:t>
            </a:r>
            <a:endParaRPr lang="en-US" dirty="0"/>
          </a:p>
        </p:txBody>
      </p:sp>
      <p:sp>
        <p:nvSpPr>
          <p:cNvPr id="3" name="Rectangle 2"/>
          <p:cNvSpPr>
            <a:spLocks noGrp="1"/>
          </p:cNvSpPr>
          <p:nvPr>
            <p:ph sz="quarter" idx="1"/>
          </p:nvPr>
        </p:nvSpPr>
        <p:spPr>
          <a:xfrm>
            <a:off x="457200" y="1219200"/>
            <a:ext cx="8229600" cy="4648200"/>
          </a:xfrm>
        </p:spPr>
        <p:txBody>
          <a:bodyPr>
            <a:noAutofit/>
          </a:bodyPr>
          <a:lstStyle/>
          <a:p>
            <a:r>
              <a:rPr lang="es-ES" sz="2000" b="1" dirty="0" smtClean="0"/>
              <a:t>Dolby </a:t>
            </a:r>
            <a:r>
              <a:rPr lang="es-ES" sz="2000" b="1" dirty="0" err="1" smtClean="0"/>
              <a:t>Surround</a:t>
            </a:r>
            <a:r>
              <a:rPr lang="es-ES" sz="2000" b="1" dirty="0" smtClean="0"/>
              <a:t> Pro </a:t>
            </a:r>
            <a:r>
              <a:rPr lang="es-ES" sz="2000" b="1" dirty="0" err="1" smtClean="0"/>
              <a:t>Logic</a:t>
            </a:r>
            <a:endParaRPr lang="en-US" sz="2000" dirty="0" smtClean="0"/>
          </a:p>
          <a:p>
            <a:pPr lvl="1"/>
            <a:r>
              <a:rPr lang="es-ES" sz="1700" dirty="0" smtClean="0"/>
              <a:t>Dolby </a:t>
            </a:r>
            <a:r>
              <a:rPr lang="es-ES" sz="1700" dirty="0" err="1" smtClean="0"/>
              <a:t>Surround</a:t>
            </a:r>
            <a:r>
              <a:rPr lang="es-ES" sz="1700" dirty="0" smtClean="0"/>
              <a:t> Pro </a:t>
            </a:r>
            <a:r>
              <a:rPr lang="es-ES" sz="1700" dirty="0" err="1" smtClean="0"/>
              <a:t>Logic</a:t>
            </a:r>
            <a:r>
              <a:rPr lang="es-ES" sz="1700" dirty="0" smtClean="0"/>
              <a:t> El formato </a:t>
            </a:r>
            <a:r>
              <a:rPr lang="es-ES" sz="1700" b="1" dirty="0" smtClean="0"/>
              <a:t>Dolby </a:t>
            </a:r>
            <a:r>
              <a:rPr lang="es-ES" sz="1700" b="1" dirty="0" err="1" smtClean="0"/>
              <a:t>Surround</a:t>
            </a:r>
            <a:r>
              <a:rPr lang="es-ES" sz="1700" b="1" dirty="0" smtClean="0"/>
              <a:t> Pro </a:t>
            </a:r>
            <a:r>
              <a:rPr lang="es-ES" sz="1700" b="1" dirty="0" err="1" smtClean="0"/>
              <a:t>Logic</a:t>
            </a:r>
            <a:r>
              <a:rPr lang="es-ES" sz="1700" dirty="0" smtClean="0"/>
              <a:t> (normalmente denominado </a:t>
            </a:r>
            <a:r>
              <a:rPr lang="es-ES" sz="1700" i="1" dirty="0" smtClean="0"/>
              <a:t>Dolby Pro </a:t>
            </a:r>
            <a:r>
              <a:rPr lang="es-ES" sz="1700" i="1" dirty="0" err="1" smtClean="0"/>
              <a:t>Logic</a:t>
            </a:r>
            <a:r>
              <a:rPr lang="es-ES" sz="1700" dirty="0" smtClean="0"/>
              <a:t>), que apareció en 1987, es una mejora de Dolby </a:t>
            </a:r>
            <a:r>
              <a:rPr lang="es-ES" sz="1700" dirty="0" err="1" smtClean="0"/>
              <a:t>Surround</a:t>
            </a:r>
            <a:r>
              <a:rPr lang="es-ES" sz="1700" dirty="0" smtClean="0"/>
              <a:t>, al que se agregó un cuarto canal: un canal central para reproducir las voces de los actores. </a:t>
            </a:r>
            <a:endParaRPr lang="en-US" sz="1700" dirty="0" smtClean="0"/>
          </a:p>
          <a:p>
            <a:pPr lvl="1"/>
            <a:r>
              <a:rPr lang="es-ES" sz="1700" dirty="0" smtClean="0"/>
              <a:t>Por lo tanto, el sistema Dolby Pro </a:t>
            </a:r>
            <a:r>
              <a:rPr lang="es-ES" sz="1700" dirty="0" err="1" smtClean="0"/>
              <a:t>Logic</a:t>
            </a:r>
            <a:r>
              <a:rPr lang="es-ES" sz="1700" dirty="0" smtClean="0"/>
              <a:t> incluye: </a:t>
            </a:r>
            <a:endParaRPr lang="en-US" sz="1700" dirty="0" smtClean="0"/>
          </a:p>
          <a:p>
            <a:pPr lvl="1"/>
            <a:r>
              <a:rPr lang="es-ES" sz="1700" dirty="0" smtClean="0"/>
              <a:t>Dos altavoces laterales en el parte frontal </a:t>
            </a:r>
            <a:endParaRPr lang="en-US" sz="1700" dirty="0" smtClean="0"/>
          </a:p>
          <a:p>
            <a:pPr lvl="1"/>
            <a:r>
              <a:rPr lang="es-ES" sz="1700" dirty="0" smtClean="0"/>
              <a:t>Un altavoz central </a:t>
            </a:r>
            <a:endParaRPr lang="en-US" sz="1700" dirty="0" smtClean="0"/>
          </a:p>
          <a:p>
            <a:pPr lvl="1"/>
            <a:r>
              <a:rPr lang="es-ES" sz="1700" dirty="0" smtClean="0"/>
              <a:t>Dos altavoces envolventes posteriores (en mono) </a:t>
            </a:r>
            <a:endParaRPr lang="en-US" sz="1700" dirty="0" smtClean="0"/>
          </a:p>
          <a:p>
            <a:pPr lvl="1"/>
            <a:r>
              <a:rPr lang="es-ES" sz="1700" dirty="0" smtClean="0"/>
              <a:t>También añade mejoras en términos de calidad de restitución de sonido y posibilidades de ajuste. </a:t>
            </a:r>
            <a:endParaRPr lang="en-US" sz="1700" dirty="0" smtClean="0"/>
          </a:p>
          <a:p>
            <a:pPr lvl="1"/>
            <a:r>
              <a:rPr lang="es-ES" sz="1700" dirty="0" smtClean="0"/>
              <a:t>Los dispositivos que pueden decodificar una fuente de audio codificada Dolby Pro </a:t>
            </a:r>
            <a:r>
              <a:rPr lang="es-ES" sz="1700" dirty="0" err="1" smtClean="0"/>
              <a:t>Logic</a:t>
            </a:r>
            <a:r>
              <a:rPr lang="es-ES" sz="1700" dirty="0" smtClean="0"/>
              <a:t> llevan el siguiente logotipo: </a:t>
            </a:r>
            <a:endParaRPr lang="en-US" sz="1700" dirty="0" smtClean="0"/>
          </a:p>
          <a:p>
            <a:pPr lvl="8"/>
            <a:endParaRPr lang="en-US" sz="1600" dirty="0"/>
          </a:p>
        </p:txBody>
      </p:sp>
      <p:pic>
        <p:nvPicPr>
          <p:cNvPr id="5" name="Imagen 83" descr="Dolby Pro Logic"/>
          <p:cNvPicPr/>
          <p:nvPr/>
        </p:nvPicPr>
        <p:blipFill>
          <a:blip r:embed="rId3" cstate="print"/>
          <a:srcRect/>
          <a:stretch>
            <a:fillRect/>
          </a:stretch>
        </p:blipFill>
        <p:spPr bwMode="auto">
          <a:xfrm>
            <a:off x="3657600" y="5410200"/>
            <a:ext cx="1524000" cy="5715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Dolby Surround Pro Logic</a:t>
            </a:r>
            <a:endParaRPr lang="en-US" dirty="0"/>
          </a:p>
        </p:txBody>
      </p:sp>
      <p:sp>
        <p:nvSpPr>
          <p:cNvPr id="3" name="Rectangle 2"/>
          <p:cNvSpPr>
            <a:spLocks noGrp="1"/>
          </p:cNvSpPr>
          <p:nvPr>
            <p:ph sz="quarter" idx="1"/>
          </p:nvPr>
        </p:nvSpPr>
        <p:spPr>
          <a:xfrm>
            <a:off x="457200" y="1219200"/>
            <a:ext cx="8229600" cy="4648200"/>
          </a:xfrm>
        </p:spPr>
        <p:txBody>
          <a:bodyPr>
            <a:noAutofit/>
          </a:bodyPr>
          <a:lstStyle/>
          <a:p>
            <a:r>
              <a:rPr lang="es-ES" sz="2000" b="1" dirty="0" smtClean="0"/>
              <a:t>Dolby Pro </a:t>
            </a:r>
            <a:r>
              <a:rPr lang="es-ES" sz="2000" b="1" dirty="0" err="1" smtClean="0"/>
              <a:t>Logic</a:t>
            </a:r>
            <a:r>
              <a:rPr lang="es-ES" sz="2000" b="1" dirty="0" smtClean="0"/>
              <a:t> II</a:t>
            </a:r>
            <a:endParaRPr lang="en-US" sz="2000" dirty="0" smtClean="0"/>
          </a:p>
          <a:p>
            <a:pPr lvl="1"/>
            <a:r>
              <a:rPr lang="es-ES" sz="2000" b="1" dirty="0" smtClean="0"/>
              <a:t>Dolby Pro </a:t>
            </a:r>
            <a:r>
              <a:rPr lang="es-ES" sz="2000" b="1" dirty="0" err="1" smtClean="0"/>
              <a:t>Logic</a:t>
            </a:r>
            <a:r>
              <a:rPr lang="es-ES" sz="2000" b="1" dirty="0" smtClean="0"/>
              <a:t> II</a:t>
            </a:r>
            <a:r>
              <a:rPr lang="es-ES" sz="2000" dirty="0" smtClean="0"/>
              <a:t>, creado en agosto de 2000, puede reconstruir artificialmente un entorno acústico 5.1, aplicando procesamiento informático a una fuente estéreo (2.0) o Dolby </a:t>
            </a:r>
            <a:r>
              <a:rPr lang="es-ES" sz="2000" dirty="0" err="1" smtClean="0"/>
              <a:t>Surround</a:t>
            </a:r>
            <a:r>
              <a:rPr lang="es-ES" sz="2000" dirty="0" smtClean="0"/>
              <a:t> (3.0/4.0/4.1). </a:t>
            </a:r>
            <a:endParaRPr lang="en-US" sz="2000" dirty="0" smtClean="0"/>
          </a:p>
          <a:p>
            <a:pPr lvl="1"/>
            <a:r>
              <a:rPr lang="es-ES" sz="2000" dirty="0" smtClean="0"/>
              <a:t>Los dispositivos que pueden decodificar una fuente de audio codificada Dolby Pro </a:t>
            </a:r>
            <a:r>
              <a:rPr lang="es-ES" sz="2000" dirty="0" err="1" smtClean="0"/>
              <a:t>Logic</a:t>
            </a:r>
            <a:r>
              <a:rPr lang="es-ES" sz="2000" dirty="0" smtClean="0"/>
              <a:t> II llevan el siguiente logotipo: </a:t>
            </a:r>
            <a:endParaRPr lang="en-US" sz="2000" dirty="0" smtClean="0"/>
          </a:p>
          <a:p>
            <a:pPr lvl="1"/>
            <a:r>
              <a:rPr lang="es-ES" sz="2000" dirty="0" smtClean="0"/>
              <a:t>Los sistemas Dolby </a:t>
            </a:r>
            <a:r>
              <a:rPr lang="es-ES" sz="2000" dirty="0" err="1" smtClean="0"/>
              <a:t>Surround</a:t>
            </a:r>
            <a:r>
              <a:rPr lang="es-ES" sz="2000" dirty="0" smtClean="0"/>
              <a:t> y Dolby Pro </a:t>
            </a:r>
            <a:r>
              <a:rPr lang="es-ES" sz="2000" dirty="0" err="1" smtClean="0"/>
              <a:t>Logic</a:t>
            </a:r>
            <a:r>
              <a:rPr lang="es-ES" sz="2000" dirty="0" smtClean="0"/>
              <a:t> quedaron obsoletos con el surgimiento del Dolby Digital y del DTS. Sin embargo, todavía se utilizan para reproducir sonidos 3D desde una fuente estéreo. </a:t>
            </a:r>
            <a:endParaRPr lang="en-US" sz="2000" dirty="0" smtClean="0"/>
          </a:p>
          <a:p>
            <a:pPr lvl="8"/>
            <a:endParaRPr lang="en-US" sz="1600" dirty="0"/>
          </a:p>
        </p:txBody>
      </p:sp>
      <p:pic>
        <p:nvPicPr>
          <p:cNvPr id="6" name="Imagen 84" descr="Dolby Pro Logic II"/>
          <p:cNvPicPr/>
          <p:nvPr/>
        </p:nvPicPr>
        <p:blipFill>
          <a:blip r:embed="rId3" cstate="print"/>
          <a:srcRect/>
          <a:stretch>
            <a:fillRect/>
          </a:stretch>
        </p:blipFill>
        <p:spPr bwMode="auto">
          <a:xfrm>
            <a:off x="3657600" y="4876800"/>
            <a:ext cx="1524000" cy="8001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n-US" dirty="0" err="1" smtClean="0"/>
              <a:t>Dispositivos</a:t>
            </a:r>
            <a:r>
              <a:rPr lang="en-US" dirty="0" smtClean="0"/>
              <a:t> de </a:t>
            </a:r>
            <a:r>
              <a:rPr lang="en-US" dirty="0" err="1" smtClean="0"/>
              <a:t>Entrada</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p:txBody>
          <a:bodyPr>
            <a:noAutofit/>
          </a:bodyPr>
          <a:lstStyle/>
          <a:p>
            <a:r>
              <a:rPr lang="en-US" sz="2800" dirty="0" err="1" smtClean="0"/>
              <a:t>Ratón</a:t>
            </a:r>
            <a:endParaRPr lang="en-US" sz="2800" dirty="0" smtClean="0"/>
          </a:p>
          <a:p>
            <a:pPr lvl="1"/>
            <a:r>
              <a:rPr lang="es-ES" sz="1400" dirty="0" smtClean="0"/>
              <a:t>Del mismo modo que en los teclados, la funcionalidad básica de los ratones no ha cambiado significativamente, pero sí su ergonomía y los aditamentos que se han ido añadiendo. </a:t>
            </a:r>
          </a:p>
          <a:p>
            <a:pPr lvl="1"/>
            <a:r>
              <a:rPr lang="es-ES" sz="1400" dirty="0" smtClean="0"/>
              <a:t>En tecnología la mayoría de los ratones trabajan de forma mecánica, comunicando el giro de la bola situada en su parte inferior a unos sensores que captan el movimiento sobre el plano. </a:t>
            </a:r>
          </a:p>
          <a:p>
            <a:pPr lvl="1"/>
            <a:r>
              <a:rPr lang="es-ES" sz="1400" dirty="0" smtClean="0"/>
              <a:t>Hay sin embargo otros ratones de tecnología óptica, que captan el reflejo de una luz emitida por un pequeño LED sobre un tablero de ratón reflectante. Al tener menos partes móviles, este tipo de ratón tiene más vida útil, pero está menos impuesto en el mercado y por ello resulta mucho más caro, además de la obligación de mantener un tablero especial y de mantenerlo limpio (dentro de unos límites).</a:t>
            </a:r>
          </a:p>
          <a:p>
            <a:pPr lvl="1"/>
            <a:r>
              <a:rPr lang="es-ES" sz="1400" dirty="0" smtClean="0"/>
              <a:t>Otra variante interesante es la transmisión de datos realizada por infrarrojos en lugar de cable, lo que evita la dependencia de la distancia y el eterno problema de los enredos.</a:t>
            </a:r>
          </a:p>
          <a:p>
            <a:pPr lvl="1"/>
            <a:r>
              <a:rPr lang="es-ES" sz="1400" dirty="0" smtClean="0"/>
              <a:t>Entre los añadidos a los ratones está la funcionalidad de sus botones. Originalmente con dos botones, a menudo se usa ya un tercero intermedio que puede programarse por software para funcionar de la manera más adecuada para cada usuario (por ejemplo, como doble </a:t>
            </a:r>
            <a:r>
              <a:rPr lang="es-ES" sz="1400" dirty="0" err="1" smtClean="0"/>
              <a:t>click</a:t>
            </a:r>
            <a:r>
              <a:rPr lang="es-ES" sz="1400" dirty="0" smtClean="0"/>
              <a:t> o como botón de confirmación o de cancelación).</a:t>
            </a:r>
          </a:p>
          <a:p>
            <a:pPr lvl="1"/>
            <a:r>
              <a:rPr lang="es-ES" sz="1400" dirty="0" smtClean="0"/>
              <a:t>También empieza a ser habitual la rueda (</a:t>
            </a:r>
            <a:r>
              <a:rPr lang="es-ES" sz="1400" i="1" dirty="0" err="1" smtClean="0"/>
              <a:t>wheel</a:t>
            </a:r>
            <a:r>
              <a:rPr lang="es-ES" sz="1400" i="1" dirty="0" smtClean="0"/>
              <a:t>) que permite ser girada en vertical (arriba o abajo) para permitir </a:t>
            </a:r>
            <a:r>
              <a:rPr lang="es-ES" sz="1400" dirty="0" smtClean="0"/>
              <a:t>un desplazamiento arriba o abajo en páginas Web, en procesadores de texto o en cualquier aplicación que normalmente necesitaba un desplazamiento del ratón sobre la barra de desplazamiento vertical. La rueda puede funcionar también como tercer botón.</a:t>
            </a:r>
          </a:p>
          <a:p>
            <a:pPr lvl="1"/>
            <a:r>
              <a:rPr lang="es-ES" sz="1400" dirty="0" smtClean="0"/>
              <a:t>En las versiones más modernas, existen ya ratones que con giróscopos pueden determinar desplazamientos </a:t>
            </a:r>
            <a:r>
              <a:rPr lang="en-US" sz="1400" dirty="0" smtClean="0"/>
              <a:t>en el </a:t>
            </a:r>
            <a:r>
              <a:rPr lang="en-US" sz="1400" dirty="0" err="1" smtClean="0"/>
              <a:t>espacio</a:t>
            </a:r>
            <a:r>
              <a:rPr lang="en-US" sz="1400" dirty="0" smtClean="0"/>
              <a:t>.</a:t>
            </a:r>
            <a:endParaRPr lang="es-ES" sz="1200" dirty="0" smtClean="0"/>
          </a:p>
        </p:txBody>
      </p:sp>
    </p:spTree>
  </p:cSld>
  <p:clrMapOvr>
    <a:masterClrMapping/>
  </p:clrMapOvr>
  <p:timing>
    <p:tnLst>
      <p:par>
        <p:cTn id="1" dur="indefinite" restart="never" nodeType="tmRoot"/>
      </p:par>
    </p:tn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Dolby Surround Pro Logic</a:t>
            </a:r>
            <a:endParaRPr lang="en-US" dirty="0"/>
          </a:p>
        </p:txBody>
      </p:sp>
      <p:sp>
        <p:nvSpPr>
          <p:cNvPr id="3" name="Rectangle 2"/>
          <p:cNvSpPr>
            <a:spLocks noGrp="1"/>
          </p:cNvSpPr>
          <p:nvPr>
            <p:ph sz="quarter" idx="1"/>
          </p:nvPr>
        </p:nvSpPr>
        <p:spPr>
          <a:xfrm>
            <a:off x="457200" y="1219200"/>
            <a:ext cx="8229600" cy="4648200"/>
          </a:xfrm>
        </p:spPr>
        <p:txBody>
          <a:bodyPr>
            <a:noAutofit/>
          </a:bodyPr>
          <a:lstStyle/>
          <a:p>
            <a:r>
              <a:rPr lang="es-ES" sz="2000" b="1" dirty="0" smtClean="0"/>
              <a:t>Dolby Pro </a:t>
            </a:r>
            <a:r>
              <a:rPr lang="es-ES" sz="2000" b="1" dirty="0" err="1" smtClean="0"/>
              <a:t>Logic</a:t>
            </a:r>
            <a:r>
              <a:rPr lang="es-ES" sz="2000" b="1" dirty="0" smtClean="0"/>
              <a:t> </a:t>
            </a:r>
            <a:r>
              <a:rPr lang="es-ES" sz="2000" b="1" dirty="0" err="1" smtClean="0"/>
              <a:t>IIx</a:t>
            </a:r>
            <a:endParaRPr lang="en-US" sz="2000" dirty="0" smtClean="0"/>
          </a:p>
          <a:p>
            <a:pPr lvl="1"/>
            <a:r>
              <a:rPr lang="es-ES" sz="2000" dirty="0" smtClean="0"/>
              <a:t>El estándar </a:t>
            </a:r>
            <a:r>
              <a:rPr lang="es-ES" sz="2000" b="1" dirty="0" smtClean="0"/>
              <a:t>Dolby Pro </a:t>
            </a:r>
            <a:r>
              <a:rPr lang="es-ES" sz="2000" b="1" dirty="0" err="1" smtClean="0"/>
              <a:t>Logic</a:t>
            </a:r>
            <a:r>
              <a:rPr lang="es-ES" sz="2000" b="1" dirty="0" smtClean="0"/>
              <a:t> </a:t>
            </a:r>
            <a:r>
              <a:rPr lang="es-ES" sz="2000" b="1" dirty="0" err="1" smtClean="0"/>
              <a:t>IIx</a:t>
            </a:r>
            <a:r>
              <a:rPr lang="es-ES" sz="2000" dirty="0" err="1" smtClean="0"/>
              <a:t>,creado</a:t>
            </a:r>
            <a:r>
              <a:rPr lang="es-ES" sz="2000" dirty="0" smtClean="0"/>
              <a:t> en 2003, puede reconstruir artificialmente entornos de sonido 6.1 o 7.1 de una fuente estéreo. Ofrece diversas configuraciones de sonido ambiente en función del uso de los altavoces: </a:t>
            </a:r>
            <a:endParaRPr lang="en-US" sz="2000" dirty="0" smtClean="0"/>
          </a:p>
          <a:p>
            <a:pPr lvl="2"/>
            <a:r>
              <a:rPr lang="es-ES" sz="1800" i="1" dirty="0" err="1" smtClean="0"/>
              <a:t>Movie</a:t>
            </a:r>
            <a:r>
              <a:rPr lang="es-ES" sz="1800" dirty="0" smtClean="0"/>
              <a:t> para reproducir películas, </a:t>
            </a:r>
            <a:endParaRPr lang="en-US" sz="1800" dirty="0" smtClean="0"/>
          </a:p>
          <a:p>
            <a:pPr lvl="2"/>
            <a:r>
              <a:rPr lang="es-ES" sz="1800" i="1" dirty="0" err="1" smtClean="0"/>
              <a:t>Music</a:t>
            </a:r>
            <a:r>
              <a:rPr lang="es-ES" sz="1800" dirty="0" smtClean="0"/>
              <a:t> para reproducir CD de audio, </a:t>
            </a:r>
            <a:endParaRPr lang="en-US" sz="1800" dirty="0" smtClean="0"/>
          </a:p>
          <a:p>
            <a:pPr lvl="2"/>
            <a:r>
              <a:rPr lang="es-ES" sz="1800" i="1" dirty="0" err="1" smtClean="0"/>
              <a:t>Game</a:t>
            </a:r>
            <a:r>
              <a:rPr lang="es-ES" sz="1800" dirty="0" smtClean="0"/>
              <a:t> para videojuegos. </a:t>
            </a:r>
            <a:endParaRPr lang="en-US" sz="1800" dirty="0" smtClean="0"/>
          </a:p>
          <a:p>
            <a:pPr lvl="1"/>
            <a:r>
              <a:rPr lang="es-ES" sz="2000" dirty="0" smtClean="0"/>
              <a:t>Los dispositivos que pueden decodificar una fuente de audio codificada Dolby Pro </a:t>
            </a:r>
            <a:r>
              <a:rPr lang="es-ES" sz="2000" dirty="0" err="1" smtClean="0"/>
              <a:t>Logic</a:t>
            </a:r>
            <a:r>
              <a:rPr lang="es-ES" sz="2000" dirty="0" smtClean="0"/>
              <a:t> </a:t>
            </a:r>
            <a:r>
              <a:rPr lang="es-ES" sz="2000" dirty="0" err="1" smtClean="0"/>
              <a:t>IIx</a:t>
            </a:r>
            <a:r>
              <a:rPr lang="es-ES" sz="2000" dirty="0" smtClean="0"/>
              <a:t> llevan el siguiente logotipo: </a:t>
            </a:r>
            <a:endParaRPr lang="en-US" sz="2000" dirty="0" smtClean="0"/>
          </a:p>
          <a:p>
            <a:pPr lvl="8"/>
            <a:endParaRPr lang="en-US" sz="1600" dirty="0"/>
          </a:p>
        </p:txBody>
      </p:sp>
      <p:pic>
        <p:nvPicPr>
          <p:cNvPr id="5" name="Imagen 85" descr="Dolby Pro Logic IIx"/>
          <p:cNvPicPr/>
          <p:nvPr/>
        </p:nvPicPr>
        <p:blipFill>
          <a:blip r:embed="rId3" cstate="print"/>
          <a:srcRect/>
          <a:stretch>
            <a:fillRect/>
          </a:stretch>
        </p:blipFill>
        <p:spPr bwMode="auto">
          <a:xfrm>
            <a:off x="3581400" y="5181600"/>
            <a:ext cx="1524000" cy="4667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Dolby Digital / AC3</a:t>
            </a:r>
            <a:endParaRPr lang="en-US" dirty="0"/>
          </a:p>
        </p:txBody>
      </p:sp>
      <p:sp>
        <p:nvSpPr>
          <p:cNvPr id="3" name="Rectangle 2"/>
          <p:cNvSpPr>
            <a:spLocks noGrp="1"/>
          </p:cNvSpPr>
          <p:nvPr>
            <p:ph sz="quarter" idx="1"/>
          </p:nvPr>
        </p:nvSpPr>
        <p:spPr>
          <a:xfrm>
            <a:off x="457200" y="1219200"/>
            <a:ext cx="8229600" cy="4648200"/>
          </a:xfrm>
        </p:spPr>
        <p:txBody>
          <a:bodyPr>
            <a:noAutofit/>
          </a:bodyPr>
          <a:lstStyle/>
          <a:p>
            <a:r>
              <a:rPr lang="es-ES" sz="1200" b="1" dirty="0" smtClean="0"/>
              <a:t>Introducción al formato Dolby Digital</a:t>
            </a:r>
            <a:endParaRPr lang="en-US" sz="1200" dirty="0" smtClean="0"/>
          </a:p>
          <a:p>
            <a:pPr lvl="1"/>
            <a:r>
              <a:rPr lang="es-ES" sz="1200" dirty="0" smtClean="0"/>
              <a:t>El formato </a:t>
            </a:r>
            <a:r>
              <a:rPr lang="es-ES" sz="1200" b="1" dirty="0" smtClean="0"/>
              <a:t>Dolby Digital</a:t>
            </a:r>
            <a:r>
              <a:rPr lang="es-ES" sz="1200" dirty="0" smtClean="0"/>
              <a:t>, lanzado en 1987, es un estándar de codificación de audio digital desarrollado por los laboratorios Dolby </a:t>
            </a:r>
            <a:r>
              <a:rPr lang="es-ES" sz="1200" dirty="0" err="1" smtClean="0"/>
              <a:t>Labs</a:t>
            </a:r>
            <a:r>
              <a:rPr lang="es-ES" sz="1200" dirty="0" smtClean="0"/>
              <a:t>. </a:t>
            </a:r>
            <a:endParaRPr lang="en-US" sz="1200" dirty="0" smtClean="0"/>
          </a:p>
          <a:p>
            <a:pPr lvl="1"/>
            <a:r>
              <a:rPr lang="es-ES" sz="1200" dirty="0" smtClean="0"/>
              <a:t>A diferencia de los sistemas Dolby </a:t>
            </a:r>
            <a:r>
              <a:rPr lang="es-ES" sz="1200" dirty="0" err="1" smtClean="0"/>
              <a:t>ProLogic</a:t>
            </a:r>
            <a:r>
              <a:rPr lang="es-ES" sz="1200" dirty="0" smtClean="0"/>
              <a:t>, las pistas de audio Dolby Digital son independientes (en ocasiones se utiliza el término "discretas"). En la electrónica de consumo, el formato Dolby Digital se basa en la compresión de un algoritmo denominado </a:t>
            </a:r>
            <a:r>
              <a:rPr lang="es-ES" sz="1200" i="1" dirty="0" smtClean="0"/>
              <a:t>AC3</a:t>
            </a:r>
            <a:r>
              <a:rPr lang="es-ES" sz="1200" dirty="0" smtClean="0"/>
              <a:t> (</a:t>
            </a:r>
            <a:r>
              <a:rPr lang="es-ES" sz="1200" i="1" dirty="0" smtClean="0"/>
              <a:t>Audio </a:t>
            </a:r>
            <a:r>
              <a:rPr lang="es-ES" sz="1200" i="1" dirty="0" err="1" smtClean="0"/>
              <a:t>Coding</a:t>
            </a:r>
            <a:r>
              <a:rPr lang="es-ES" sz="1200" i="1" dirty="0" smtClean="0"/>
              <a:t> 3</a:t>
            </a:r>
            <a:r>
              <a:rPr lang="es-ES" sz="1200" dirty="0" smtClean="0"/>
              <a:t>) que puede comprimir los flujos de audio en un factor de 10 a 12, con un índice de muestreo de 16 bits a 48 </a:t>
            </a:r>
            <a:r>
              <a:rPr lang="es-ES" sz="1200" dirty="0" err="1" smtClean="0"/>
              <a:t>kHz</a:t>
            </a:r>
            <a:r>
              <a:rPr lang="es-ES" sz="1200" dirty="0" smtClean="0"/>
              <a:t> y una velocidad binaria global de 384 </a:t>
            </a:r>
            <a:r>
              <a:rPr lang="es-ES" sz="1200" dirty="0" err="1" smtClean="0"/>
              <a:t>kbit</a:t>
            </a:r>
            <a:r>
              <a:rPr lang="es-ES" sz="1200" dirty="0" smtClean="0"/>
              <a:t>/s. Por este motivo, el formato Dolby Digital se denomina, en algunos casos, </a:t>
            </a:r>
            <a:r>
              <a:rPr lang="es-ES" sz="1200" b="1" dirty="0" smtClean="0"/>
              <a:t>Dolby AC3</a:t>
            </a:r>
            <a:r>
              <a:rPr lang="es-ES" sz="1200" dirty="0" smtClean="0"/>
              <a:t>. Para los profesionales, en lugar de utilizar un decodificador AC3, el Dolby Digital utiliza un sistema denominado </a:t>
            </a:r>
            <a:r>
              <a:rPr lang="es-ES" sz="1200" i="1" dirty="0" smtClean="0"/>
              <a:t>SR-D</a:t>
            </a:r>
            <a:r>
              <a:rPr lang="es-ES" sz="1200" dirty="0" smtClean="0"/>
              <a:t>. </a:t>
            </a:r>
            <a:endParaRPr lang="en-US" sz="1200" dirty="0" smtClean="0"/>
          </a:p>
          <a:p>
            <a:pPr lvl="1"/>
            <a:r>
              <a:rPr lang="es-ES" sz="1200" dirty="0" smtClean="0"/>
              <a:t>Dolby Digital es, probablemente, el sistema más utilizado en los sistemas </a:t>
            </a:r>
            <a:r>
              <a:rPr lang="es-ES" sz="1200" i="1" dirty="0" smtClean="0"/>
              <a:t>home </a:t>
            </a:r>
            <a:r>
              <a:rPr lang="es-ES" sz="1200" i="1" dirty="0" err="1" smtClean="0"/>
              <a:t>cinema</a:t>
            </a:r>
            <a:r>
              <a:rPr lang="es-ES" sz="1200" i="1" dirty="0" smtClean="0"/>
              <a:t> </a:t>
            </a:r>
            <a:r>
              <a:rPr lang="es-ES" sz="1200" dirty="0" smtClean="0"/>
              <a:t>(cine en casa). Para poder utilizar medios grabados en el formato Dolby Digital (video DVD o audio DVD, por ejemplo) se necesita un dispositivo con un decodificador AC3 integrado. Estos dispositivos se identifican normalmente por la presencia de este logotipo: </a:t>
            </a:r>
            <a:endParaRPr lang="en-US" sz="1200" dirty="0" smtClean="0"/>
          </a:p>
          <a:p>
            <a:pPr lvl="1"/>
            <a:r>
              <a:rPr lang="es-ES" sz="1200" dirty="0" smtClean="0"/>
              <a:t>El formato Dolby Digital permite restituir el sonido en el espacio gracias a seis canales de audio independientes: </a:t>
            </a:r>
            <a:endParaRPr lang="en-US" sz="1200" dirty="0" smtClean="0"/>
          </a:p>
          <a:p>
            <a:pPr lvl="1"/>
            <a:r>
              <a:rPr lang="es-ES" sz="1200" dirty="0" smtClean="0"/>
              <a:t>Un altavoz central colocado generalmente encima de la pantalla, para reproducir diálogos. </a:t>
            </a:r>
            <a:endParaRPr lang="en-US" sz="1200" dirty="0" smtClean="0"/>
          </a:p>
          <a:p>
            <a:pPr lvl="1"/>
            <a:r>
              <a:rPr lang="es-ES" sz="1200" dirty="0" smtClean="0"/>
              <a:t>Dos pistas de audio para los altavoces frontales, para acentuar el contexto de sonido que proviene del altavoz central. </a:t>
            </a:r>
            <a:endParaRPr lang="en-US" sz="1200" dirty="0" smtClean="0"/>
          </a:p>
          <a:p>
            <a:pPr lvl="1"/>
            <a:r>
              <a:rPr lang="es-ES" sz="1200" dirty="0" smtClean="0"/>
              <a:t>Dos canales para los altavoces posteriores, utilizados para reproducir el ruido y el sonido ambiente a fin de crear ambientación sonora. </a:t>
            </a:r>
            <a:endParaRPr lang="en-US" sz="1200" dirty="0" smtClean="0"/>
          </a:p>
          <a:p>
            <a:pPr lvl="1"/>
            <a:r>
              <a:rPr lang="es-ES" sz="1200" dirty="0" smtClean="0"/>
              <a:t>Un canal de frecuencias bajas (un altavoz para graves) para amplificar los efectos especiales (las explosiones y los terremotos). </a:t>
            </a:r>
            <a:endParaRPr lang="en-US" sz="1200" dirty="0" smtClean="0"/>
          </a:p>
          <a:p>
            <a:pPr lvl="1"/>
            <a:r>
              <a:rPr lang="es-ES" sz="1200" dirty="0" smtClean="0"/>
              <a:t>El ancho de banda del formato Dolby Digital oscila entre los 20 Hz y los 20 </a:t>
            </a:r>
            <a:r>
              <a:rPr lang="es-ES" sz="1200" dirty="0" err="1" smtClean="0"/>
              <a:t>kHz</a:t>
            </a:r>
            <a:r>
              <a:rPr lang="es-ES" sz="1200" dirty="0" smtClean="0"/>
              <a:t>. Las cintas grabadas Dolby Digital se pueden codificar en cualquiera de los siguientes formatos: </a:t>
            </a:r>
            <a:endParaRPr lang="en-US" sz="1200" dirty="0" smtClean="0"/>
          </a:p>
          <a:p>
            <a:pPr lvl="1"/>
            <a:r>
              <a:rPr lang="es-ES" sz="1200" dirty="0" smtClean="0"/>
              <a:t>en estéreo </a:t>
            </a:r>
            <a:endParaRPr lang="en-US" sz="1200" dirty="0" smtClean="0"/>
          </a:p>
          <a:p>
            <a:pPr lvl="1"/>
            <a:r>
              <a:rPr lang="es-ES" sz="1200" dirty="0" smtClean="0"/>
              <a:t>en 5.1. Se debe tener en cuenta que Dolby Digital muchas veces se confunde con el término genérico "</a:t>
            </a:r>
            <a:r>
              <a:rPr lang="es-ES" sz="1200" i="1" dirty="0" smtClean="0"/>
              <a:t>5.1</a:t>
            </a:r>
            <a:r>
              <a:rPr lang="es-ES" sz="1200" dirty="0" smtClean="0"/>
              <a:t>". </a:t>
            </a:r>
            <a:endParaRPr lang="en-US" sz="1200" dirty="0" smtClean="0"/>
          </a:p>
          <a:p>
            <a:pPr lvl="8"/>
            <a:endParaRPr lang="en-US" dirty="0"/>
          </a:p>
        </p:txBody>
      </p:sp>
      <p:pic>
        <p:nvPicPr>
          <p:cNvPr id="6" name="Imagen 100" descr="Dolby Digital"/>
          <p:cNvPicPr/>
          <p:nvPr/>
        </p:nvPicPr>
        <p:blipFill>
          <a:blip r:embed="rId3" cstate="print"/>
          <a:srcRect/>
          <a:stretch>
            <a:fillRect/>
          </a:stretch>
        </p:blipFill>
        <p:spPr bwMode="auto">
          <a:xfrm>
            <a:off x="6858000" y="457200"/>
            <a:ext cx="1524000" cy="5810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err="1" smtClean="0"/>
              <a:t>Formato</a:t>
            </a:r>
            <a:r>
              <a:rPr lang="en-US" b="1" dirty="0" smtClean="0"/>
              <a:t> S/PDIF</a:t>
            </a:r>
            <a:endParaRPr lang="en-US" dirty="0"/>
          </a:p>
        </p:txBody>
      </p:sp>
      <p:sp>
        <p:nvSpPr>
          <p:cNvPr id="3" name="Rectangle 2"/>
          <p:cNvSpPr>
            <a:spLocks noGrp="1"/>
          </p:cNvSpPr>
          <p:nvPr>
            <p:ph sz="quarter" idx="1"/>
          </p:nvPr>
        </p:nvSpPr>
        <p:spPr>
          <a:xfrm>
            <a:off x="457200" y="1219200"/>
            <a:ext cx="8229600" cy="4648200"/>
          </a:xfrm>
        </p:spPr>
        <p:txBody>
          <a:bodyPr>
            <a:noAutofit/>
          </a:bodyPr>
          <a:lstStyle/>
          <a:p>
            <a:r>
              <a:rPr lang="es-ES" sz="1800" dirty="0" smtClean="0"/>
              <a:t>El estándar </a:t>
            </a:r>
            <a:r>
              <a:rPr lang="es-ES" sz="1800" b="1" dirty="0" smtClean="0"/>
              <a:t>S/PDIF</a:t>
            </a:r>
            <a:r>
              <a:rPr lang="es-ES" sz="1800" dirty="0" smtClean="0"/>
              <a:t> (</a:t>
            </a:r>
            <a:r>
              <a:rPr lang="es-ES" sz="1800" i="1" dirty="0" smtClean="0"/>
              <a:t>Sony/Philips Digital Interface</a:t>
            </a:r>
            <a:r>
              <a:rPr lang="es-ES" sz="1800" dirty="0" smtClean="0"/>
              <a:t>, o abreviado </a:t>
            </a:r>
            <a:r>
              <a:rPr lang="es-ES" sz="1800" i="1" dirty="0" smtClean="0"/>
              <a:t>SPDIF </a:t>
            </a:r>
            <a:r>
              <a:rPr lang="es-ES" sz="1800" dirty="0" smtClean="0"/>
              <a:t>) es un formato digital de transferencia de datos de audio. Es un estándar internacional conocido como "IEC-958 tipo II", que define tanto las especificaciones del hardware (características de las conexiones físicas) como el protocolo de transferencia de datos (codificación de 16 a 24 bits). El estándar S/PDIF se puede considerar la versión de gama baja de la interfaz profesional AES/EBU, a la que se le agregan algunas funciones de ahorro de energía. </a:t>
            </a:r>
            <a:endParaRPr lang="en-US" sz="1800" dirty="0" smtClean="0"/>
          </a:p>
          <a:p>
            <a:r>
              <a:rPr lang="es-ES" sz="1800" dirty="0" smtClean="0"/>
              <a:t>S/PDIF se utiliza para almacenar sonido digitalmente en medios tales como DAT (Digital Audio Tape) o para manipularlo con dispositivos de manipulación de audio. La ventaja principal de S/PDIF reside en su capacidad para transferir sonidos entre dos dispositivos de audio digitales sin utilizar una conexión analógica que reduciría la calidad. </a:t>
            </a:r>
            <a:endParaRPr lang="en-US" sz="1800" dirty="0" smtClean="0"/>
          </a:p>
          <a:p>
            <a:r>
              <a:rPr lang="es-ES" sz="1800" dirty="0" smtClean="0"/>
              <a:t>Sin embargo, una señal de audio S/PDIF codificada no sufre atenuación ni distorsión y se puede transferir sin pérdidas! </a:t>
            </a:r>
            <a:endParaRPr lang="en-US" sz="1800" dirty="0" smtClean="0"/>
          </a:p>
          <a:p>
            <a:pPr lvl="8"/>
            <a:endParaRPr lang="en-US" dirty="0"/>
          </a:p>
        </p:txBody>
      </p:sp>
    </p:spTree>
  </p:cSld>
  <p:clrMapOvr>
    <a:masterClrMapping/>
  </p:clrMapOvr>
  <p:timing>
    <p:tnLst>
      <p:par>
        <p:cTn id="1" dur="indefinite" restart="never" nodeType="tmRoot"/>
      </p:par>
    </p:tnLst>
  </p:timing>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err="1" smtClean="0"/>
              <a:t>Formato</a:t>
            </a:r>
            <a:r>
              <a:rPr lang="en-US" b="1" dirty="0" smtClean="0"/>
              <a:t> S/PDIF</a:t>
            </a:r>
            <a:endParaRPr lang="en-US" dirty="0"/>
          </a:p>
        </p:txBody>
      </p:sp>
      <p:sp>
        <p:nvSpPr>
          <p:cNvPr id="3" name="Rectangle 2"/>
          <p:cNvSpPr>
            <a:spLocks noGrp="1"/>
          </p:cNvSpPr>
          <p:nvPr>
            <p:ph sz="quarter" idx="1"/>
          </p:nvPr>
        </p:nvSpPr>
        <p:spPr>
          <a:xfrm>
            <a:off x="457200" y="1219200"/>
            <a:ext cx="8229600" cy="4648200"/>
          </a:xfrm>
        </p:spPr>
        <p:txBody>
          <a:bodyPr>
            <a:noAutofit/>
          </a:bodyPr>
          <a:lstStyle/>
          <a:p>
            <a:r>
              <a:rPr lang="es-ES" sz="2000" b="1" dirty="0" smtClean="0"/>
              <a:t>Características</a:t>
            </a:r>
            <a:endParaRPr lang="en-US" sz="2000" dirty="0" smtClean="0"/>
          </a:p>
          <a:p>
            <a:pPr lvl="1"/>
            <a:r>
              <a:rPr lang="es-ES" sz="2000" dirty="0" smtClean="0"/>
              <a:t>S/PDIF se utiliza para codificar datos de sonidos estéreo o multicanal (AC3, DTS, MPEG2, etc.) </a:t>
            </a:r>
            <a:endParaRPr lang="en-US" sz="2000" dirty="0" smtClean="0"/>
          </a:p>
          <a:p>
            <a:pPr lvl="1"/>
            <a:r>
              <a:rPr lang="es-ES" sz="2000" dirty="0" smtClean="0"/>
              <a:t>El estándar S/PDIF admite los siguientes índices de muestreo: </a:t>
            </a:r>
            <a:endParaRPr lang="en-US" sz="2000" dirty="0" smtClean="0"/>
          </a:p>
          <a:p>
            <a:pPr lvl="1"/>
            <a:r>
              <a:rPr lang="es-ES" sz="2000" dirty="0" smtClean="0"/>
              <a:t>44,1 </a:t>
            </a:r>
            <a:r>
              <a:rPr lang="es-ES" sz="2000" dirty="0" err="1" smtClean="0"/>
              <a:t>Khz.</a:t>
            </a:r>
            <a:r>
              <a:rPr lang="es-ES" sz="2000" dirty="0" smtClean="0"/>
              <a:t> de un CD </a:t>
            </a:r>
            <a:endParaRPr lang="en-US" sz="2000" dirty="0" smtClean="0"/>
          </a:p>
          <a:p>
            <a:pPr lvl="1"/>
            <a:r>
              <a:rPr lang="es-ES" sz="2000" dirty="0" smtClean="0"/>
              <a:t>48 </a:t>
            </a:r>
            <a:r>
              <a:rPr lang="es-ES" sz="2000" dirty="0" err="1" smtClean="0"/>
              <a:t>Khz.</a:t>
            </a:r>
            <a:r>
              <a:rPr lang="es-ES" sz="2000" dirty="0" smtClean="0"/>
              <a:t> de una cinta DAT </a:t>
            </a:r>
            <a:endParaRPr lang="en-US" sz="2000" dirty="0" smtClean="0"/>
          </a:p>
          <a:p>
            <a:pPr lvl="1"/>
            <a:r>
              <a:rPr lang="es-ES" sz="2000" dirty="0" smtClean="0"/>
              <a:t>32 </a:t>
            </a:r>
            <a:r>
              <a:rPr lang="es-ES" sz="2000" dirty="0" err="1" smtClean="0"/>
              <a:t>Khz.</a:t>
            </a:r>
            <a:r>
              <a:rPr lang="es-ES" sz="2000" dirty="0" smtClean="0"/>
              <a:t> de DSR</a:t>
            </a:r>
            <a:endParaRPr lang="en-US" sz="2000" dirty="0" smtClean="0"/>
          </a:p>
          <a:p>
            <a:pPr lvl="8"/>
            <a:endParaRPr lang="en-US" dirty="0"/>
          </a:p>
        </p:txBody>
      </p:sp>
    </p:spTree>
  </p:cSld>
  <p:clrMapOvr>
    <a:masterClrMapping/>
  </p:clrMapOvr>
  <p:timing>
    <p:tnLst>
      <p:par>
        <p:cTn id="1" dur="indefinite" restart="never" nodeType="tmRoot"/>
      </p:par>
    </p:tnLst>
  </p:timing>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err="1" smtClean="0"/>
              <a:t>Formato</a:t>
            </a:r>
            <a:r>
              <a:rPr lang="en-US" b="1" dirty="0" smtClean="0"/>
              <a:t> S/PDIF</a:t>
            </a:r>
            <a:endParaRPr lang="en-US" dirty="0"/>
          </a:p>
        </p:txBody>
      </p:sp>
      <p:sp>
        <p:nvSpPr>
          <p:cNvPr id="3" name="Rectangle 2"/>
          <p:cNvSpPr>
            <a:spLocks noGrp="1"/>
          </p:cNvSpPr>
          <p:nvPr>
            <p:ph sz="quarter" idx="1"/>
          </p:nvPr>
        </p:nvSpPr>
        <p:spPr>
          <a:xfrm>
            <a:off x="457200" y="1219200"/>
            <a:ext cx="8229600" cy="4648200"/>
          </a:xfrm>
        </p:spPr>
        <p:txBody>
          <a:bodyPr>
            <a:noAutofit/>
          </a:bodyPr>
          <a:lstStyle/>
          <a:p>
            <a:r>
              <a:rPr lang="es-ES" sz="2000" b="1" dirty="0" smtClean="0"/>
              <a:t>Conectores</a:t>
            </a:r>
            <a:endParaRPr lang="en-US" sz="2000" dirty="0" smtClean="0"/>
          </a:p>
          <a:p>
            <a:pPr lvl="1"/>
            <a:r>
              <a:rPr lang="es-ES" sz="2000" dirty="0" smtClean="0"/>
              <a:t>El estándar S/PDIF permite los siguientes métodos de conexión: </a:t>
            </a:r>
            <a:endParaRPr lang="en-US" sz="2000" dirty="0" smtClean="0"/>
          </a:p>
          <a:p>
            <a:pPr lvl="1"/>
            <a:r>
              <a:rPr lang="es-ES" sz="2000" dirty="0" smtClean="0"/>
              <a:t>Cable asimétrico coaxial con una resistencia de 75 </a:t>
            </a:r>
            <a:r>
              <a:rPr lang="es-ES" sz="2000" dirty="0" err="1" smtClean="0"/>
              <a:t>Ohms</a:t>
            </a:r>
            <a:r>
              <a:rPr lang="es-ES" sz="2000" dirty="0" smtClean="0"/>
              <a:t> y conectores RCA. La distancia máxima recomendada para el cableado es de quince metros. </a:t>
            </a:r>
            <a:endParaRPr lang="en-US" sz="2000" dirty="0" smtClean="0"/>
          </a:p>
          <a:p>
            <a:pPr lvl="1"/>
            <a:r>
              <a:rPr lang="es-ES" sz="2000" dirty="0" smtClean="0"/>
              <a:t>Cable de fibra óptica (1 mm de fibra plástica) con una conexión </a:t>
            </a:r>
            <a:r>
              <a:rPr lang="es-ES" sz="2000" dirty="0" err="1" smtClean="0"/>
              <a:t>Toslink</a:t>
            </a:r>
            <a:r>
              <a:rPr lang="es-ES" sz="2000" dirty="0" smtClean="0"/>
              <a:t> (</a:t>
            </a:r>
            <a:r>
              <a:rPr lang="es-ES" sz="2000" dirty="0" err="1" smtClean="0"/>
              <a:t>TOShiba</a:t>
            </a:r>
            <a:r>
              <a:rPr lang="es-ES" sz="2000" dirty="0" smtClean="0"/>
              <a:t> Link por Toshiba). Los datos se transfieren con el mismo formato, pero con señales de luces visibles emitidas por un LED (diodo emisor de luz) rojo. Teniendo en cuenta el deterioro de la señal óptica, el cable óptico no debe exceder los 10 m de largo. </a:t>
            </a:r>
            <a:endParaRPr lang="en-US" sz="2000" dirty="0" smtClean="0"/>
          </a:p>
          <a:p>
            <a:pPr lvl="1"/>
            <a:r>
              <a:rPr lang="es-ES" sz="2000" dirty="0" smtClean="0"/>
              <a:t>Cable de fibra óptica con un mini-</a:t>
            </a:r>
            <a:r>
              <a:rPr lang="es-ES" sz="2000" dirty="0" err="1" smtClean="0"/>
              <a:t>jack</a:t>
            </a:r>
            <a:r>
              <a:rPr lang="es-ES" sz="2000" dirty="0" smtClean="0"/>
              <a:t> (o mini conector) de 3,5 mm. El mini-</a:t>
            </a:r>
            <a:r>
              <a:rPr lang="es-ES" sz="2000" dirty="0" err="1" smtClean="0"/>
              <a:t>jack</a:t>
            </a:r>
            <a:r>
              <a:rPr lang="es-ES" sz="2000" dirty="0" smtClean="0"/>
              <a:t> es idéntico a un enchufe normal mono audio (3,5 mm de diámetro), excepto que contiene en la punta una lente que le permite transmitir datos a través de un cable de fibra óptica. </a:t>
            </a:r>
            <a:endParaRPr lang="en-US" sz="2000" dirty="0" smtClean="0"/>
          </a:p>
          <a:p>
            <a:pPr lvl="1"/>
            <a:r>
              <a:rPr lang="es-ES" sz="2000" dirty="0" smtClean="0"/>
              <a:t>En la práctica, la mayoría de los dispositivos (como tarjetas de sonido, reproductores de CD y DVD, amplificadores 5.1, etc.) vienen con un enchufe RCA (CINCH). </a:t>
            </a:r>
            <a:endParaRPr lang="en-US" sz="2000" dirty="0" smtClean="0"/>
          </a:p>
          <a:p>
            <a:pPr lvl="8"/>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n-US" dirty="0" err="1" smtClean="0"/>
              <a:t>Dispositivos</a:t>
            </a:r>
            <a:r>
              <a:rPr lang="en-US" dirty="0" smtClean="0"/>
              <a:t> de </a:t>
            </a:r>
            <a:r>
              <a:rPr lang="en-US" dirty="0" err="1" smtClean="0"/>
              <a:t>Entrada</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p:txBody>
          <a:bodyPr>
            <a:noAutofit/>
          </a:bodyPr>
          <a:lstStyle/>
          <a:p>
            <a:r>
              <a:rPr lang="en-US" sz="2000" dirty="0" smtClean="0"/>
              <a:t>Trackball</a:t>
            </a:r>
          </a:p>
          <a:p>
            <a:pPr lvl="1"/>
            <a:r>
              <a:rPr lang="es-ES" sz="2000" dirty="0" smtClean="0"/>
              <a:t>Es fundamentalmente como un ratón al revés ;-) con la ventaja de que no necesita espacio en la mesa para desplazarse. </a:t>
            </a:r>
          </a:p>
          <a:p>
            <a:pPr lvl="1"/>
            <a:r>
              <a:rPr lang="es-ES" sz="2000" dirty="0" smtClean="0"/>
              <a:t>Son bastante habituales por eso en los portátiles. </a:t>
            </a:r>
          </a:p>
          <a:p>
            <a:pPr lvl="1"/>
            <a:r>
              <a:rPr lang="es-ES" sz="2000" dirty="0" smtClean="0"/>
              <a:t>Además no se enredan, no dan problemas para desplazamientos de toda la pantalla (esos momentos en los que parece que al ratón se le ha "acabado la mesa") y </a:t>
            </a:r>
            <a:r>
              <a:rPr lang="en-US" sz="2000" dirty="0" err="1" smtClean="0"/>
              <a:t>posibilitan</a:t>
            </a:r>
            <a:r>
              <a:rPr lang="en-US" sz="2000" dirty="0" smtClean="0"/>
              <a:t> </a:t>
            </a:r>
            <a:r>
              <a:rPr lang="en-US" sz="2000" dirty="0" err="1" smtClean="0"/>
              <a:t>más</a:t>
            </a:r>
            <a:r>
              <a:rPr lang="en-US" sz="2000" dirty="0" smtClean="0"/>
              <a:t> </a:t>
            </a:r>
            <a:r>
              <a:rPr lang="en-US" sz="2000" dirty="0" err="1" smtClean="0"/>
              <a:t>precisión</a:t>
            </a:r>
            <a:r>
              <a:rPr lang="en-US" sz="2000" dirty="0" smtClean="0"/>
              <a:t>.</a:t>
            </a:r>
          </a:p>
          <a:p>
            <a:r>
              <a:rPr lang="en-US" sz="2000" dirty="0" smtClean="0"/>
              <a:t>Joystick</a:t>
            </a:r>
          </a:p>
          <a:p>
            <a:pPr lvl="1"/>
            <a:r>
              <a:rPr lang="es-ES" sz="2000" dirty="0" smtClean="0"/>
              <a:t>Históricamente se ha utilizado para juegos, de hecho en el mundo real su concepto se ha utilizado desde el principio de los tiempos de la aviación. </a:t>
            </a:r>
          </a:p>
          <a:p>
            <a:pPr lvl="1"/>
            <a:r>
              <a:rPr lang="es-ES" sz="2000" dirty="0" smtClean="0"/>
              <a:t>Una interesante variante es el </a:t>
            </a:r>
            <a:r>
              <a:rPr lang="es-ES" sz="2000" i="1" dirty="0" err="1" smtClean="0"/>
              <a:t>TrackPoint</a:t>
            </a:r>
            <a:r>
              <a:rPr lang="es-ES" sz="2000" i="1" dirty="0" smtClean="0"/>
              <a:t> que incorporan algunos portátiles (IBM y Toshiba, por ejemplo) que </a:t>
            </a:r>
            <a:r>
              <a:rPr lang="es-ES" sz="2000" dirty="0" smtClean="0"/>
              <a:t>es un mini-joystick con sensibilidad situado entre las teclas</a:t>
            </a:r>
            <a:endParaRPr lang="es-ES" sz="700"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n-US" dirty="0" err="1" smtClean="0"/>
              <a:t>Dispositivos</a:t>
            </a:r>
            <a:r>
              <a:rPr lang="en-US" dirty="0" smtClean="0"/>
              <a:t> de </a:t>
            </a:r>
            <a:r>
              <a:rPr lang="en-US" dirty="0" err="1" smtClean="0"/>
              <a:t>Entrada</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p:txBody>
          <a:bodyPr>
            <a:noAutofit/>
          </a:bodyPr>
          <a:lstStyle/>
          <a:p>
            <a:r>
              <a:rPr lang="en-US" sz="2000" dirty="0" err="1" smtClean="0"/>
              <a:t>Tableta</a:t>
            </a:r>
            <a:r>
              <a:rPr lang="en-US" sz="2000" dirty="0" smtClean="0"/>
              <a:t> </a:t>
            </a:r>
            <a:r>
              <a:rPr lang="en-US" sz="2000" dirty="0" err="1" smtClean="0"/>
              <a:t>gráfica</a:t>
            </a:r>
            <a:r>
              <a:rPr lang="en-US" sz="2000" dirty="0" smtClean="0"/>
              <a:t> y </a:t>
            </a:r>
            <a:r>
              <a:rPr lang="en-US" sz="2000" i="1" dirty="0" smtClean="0"/>
              <a:t>Touchpad</a:t>
            </a:r>
          </a:p>
          <a:p>
            <a:pPr lvl="1"/>
            <a:r>
              <a:rPr lang="es-ES" sz="1700" dirty="0" smtClean="0"/>
              <a:t>Las tabletas gráficas se empezaron a utilizar en aplicaciones de CAD/CAM. Suelen ser tablas planas más o menos cuadradas que se sitúan en la mesa y reconocen la posición de un apuntador electrónico situado, a modo de </a:t>
            </a:r>
            <a:r>
              <a:rPr lang="en-US" sz="1700" dirty="0" err="1" smtClean="0"/>
              <a:t>bolígrafo</a:t>
            </a:r>
            <a:r>
              <a:rPr lang="en-US" sz="1700" dirty="0" smtClean="0"/>
              <a:t>, </a:t>
            </a:r>
            <a:r>
              <a:rPr lang="en-US" sz="1700" dirty="0" err="1" smtClean="0"/>
              <a:t>sobre</a:t>
            </a:r>
            <a:r>
              <a:rPr lang="en-US" sz="1700" dirty="0" smtClean="0"/>
              <a:t> </a:t>
            </a:r>
            <a:r>
              <a:rPr lang="en-US" sz="1700" dirty="0" err="1" smtClean="0"/>
              <a:t>ellas</a:t>
            </a:r>
            <a:r>
              <a:rPr lang="en-US" sz="1700" dirty="0" smtClean="0"/>
              <a:t>.</a:t>
            </a:r>
          </a:p>
          <a:p>
            <a:pPr lvl="1"/>
            <a:r>
              <a:rPr lang="es-ES" sz="1700" dirty="0" smtClean="0"/>
              <a:t>Su principal ventaja es la sencilla adaptación del usuario, ya que realmente es como escribir o dibujar a mano alzada en papel, algo a lo que los humanos estamos acostumbrados, con la única limitación del tamaño de la superficie de dibujo y que el dibujo se ve en la pantalla en lugar de en la misma tableta.</a:t>
            </a:r>
          </a:p>
          <a:p>
            <a:pPr lvl="1"/>
            <a:r>
              <a:rPr lang="es-ES" sz="1700" dirty="0" smtClean="0"/>
              <a:t>Por eso es el dispositivo que permite más precisión gráfica y es el elegido para aplicaciones que necesitan alta precisión como el CAD o el grafismo computarizado.</a:t>
            </a:r>
          </a:p>
          <a:p>
            <a:pPr lvl="1"/>
            <a:r>
              <a:rPr lang="es-ES" sz="1700" dirty="0" smtClean="0"/>
              <a:t>Tocar sobre la superficie puede ser interpretado de la misma forma que los </a:t>
            </a:r>
            <a:r>
              <a:rPr lang="es-ES" sz="1700" dirty="0" err="1" smtClean="0"/>
              <a:t>clicks</a:t>
            </a:r>
            <a:r>
              <a:rPr lang="es-ES" sz="1700" dirty="0" smtClean="0"/>
              <a:t> de ratón. El apuntador puede además tener varios botones que funcionan como los del ratón. Algunas tabletas funcionan como </a:t>
            </a:r>
            <a:r>
              <a:rPr lang="es-ES" sz="1700" dirty="0" err="1" smtClean="0"/>
              <a:t>vectorizadores</a:t>
            </a:r>
            <a:r>
              <a:rPr lang="es-ES" sz="1700" dirty="0" smtClean="0"/>
              <a:t> permitiendo poner un papel ya dibujado por encima de ellas y trazar con el puntero su contorno digitalizando los puntos que lo determinan.</a:t>
            </a:r>
          </a:p>
          <a:p>
            <a:pPr lvl="1"/>
            <a:r>
              <a:rPr lang="es-ES" sz="1700" dirty="0" smtClean="0"/>
              <a:t>En los últimos años las tabletas tienen además sensibilidad a la presión, con lo que por ejemplo con una presión leve se puede conseguir una línea fina y con una presión mayor se consigue un trazo más grueso.</a:t>
            </a:r>
          </a:p>
          <a:p>
            <a:pPr lvl="1"/>
            <a:r>
              <a:rPr lang="es-ES" sz="1700" dirty="0" smtClean="0"/>
              <a:t>Los </a:t>
            </a:r>
            <a:r>
              <a:rPr lang="es-ES" sz="1700" i="1" dirty="0" err="1" smtClean="0"/>
              <a:t>touchpads</a:t>
            </a:r>
            <a:r>
              <a:rPr lang="es-ES" sz="1700" i="1" dirty="0" smtClean="0"/>
              <a:t> no son más que tabletas manejables con el dedo, sin necesidad de un puntero especial.</a:t>
            </a:r>
            <a:endParaRPr lang="es-ES" sz="400"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n-US" dirty="0" err="1" smtClean="0"/>
              <a:t>Dispositivos</a:t>
            </a:r>
            <a:r>
              <a:rPr lang="en-US" dirty="0" smtClean="0"/>
              <a:t> de </a:t>
            </a:r>
            <a:r>
              <a:rPr lang="en-US" dirty="0" err="1" smtClean="0"/>
              <a:t>Entrada</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p:txBody>
          <a:bodyPr>
            <a:noAutofit/>
          </a:bodyPr>
          <a:lstStyle/>
          <a:p>
            <a:r>
              <a:rPr lang="en-US" sz="2000" dirty="0" smtClean="0"/>
              <a:t>Scanner</a:t>
            </a:r>
          </a:p>
          <a:p>
            <a:pPr lvl="1"/>
            <a:r>
              <a:rPr lang="es-ES" sz="1700" dirty="0" smtClean="0"/>
              <a:t>Inicialmente los </a:t>
            </a:r>
            <a:r>
              <a:rPr lang="es-ES" sz="1700" dirty="0" err="1" smtClean="0"/>
              <a:t>scanners</a:t>
            </a:r>
            <a:r>
              <a:rPr lang="es-ES" sz="1700" dirty="0" smtClean="0"/>
              <a:t> fueron utilizados junto con software de reconocimiento de caracteres OCR y en aplicaciones de archivo digital. </a:t>
            </a:r>
          </a:p>
          <a:p>
            <a:pPr lvl="1"/>
            <a:r>
              <a:rPr lang="es-ES" sz="1700" dirty="0" smtClean="0"/>
              <a:t>Hoy también se utilizan extensivamente para captación de imágenes color y es fundamentalmente por eso por lo que han llegado a la informática doméstica, encontrándose ya a precios muy </a:t>
            </a:r>
            <a:r>
              <a:rPr lang="en-US" sz="1700" dirty="0" err="1" smtClean="0"/>
              <a:t>accesibles</a:t>
            </a:r>
            <a:r>
              <a:rPr lang="en-US" sz="1700" dirty="0" smtClean="0"/>
              <a:t> con </a:t>
            </a:r>
            <a:r>
              <a:rPr lang="en-US" sz="1700" dirty="0" err="1" smtClean="0"/>
              <a:t>calidades</a:t>
            </a:r>
            <a:r>
              <a:rPr lang="en-US" sz="1700" dirty="0" smtClean="0"/>
              <a:t> </a:t>
            </a:r>
            <a:r>
              <a:rPr lang="en-US" sz="1700" dirty="0" err="1" smtClean="0"/>
              <a:t>suficientes</a:t>
            </a:r>
            <a:r>
              <a:rPr lang="en-US" sz="1700" dirty="0" smtClean="0"/>
              <a:t>.</a:t>
            </a:r>
          </a:p>
          <a:p>
            <a:pPr lvl="1"/>
            <a:r>
              <a:rPr lang="es-ES" sz="1700" dirty="0" smtClean="0"/>
              <a:t>Hay multitud de tipos diferentes de </a:t>
            </a:r>
            <a:r>
              <a:rPr lang="es-ES" sz="1700" dirty="0" err="1" smtClean="0"/>
              <a:t>scanners</a:t>
            </a:r>
            <a:r>
              <a:rPr lang="es-ES" sz="1700" dirty="0" smtClean="0"/>
              <a:t>. </a:t>
            </a:r>
          </a:p>
          <a:p>
            <a:pPr lvl="1"/>
            <a:r>
              <a:rPr lang="es-ES" sz="1700" dirty="0" smtClean="0"/>
              <a:t>Los más extendidos son los de mano (manualmente hay que desplazar el scanner sobre el papel), de rodillo (el papel se introduce y el rodillo que gira va captándolo, como si fuera una impresora pero al revés) y de mesa (como una fotocopiadora, el papel se introduce por completo y se </a:t>
            </a:r>
            <a:r>
              <a:rPr lang="en-US" sz="1700" dirty="0" err="1" smtClean="0"/>
              <a:t>digitaliza</a:t>
            </a:r>
            <a:r>
              <a:rPr lang="en-US" sz="1700" dirty="0" smtClean="0"/>
              <a:t> </a:t>
            </a:r>
            <a:r>
              <a:rPr lang="en-US" sz="1700" dirty="0" err="1" smtClean="0"/>
              <a:t>internamente</a:t>
            </a:r>
            <a:r>
              <a:rPr lang="en-US" sz="1700" dirty="0" smtClean="0"/>
              <a:t>).</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n-US" dirty="0" err="1" smtClean="0"/>
              <a:t>Dispositivos</a:t>
            </a:r>
            <a:r>
              <a:rPr lang="en-US" dirty="0" smtClean="0"/>
              <a:t> de </a:t>
            </a:r>
            <a:r>
              <a:rPr lang="en-US" dirty="0" err="1" smtClean="0"/>
              <a:t>Entrada</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p:txBody>
          <a:bodyPr>
            <a:noAutofit/>
          </a:bodyPr>
          <a:lstStyle/>
          <a:p>
            <a:r>
              <a:rPr lang="en-US" sz="2000" dirty="0" smtClean="0"/>
              <a:t>7.2.9. </a:t>
            </a:r>
            <a:r>
              <a:rPr lang="en-US" sz="2000" dirty="0" err="1" smtClean="0"/>
              <a:t>Otros</a:t>
            </a:r>
            <a:r>
              <a:rPr lang="en-US" sz="2000" dirty="0" smtClean="0"/>
              <a:t> </a:t>
            </a:r>
            <a:r>
              <a:rPr lang="en-US" sz="2000" dirty="0" err="1" smtClean="0"/>
              <a:t>dispositivos</a:t>
            </a:r>
            <a:endParaRPr lang="en-US" sz="2000" dirty="0" smtClean="0"/>
          </a:p>
          <a:p>
            <a:pPr lvl="1"/>
            <a:r>
              <a:rPr lang="en-US" sz="1800" dirty="0" err="1" smtClean="0"/>
              <a:t>Digitalizador</a:t>
            </a:r>
            <a:r>
              <a:rPr lang="en-US" sz="1800" dirty="0" smtClean="0"/>
              <a:t> de </a:t>
            </a:r>
            <a:r>
              <a:rPr lang="en-US" sz="1800" dirty="0" err="1" smtClean="0"/>
              <a:t>vídeo</a:t>
            </a:r>
            <a:endParaRPr lang="en-US" sz="1800" dirty="0" smtClean="0"/>
          </a:p>
          <a:p>
            <a:pPr lvl="1"/>
            <a:r>
              <a:rPr lang="en-US" sz="1800" dirty="0" err="1" smtClean="0"/>
              <a:t>Digitalizador</a:t>
            </a:r>
            <a:r>
              <a:rPr lang="en-US" sz="1800" dirty="0" smtClean="0"/>
              <a:t> de audio</a:t>
            </a:r>
          </a:p>
          <a:p>
            <a:pPr lvl="1"/>
            <a:r>
              <a:rPr lang="en-US" sz="1800" dirty="0" err="1" smtClean="0"/>
              <a:t>Cámara</a:t>
            </a:r>
            <a:r>
              <a:rPr lang="en-US" sz="1800" dirty="0" smtClean="0"/>
              <a:t> digital</a:t>
            </a:r>
          </a:p>
          <a:p>
            <a:pPr lvl="1"/>
            <a:r>
              <a:rPr lang="es-ES" sz="1800" dirty="0" smtClean="0"/>
              <a:t>Teclado MIDI y otros instrumentos</a:t>
            </a:r>
          </a:p>
          <a:p>
            <a:pPr lvl="1"/>
            <a:r>
              <a:rPr lang="es-ES" sz="1800" dirty="0" smtClean="0"/>
              <a:t>OCR, </a:t>
            </a:r>
            <a:r>
              <a:rPr lang="es-ES" sz="1800" i="1" dirty="0" err="1" smtClean="0"/>
              <a:t>eyetracking</a:t>
            </a:r>
            <a:r>
              <a:rPr lang="es-ES" sz="1800" i="1" dirty="0" smtClean="0"/>
              <a:t>, control remoto infrarrojos, reconocimiento de voz, </a:t>
            </a:r>
            <a:r>
              <a:rPr lang="es-ES" sz="1800" i="1" dirty="0" err="1" smtClean="0"/>
              <a:t>dataglove</a:t>
            </a:r>
            <a:r>
              <a:rPr lang="es-ES" sz="1800" i="1" dirty="0" smtClean="0"/>
              <a:t>...</a:t>
            </a:r>
          </a:p>
          <a:p>
            <a:pPr lvl="1"/>
            <a:r>
              <a:rPr lang="en-US" sz="1800" dirty="0" err="1" smtClean="0"/>
              <a:t>Pantalla</a:t>
            </a:r>
            <a:r>
              <a:rPr lang="en-US" sz="1800" dirty="0" smtClean="0"/>
              <a:t> </a:t>
            </a:r>
            <a:r>
              <a:rPr lang="en-US" sz="1800" dirty="0" err="1" smtClean="0"/>
              <a:t>táctil</a:t>
            </a:r>
            <a:endParaRPr lang="en-US" sz="1800" dirty="0" smtClean="0"/>
          </a:p>
          <a:p>
            <a:pPr lvl="1"/>
            <a:r>
              <a:rPr lang="en-US" sz="1800" dirty="0" err="1" smtClean="0"/>
              <a:t>Lápiz</a:t>
            </a:r>
            <a:r>
              <a:rPr lang="en-US" sz="1800" dirty="0" smtClean="0"/>
              <a:t> </a:t>
            </a:r>
            <a:r>
              <a:rPr lang="en-US" sz="1800" dirty="0" err="1" smtClean="0"/>
              <a:t>electrónico</a:t>
            </a:r>
            <a:endParaRPr lang="en-US" sz="1800"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n-US" dirty="0" err="1" smtClean="0"/>
              <a:t>Dispositivos</a:t>
            </a:r>
            <a:r>
              <a:rPr lang="en-US" dirty="0" smtClean="0"/>
              <a:t> de </a:t>
            </a:r>
            <a:r>
              <a:rPr lang="en-US" dirty="0" err="1" smtClean="0"/>
              <a:t>Salida</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p:txBody>
          <a:bodyPr>
            <a:noAutofit/>
          </a:bodyPr>
          <a:lstStyle/>
          <a:p>
            <a:r>
              <a:rPr lang="en-US" sz="2000" dirty="0" smtClean="0"/>
              <a:t>Monitor</a:t>
            </a:r>
          </a:p>
          <a:p>
            <a:pPr lvl="1"/>
            <a:r>
              <a:rPr lang="en-US" sz="1700" dirty="0" err="1" smtClean="0"/>
              <a:t>Características</a:t>
            </a:r>
            <a:r>
              <a:rPr lang="en-US" sz="1700" dirty="0" smtClean="0"/>
              <a:t>:</a:t>
            </a:r>
          </a:p>
          <a:p>
            <a:pPr lvl="2"/>
            <a:r>
              <a:rPr lang="es-ES" sz="1400" dirty="0" smtClean="0"/>
              <a:t>·  Tamaño: pequeños (12" a 15"), medios (16" y 17") y grandes (19" a 21").</a:t>
            </a:r>
          </a:p>
          <a:p>
            <a:pPr lvl="2"/>
            <a:r>
              <a:rPr lang="es-ES" sz="1400" dirty="0" smtClean="0"/>
              <a:t>·  Resoluciones permitidas (640x480, 800x600, 1024x768, 1280x1024...).</a:t>
            </a:r>
          </a:p>
          <a:p>
            <a:pPr lvl="2"/>
            <a:r>
              <a:rPr lang="en-US" sz="1400" dirty="0" smtClean="0"/>
              <a:t>·  </a:t>
            </a:r>
            <a:r>
              <a:rPr lang="en-US" sz="1400" dirty="0" err="1" smtClean="0"/>
              <a:t>Profundidad</a:t>
            </a:r>
            <a:r>
              <a:rPr lang="en-US" sz="1400" dirty="0" smtClean="0"/>
              <a:t> de color </a:t>
            </a:r>
            <a:r>
              <a:rPr lang="en-US" sz="1400" dirty="0" err="1" smtClean="0"/>
              <a:t>permitida</a:t>
            </a:r>
            <a:r>
              <a:rPr lang="en-US" sz="1400" dirty="0" smtClean="0"/>
              <a:t>.</a:t>
            </a:r>
          </a:p>
          <a:p>
            <a:pPr lvl="2"/>
            <a:r>
              <a:rPr lang="es-ES" sz="1400" dirty="0" smtClean="0"/>
              <a:t>·  Velocidad de refresco (si no es suficiente ocurre el parpadeo).</a:t>
            </a:r>
          </a:p>
          <a:p>
            <a:pPr lvl="2"/>
            <a:r>
              <a:rPr lang="es-ES" sz="1400" dirty="0" smtClean="0"/>
              <a:t>·  Distancia de punto (</a:t>
            </a:r>
            <a:r>
              <a:rPr lang="es-ES" sz="1400" i="1" dirty="0" err="1" smtClean="0"/>
              <a:t>dot</a:t>
            </a:r>
            <a:r>
              <a:rPr lang="es-ES" sz="1400" i="1" dirty="0" smtClean="0"/>
              <a:t> pitch), la proximidad entre dos </a:t>
            </a:r>
            <a:r>
              <a:rPr lang="es-ES" sz="1400" i="1" dirty="0" err="1" smtClean="0"/>
              <a:t>píxels</a:t>
            </a:r>
            <a:r>
              <a:rPr lang="es-ES" sz="1400" i="1" dirty="0" smtClean="0"/>
              <a:t> contiguos de pantalla.</a:t>
            </a:r>
          </a:p>
          <a:p>
            <a:pPr lvl="2"/>
            <a:r>
              <a:rPr lang="es-ES" sz="1400" dirty="0" smtClean="0"/>
              <a:t>·  Convergencia (</a:t>
            </a:r>
            <a:r>
              <a:rPr lang="es-ES" sz="1400" i="1" dirty="0" err="1" smtClean="0"/>
              <a:t>convergence</a:t>
            </a:r>
            <a:r>
              <a:rPr lang="es-ES" sz="1400" i="1" dirty="0" smtClean="0"/>
              <a:t>), precisión de alineamiento de los tres haces de electrones en cada punto de </a:t>
            </a:r>
            <a:r>
              <a:rPr lang="en-US" sz="1400" dirty="0" err="1" smtClean="0"/>
              <a:t>pantalla</a:t>
            </a:r>
            <a:r>
              <a:rPr lang="en-US" sz="1400" dirty="0" smtClean="0"/>
              <a:t>.</a:t>
            </a:r>
          </a:p>
          <a:p>
            <a:pPr lvl="2"/>
            <a:r>
              <a:rPr lang="en-US" sz="1400" dirty="0" smtClean="0"/>
              <a:t>·  </a:t>
            </a:r>
            <a:r>
              <a:rPr lang="en-US" sz="1400" dirty="0" err="1" smtClean="0"/>
              <a:t>Curvatura</a:t>
            </a:r>
            <a:r>
              <a:rPr lang="en-US" sz="1400" dirty="0" smtClean="0"/>
              <a:t> del monitor.</a:t>
            </a:r>
          </a:p>
          <a:p>
            <a:pPr lvl="2"/>
            <a:r>
              <a:rPr lang="es-ES" sz="1400" dirty="0" smtClean="0"/>
              <a:t>·  Distorsión de la imagen (¿es una circunferencia realmente circular? Todo píxel debería ser cuadrado y las distancias verticales y horizontales entre </a:t>
            </a:r>
            <a:r>
              <a:rPr lang="es-ES" sz="1400" dirty="0" err="1" smtClean="0"/>
              <a:t>píxels</a:t>
            </a:r>
            <a:r>
              <a:rPr lang="es-ES" sz="1400" dirty="0" smtClean="0"/>
              <a:t> contiguos deberían ser las mismas).</a:t>
            </a:r>
          </a:p>
          <a:p>
            <a:pPr lvl="2"/>
            <a:r>
              <a:rPr lang="es-ES" sz="1400" dirty="0" smtClean="0"/>
              <a:t>·  Calibrado (ajuste de color mostrado con respecto al que debería mostrar).</a:t>
            </a:r>
          </a:p>
          <a:p>
            <a:pPr lvl="2"/>
            <a:r>
              <a:rPr lang="en-US" sz="1400" dirty="0" smtClean="0"/>
              <a:t>·  Control de </a:t>
            </a:r>
            <a:r>
              <a:rPr lang="en-US" sz="1400" dirty="0" err="1" smtClean="0"/>
              <a:t>agudeza</a:t>
            </a:r>
            <a:r>
              <a:rPr lang="en-US" sz="1400" dirty="0" smtClean="0"/>
              <a:t> (</a:t>
            </a:r>
            <a:r>
              <a:rPr lang="en-US" sz="1400" i="1" dirty="0" smtClean="0"/>
              <a:t>sharpness), </a:t>
            </a:r>
            <a:r>
              <a:rPr lang="en-US" sz="1400" i="1" dirty="0" err="1" smtClean="0"/>
              <a:t>brillo</a:t>
            </a:r>
            <a:r>
              <a:rPr lang="en-US" sz="1400" i="1" dirty="0" smtClean="0"/>
              <a:t>, </a:t>
            </a:r>
            <a:r>
              <a:rPr lang="en-US" sz="1400" i="1" dirty="0" err="1" smtClean="0"/>
              <a:t>contraste</a:t>
            </a:r>
            <a:endParaRPr lang="en-US" sz="12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n-US" b="1" dirty="0" smtClean="0"/>
              <a:t>Multimedia</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p:txBody>
          <a:bodyPr>
            <a:normAutofit/>
          </a:bodyPr>
          <a:lstStyle/>
          <a:p>
            <a:r>
              <a:rPr lang="es-ES" sz="1800" dirty="0" smtClean="0"/>
              <a:t>Es cualquier combinación de texto, arte gráfico, sonido, animación y vídeo que llega a nosotros por computadora u otros medios electrónicos. </a:t>
            </a:r>
          </a:p>
          <a:p>
            <a:r>
              <a:rPr lang="es-ES" sz="1800" dirty="0" smtClean="0"/>
              <a:t>Es un tema presentado con lujos de detalles. </a:t>
            </a:r>
          </a:p>
          <a:p>
            <a:r>
              <a:rPr lang="es-ES" sz="1800" dirty="0" smtClean="0"/>
              <a:t>Cuando conjuga los elementos de multimedia - fotografías y animación deslumbrantes, mezclando sonido, vídeo clips y textos informativos - puede electrizar a su auditorio; y si además le da control interactivo del proceso, quedarán encantado.</a:t>
            </a:r>
            <a:endParaRPr lang="en-US" sz="1800" dirty="0" smtClean="0"/>
          </a:p>
          <a:p>
            <a:r>
              <a:rPr lang="es-ES" sz="1800" dirty="0" smtClean="0"/>
              <a:t>Multimedia estimula los ojos, oídos, yemas de los dedos y, lo más importante, la cabeza.</a:t>
            </a:r>
            <a:endParaRPr lang="en-US" sz="1800" dirty="0" smtClean="0"/>
          </a:p>
          <a:p>
            <a:r>
              <a:rPr lang="es-ES" sz="1800" dirty="0" smtClean="0"/>
              <a:t>Multimedia se compone, como ya se describió, de combinaciones entrelazadas de elementos de texto, arte gráfico, sonido, animación y vídeo.</a:t>
            </a:r>
            <a:endParaRPr lang="en-US" sz="1800" dirty="0" smtClean="0"/>
          </a:p>
          <a:p>
            <a:endParaRPr lang="en-US" sz="1200" dirty="0" smtClean="0"/>
          </a:p>
          <a:p>
            <a:endParaRPr lang="es-ES" sz="1200"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n-US" dirty="0" err="1" smtClean="0"/>
              <a:t>Dispositivos</a:t>
            </a:r>
            <a:r>
              <a:rPr lang="en-US" dirty="0" smtClean="0"/>
              <a:t> de </a:t>
            </a:r>
            <a:r>
              <a:rPr lang="en-US" dirty="0" err="1" smtClean="0"/>
              <a:t>Salida</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p:txBody>
          <a:bodyPr>
            <a:noAutofit/>
          </a:bodyPr>
          <a:lstStyle/>
          <a:p>
            <a:r>
              <a:rPr lang="en-US" sz="2000" dirty="0" err="1" smtClean="0"/>
              <a:t>Tarjetas</a:t>
            </a:r>
            <a:r>
              <a:rPr lang="en-US" sz="2000" dirty="0" smtClean="0"/>
              <a:t> </a:t>
            </a:r>
            <a:r>
              <a:rPr lang="en-US" sz="2000" dirty="0" err="1" smtClean="0"/>
              <a:t>aceleradoras</a:t>
            </a:r>
            <a:r>
              <a:rPr lang="en-US" sz="2000" dirty="0" smtClean="0"/>
              <a:t> de </a:t>
            </a:r>
            <a:r>
              <a:rPr lang="en-US" sz="2000" dirty="0" err="1" smtClean="0"/>
              <a:t>vídeo</a:t>
            </a:r>
            <a:endParaRPr lang="en-US" sz="2000" dirty="0" smtClean="0"/>
          </a:p>
          <a:p>
            <a:pPr lvl="1"/>
            <a:r>
              <a:rPr lang="es-ES" sz="1700" dirty="0" smtClean="0"/>
              <a:t>Cuando se manejan 24 bits de color y pantallas de alta resolución, o se intentan visualizar 20 cuadros por segundo, la exigencia al sistema de vídeo es muy grande, y conlleva un refresco de pantalla mucho más lento que </a:t>
            </a:r>
            <a:r>
              <a:rPr lang="en-US" sz="1700" dirty="0" smtClean="0"/>
              <a:t>lo </a:t>
            </a:r>
            <a:r>
              <a:rPr lang="en-US" sz="1700" dirty="0" err="1" smtClean="0"/>
              <a:t>deseado</a:t>
            </a:r>
            <a:r>
              <a:rPr lang="en-US" sz="1700" dirty="0" smtClean="0"/>
              <a:t>. </a:t>
            </a:r>
          </a:p>
          <a:p>
            <a:pPr lvl="1"/>
            <a:r>
              <a:rPr lang="es-ES" sz="1700" dirty="0" smtClean="0"/>
              <a:t>Para evitar este problema, la CPU no es el único cuello de botella, y hay que recurrir a reforzar otras partes del hardware. </a:t>
            </a:r>
          </a:p>
          <a:p>
            <a:pPr lvl="1"/>
            <a:r>
              <a:rPr lang="es-ES" sz="1700" dirty="0" smtClean="0"/>
              <a:t>Es habitual entonces recurrir a tarjetas aceleradoras de vídeo que por ejemplo libran</a:t>
            </a:r>
            <a:endParaRPr lang="en-US" sz="900"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n-US" dirty="0" err="1" smtClean="0"/>
              <a:t>Proceso</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p:txBody>
          <a:bodyPr>
            <a:noAutofit/>
          </a:bodyPr>
          <a:lstStyle/>
          <a:p>
            <a:r>
              <a:rPr lang="en-US" sz="2000" dirty="0" err="1" smtClean="0"/>
              <a:t>Compresión</a:t>
            </a:r>
            <a:r>
              <a:rPr lang="en-US" sz="2000" dirty="0" smtClean="0"/>
              <a:t> y </a:t>
            </a:r>
            <a:r>
              <a:rPr lang="en-US" sz="2000" dirty="0" err="1" smtClean="0"/>
              <a:t>Codecs</a:t>
            </a:r>
            <a:endParaRPr lang="en-US" sz="2000" dirty="0" smtClean="0"/>
          </a:p>
          <a:p>
            <a:pPr lvl="1"/>
            <a:r>
              <a:rPr lang="es-ES" sz="1500" dirty="0" smtClean="0"/>
              <a:t>Dado que muchos de los medios digitales (imagen, sonido, vídeo) son grandes consumidores de espacio, una de las claves para que, hoy por hoy, la multimedia sea posible en la práctica, es la necesidad de la compresión.</a:t>
            </a:r>
          </a:p>
          <a:p>
            <a:pPr lvl="1"/>
            <a:r>
              <a:rPr lang="es-ES" sz="1500" dirty="0" smtClean="0"/>
              <a:t>Los compresores engloban dos partes, compresión y </a:t>
            </a:r>
            <a:r>
              <a:rPr lang="es-ES" sz="1500" dirty="0" err="1" smtClean="0"/>
              <a:t>decompresión</a:t>
            </a:r>
            <a:r>
              <a:rPr lang="es-ES" sz="1500" dirty="0" smtClean="0"/>
              <a:t>. Usualmente la compresión es más costosa que la descompresión, si es así el algoritmo de compresión se llama asimétrico; si ambas se pueden realizar en el mismo tiempo entonces se llama simétrico.</a:t>
            </a:r>
          </a:p>
          <a:p>
            <a:pPr lvl="1"/>
            <a:r>
              <a:rPr lang="es-ES" sz="1500" dirty="0" smtClean="0"/>
              <a:t>Algunos compresores son únicamente software, aunque los más eficientes y por ello costosos suelen necesitar hardware, al menos si se quiere permitir el proceso en tiempo real.</a:t>
            </a:r>
          </a:p>
          <a:p>
            <a:pPr lvl="1"/>
            <a:r>
              <a:rPr lang="en-US" sz="1500" b="1" dirty="0" err="1" smtClean="0"/>
              <a:t>Pérdida</a:t>
            </a:r>
            <a:r>
              <a:rPr lang="en-US" sz="1500" b="1" dirty="0" smtClean="0"/>
              <a:t> de </a:t>
            </a:r>
            <a:r>
              <a:rPr lang="en-US" sz="1500" b="1" dirty="0" err="1" smtClean="0"/>
              <a:t>información</a:t>
            </a:r>
            <a:endParaRPr lang="en-US" sz="1500" b="1" dirty="0" smtClean="0"/>
          </a:p>
          <a:p>
            <a:pPr lvl="2"/>
            <a:r>
              <a:rPr lang="es-ES" sz="1500" dirty="0" smtClean="0"/>
              <a:t>La compresión siempre funciona eliminando alguna información del medio. </a:t>
            </a:r>
          </a:p>
          <a:p>
            <a:pPr lvl="2"/>
            <a:r>
              <a:rPr lang="es-ES" sz="1500" dirty="0" smtClean="0"/>
              <a:t>Si la información que se elimina es redundante o no es detectable por los sentidos humanos, se dice que la compresión es sin pérdida (</a:t>
            </a:r>
            <a:r>
              <a:rPr lang="es-ES" sz="1500" i="1" dirty="0" err="1" smtClean="0"/>
              <a:t>lossless</a:t>
            </a:r>
            <a:r>
              <a:rPr lang="es-ES" sz="1500" i="1" dirty="0" smtClean="0"/>
              <a:t> </a:t>
            </a:r>
            <a:r>
              <a:rPr lang="en-US" sz="1500" i="1" dirty="0" smtClean="0"/>
              <a:t>compression). </a:t>
            </a:r>
          </a:p>
          <a:p>
            <a:pPr lvl="2"/>
            <a:r>
              <a:rPr lang="en-US" sz="1500" i="1" dirty="0" smtClean="0"/>
              <a:t>Si la </a:t>
            </a:r>
            <a:r>
              <a:rPr lang="en-US" sz="1500" i="1" dirty="0" err="1" smtClean="0"/>
              <a:t>calidad</a:t>
            </a:r>
            <a:r>
              <a:rPr lang="en-US" sz="1500" i="1" dirty="0" smtClean="0"/>
              <a:t> se </a:t>
            </a:r>
            <a:r>
              <a:rPr lang="en-US" sz="1500" i="1" dirty="0" err="1" smtClean="0"/>
              <a:t>degrada</a:t>
            </a:r>
            <a:r>
              <a:rPr lang="en-US" sz="1500" i="1" dirty="0" smtClean="0"/>
              <a:t>, la </a:t>
            </a:r>
            <a:r>
              <a:rPr lang="en-US" sz="1500" i="1" dirty="0" err="1" smtClean="0"/>
              <a:t>compresión</a:t>
            </a:r>
            <a:r>
              <a:rPr lang="en-US" sz="1500" i="1" dirty="0" smtClean="0"/>
              <a:t> </a:t>
            </a:r>
            <a:r>
              <a:rPr lang="en-US" sz="1500" i="1" dirty="0" err="1" smtClean="0"/>
              <a:t>es</a:t>
            </a:r>
            <a:r>
              <a:rPr lang="en-US" sz="1500" i="1" dirty="0" smtClean="0"/>
              <a:t> con </a:t>
            </a:r>
            <a:r>
              <a:rPr lang="en-US" sz="1500" i="1" dirty="0" err="1" smtClean="0"/>
              <a:t>pérdida</a:t>
            </a:r>
            <a:r>
              <a:rPr lang="en-US" sz="1500" i="1" dirty="0" smtClean="0"/>
              <a:t> (</a:t>
            </a:r>
            <a:r>
              <a:rPr lang="en-US" sz="1500" i="1" dirty="0" err="1" smtClean="0"/>
              <a:t>lossy</a:t>
            </a:r>
            <a:r>
              <a:rPr lang="en-US" sz="1500" i="1" dirty="0" smtClean="0"/>
              <a:t> compression).</a:t>
            </a:r>
          </a:p>
          <a:p>
            <a:pPr lvl="3"/>
            <a:r>
              <a:rPr lang="es-ES" sz="1500" dirty="0" smtClean="0"/>
              <a:t>·  El primer tipo de compresión mantiene toda la calidad del medio original. Por ejemplo, la técnica </a:t>
            </a:r>
            <a:r>
              <a:rPr lang="es-ES" sz="1500" i="1" dirty="0" err="1" smtClean="0"/>
              <a:t>Animation</a:t>
            </a:r>
            <a:r>
              <a:rPr lang="es-ES" sz="1500" i="1" dirty="0" smtClean="0"/>
              <a:t> establecida a la mayor calidad comprime vídeo sin pérdida.</a:t>
            </a:r>
          </a:p>
          <a:p>
            <a:pPr lvl="3"/>
            <a:r>
              <a:rPr lang="es-ES" sz="1500" dirty="0" smtClean="0"/>
              <a:t>·  El segundo, por el contrario, pierde datos del soporte original al comprimir. Por esto sólo se suelen usar una vez (y suele ser al final), si no tienden a acumularse los defectos. Una técnica de compresión de vídeo </a:t>
            </a:r>
            <a:r>
              <a:rPr lang="en-US" sz="1500" dirty="0" err="1" smtClean="0"/>
              <a:t>ejemplo</a:t>
            </a:r>
            <a:r>
              <a:rPr lang="en-US" sz="1500" dirty="0" smtClean="0"/>
              <a:t> </a:t>
            </a:r>
            <a:r>
              <a:rPr lang="en-US" sz="1500" dirty="0" err="1" smtClean="0"/>
              <a:t>es</a:t>
            </a:r>
            <a:r>
              <a:rPr lang="en-US" sz="1500" dirty="0" smtClean="0"/>
              <a:t> </a:t>
            </a:r>
            <a:r>
              <a:rPr lang="en-US" sz="1500" i="1" dirty="0" err="1" smtClean="0"/>
              <a:t>Cinepak</a:t>
            </a:r>
            <a:r>
              <a:rPr lang="en-US" sz="1500" i="1" dirty="0" smtClean="0"/>
              <a:t>.</a:t>
            </a:r>
            <a:endParaRPr lang="en-US" sz="1500"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n-US" dirty="0" err="1" smtClean="0"/>
              <a:t>Proceso</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p:txBody>
          <a:bodyPr>
            <a:noAutofit/>
          </a:bodyPr>
          <a:lstStyle/>
          <a:p>
            <a:r>
              <a:rPr lang="en-US" sz="2000" b="1" dirty="0" err="1" smtClean="0"/>
              <a:t>Tipos</a:t>
            </a:r>
            <a:r>
              <a:rPr lang="en-US" sz="2000" b="1" dirty="0" smtClean="0"/>
              <a:t> de </a:t>
            </a:r>
            <a:r>
              <a:rPr lang="en-US" sz="2000" b="1" dirty="0" err="1" smtClean="0"/>
              <a:t>Compresión</a:t>
            </a:r>
            <a:endParaRPr lang="en-US" sz="2000" b="1" dirty="0" smtClean="0"/>
          </a:p>
          <a:p>
            <a:pPr lvl="1"/>
            <a:r>
              <a:rPr lang="es-ES" sz="1600" dirty="0" smtClean="0"/>
              <a:t>Los soportes temporales, especialmente el vídeo, admiten dos tipos de compresión:</a:t>
            </a:r>
          </a:p>
          <a:p>
            <a:pPr lvl="1"/>
            <a:r>
              <a:rPr lang="es-ES" sz="1600" dirty="0" smtClean="0"/>
              <a:t>·  </a:t>
            </a:r>
            <a:r>
              <a:rPr lang="es-ES" sz="1600" b="1" dirty="0" smtClean="0"/>
              <a:t>Espacial (</a:t>
            </a:r>
            <a:r>
              <a:rPr lang="es-ES" sz="1600" b="1" i="1" dirty="0" err="1" smtClean="0"/>
              <a:t>Intraframe</a:t>
            </a:r>
            <a:r>
              <a:rPr lang="es-ES" sz="1600" b="1" i="1" dirty="0" smtClean="0"/>
              <a:t>, </a:t>
            </a:r>
            <a:r>
              <a:rPr lang="es-ES" sz="1600" b="1" i="1" dirty="0" err="1" smtClean="0"/>
              <a:t>Spatial</a:t>
            </a:r>
            <a:r>
              <a:rPr lang="es-ES" sz="1600" b="1" i="1" dirty="0" smtClean="0"/>
              <a:t>), que trabaja con cada fotograma (</a:t>
            </a:r>
            <a:r>
              <a:rPr lang="es-ES" sz="1600" b="1" i="1" dirty="0" err="1" smtClean="0"/>
              <a:t>frame</a:t>
            </a:r>
            <a:r>
              <a:rPr lang="es-ES" sz="1600" b="1" i="1" dirty="0" smtClean="0"/>
              <a:t>) independientemente del resto. Esta es </a:t>
            </a:r>
            <a:r>
              <a:rPr lang="es-ES" sz="1600" dirty="0" smtClean="0"/>
              <a:t>la técnica que se usa con medios fijos (gráficos, fotografía). ¿Cómo se reduce el tamaño de una imagen? Por </a:t>
            </a:r>
            <a:r>
              <a:rPr lang="en-US" sz="1600" dirty="0" err="1" smtClean="0"/>
              <a:t>ejemplo</a:t>
            </a:r>
            <a:r>
              <a:rPr lang="en-US" sz="1600" dirty="0" smtClean="0"/>
              <a:t>, </a:t>
            </a:r>
          </a:p>
          <a:p>
            <a:pPr lvl="2"/>
            <a:r>
              <a:rPr lang="es-ES" sz="1600" dirty="0" smtClean="0"/>
              <a:t>·  Una técnica para esto es la </a:t>
            </a:r>
            <a:r>
              <a:rPr lang="es-ES" sz="1600" i="1" dirty="0" smtClean="0"/>
              <a:t>codificación de longitud y recorrido, que sustituye áreas de color plano por </a:t>
            </a:r>
            <a:r>
              <a:rPr lang="es-ES" sz="1600" dirty="0" smtClean="0"/>
              <a:t>una especie de fórmula. Por supuesto, esto funciona bastante mal con los sombreados.</a:t>
            </a:r>
          </a:p>
          <a:p>
            <a:pPr lvl="2"/>
            <a:r>
              <a:rPr lang="es-ES" sz="1600" dirty="0" smtClean="0"/>
              <a:t>·  Otra técnica mejor a menudo es hacer compresión en base a diferencias mínimas de color y a áreas cercanas de pantalla (como hace JPEG) con cada cuadro. </a:t>
            </a:r>
          </a:p>
          <a:p>
            <a:pPr lvl="1"/>
            <a:r>
              <a:rPr lang="en-US" sz="1600" dirty="0" smtClean="0"/>
              <a:t>·  </a:t>
            </a:r>
            <a:r>
              <a:rPr lang="en-US" sz="1600" b="1" dirty="0" smtClean="0"/>
              <a:t>Temporal (</a:t>
            </a:r>
            <a:r>
              <a:rPr lang="en-US" sz="1600" b="1" i="1" dirty="0" err="1" smtClean="0"/>
              <a:t>Interframe</a:t>
            </a:r>
            <a:r>
              <a:rPr lang="en-US" sz="1600" b="1" i="1" dirty="0" smtClean="0"/>
              <a:t>, Temporal), </a:t>
            </a:r>
            <a:r>
              <a:rPr lang="en-US" sz="1600" b="1" i="1" dirty="0" err="1" smtClean="0"/>
              <a:t>usado</a:t>
            </a:r>
            <a:r>
              <a:rPr lang="en-US" sz="1600" b="1" i="1" dirty="0" smtClean="0"/>
              <a:t> </a:t>
            </a:r>
            <a:r>
              <a:rPr lang="en-US" sz="1600" b="1" i="1" dirty="0" err="1" smtClean="0"/>
              <a:t>fundamentalmente</a:t>
            </a:r>
            <a:r>
              <a:rPr lang="en-US" sz="1600" b="1" i="1" dirty="0" smtClean="0"/>
              <a:t> en </a:t>
            </a:r>
            <a:r>
              <a:rPr lang="en-US" sz="1600" b="1" i="1" dirty="0" err="1" smtClean="0"/>
              <a:t>vídeo</a:t>
            </a:r>
            <a:r>
              <a:rPr lang="en-US" sz="1600" b="1" i="1" dirty="0" smtClean="0"/>
              <a:t>, </a:t>
            </a:r>
            <a:r>
              <a:rPr lang="en-US" sz="1600" b="1" i="1" dirty="0" err="1" smtClean="0"/>
              <a:t>que</a:t>
            </a:r>
            <a:r>
              <a:rPr lang="en-US" sz="1600" b="1" i="1" dirty="0" smtClean="0"/>
              <a:t> </a:t>
            </a:r>
            <a:r>
              <a:rPr lang="en-US" sz="1600" b="1" i="1" dirty="0" err="1" smtClean="0"/>
              <a:t>busca</a:t>
            </a:r>
            <a:r>
              <a:rPr lang="en-US" sz="1600" b="1" i="1" dirty="0" smtClean="0"/>
              <a:t> </a:t>
            </a:r>
            <a:r>
              <a:rPr lang="en-US" sz="1600" b="1" i="1" dirty="0" err="1" smtClean="0"/>
              <a:t>diferencias</a:t>
            </a:r>
            <a:r>
              <a:rPr lang="en-US" sz="1600" b="1" i="1" dirty="0" smtClean="0"/>
              <a:t> entre </a:t>
            </a:r>
            <a:r>
              <a:rPr lang="en-US" sz="1600" b="1" i="1" dirty="0" err="1" smtClean="0"/>
              <a:t>cuadros</a:t>
            </a:r>
            <a:r>
              <a:rPr lang="en-US" sz="1600" b="1" i="1" dirty="0" smtClean="0"/>
              <a:t>. A  </a:t>
            </a:r>
            <a:r>
              <a:rPr lang="es-ES" sz="1600" dirty="0" smtClean="0"/>
              <a:t>veces esta técnica se conoce como </a:t>
            </a:r>
            <a:r>
              <a:rPr lang="es-ES" sz="1600" b="1" i="1" dirty="0" smtClean="0"/>
              <a:t>diferenciación de cuadros (</a:t>
            </a:r>
            <a:r>
              <a:rPr lang="es-ES" sz="1600" b="1" i="1" dirty="0" err="1" smtClean="0"/>
              <a:t>frame</a:t>
            </a:r>
            <a:r>
              <a:rPr lang="es-ES" sz="1600" b="1" i="1" dirty="0" smtClean="0"/>
              <a:t> </a:t>
            </a:r>
            <a:r>
              <a:rPr lang="es-ES" sz="1600" b="1" i="1" dirty="0" err="1" smtClean="0"/>
              <a:t>differencing</a:t>
            </a:r>
            <a:r>
              <a:rPr lang="es-ES" sz="1600" b="1" i="1" dirty="0" smtClean="0"/>
              <a:t>). Para esto se toma un </a:t>
            </a:r>
            <a:r>
              <a:rPr lang="es-ES" sz="1600" dirty="0" smtClean="0"/>
              <a:t>cuadro de referencia, cuadro clave (</a:t>
            </a:r>
            <a:r>
              <a:rPr lang="es-ES" sz="1600" i="1" dirty="0" err="1" smtClean="0"/>
              <a:t>key</a:t>
            </a:r>
            <a:r>
              <a:rPr lang="es-ES" sz="1600" i="1" dirty="0" smtClean="0"/>
              <a:t> </a:t>
            </a:r>
            <a:r>
              <a:rPr lang="es-ES" sz="1600" i="1" dirty="0" err="1" smtClean="0"/>
              <a:t>frame</a:t>
            </a:r>
            <a:r>
              <a:rPr lang="es-ES" sz="1600" i="1" dirty="0" smtClean="0"/>
              <a:t>), y los subsiguientes almacenan sólo sus diferencias con él.</a:t>
            </a:r>
          </a:p>
          <a:p>
            <a:pPr lvl="2"/>
            <a:r>
              <a:rPr lang="es-ES" sz="1600" dirty="0" smtClean="0"/>
              <a:t>Esto es especialmente favorable cuando el enfoque es fijo y el fondo no cambia. Por supuesto a menudo hay cambios de enfoque, zooms, </a:t>
            </a:r>
            <a:r>
              <a:rPr lang="es-ES" sz="1600" dirty="0" err="1" smtClean="0"/>
              <a:t>travellings</a:t>
            </a:r>
            <a:r>
              <a:rPr lang="es-ES" sz="1600" dirty="0" smtClean="0"/>
              <a:t>, etc.; el software de compresión debe detectar eso (reconociendo que la mayoría del </a:t>
            </a:r>
            <a:r>
              <a:rPr lang="es-ES" sz="1600" dirty="0" err="1" smtClean="0"/>
              <a:t>frame</a:t>
            </a:r>
            <a:r>
              <a:rPr lang="es-ES" sz="1600" dirty="0" smtClean="0"/>
              <a:t> cambia) para determinar la aparición de un nuevo cuadro clave.</a:t>
            </a:r>
            <a:endParaRPr lang="en-US" sz="1600"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n-US" dirty="0" err="1" smtClean="0"/>
              <a:t>Proceso</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p:txBody>
          <a:bodyPr>
            <a:noAutofit/>
          </a:bodyPr>
          <a:lstStyle/>
          <a:p>
            <a:r>
              <a:rPr lang="en-US" sz="2000" b="1" dirty="0" smtClean="0"/>
              <a:t>Codec</a:t>
            </a:r>
          </a:p>
          <a:p>
            <a:pPr lvl="1"/>
            <a:r>
              <a:rPr lang="es-ES" sz="1400" dirty="0" smtClean="0"/>
              <a:t>Los </a:t>
            </a:r>
            <a:r>
              <a:rPr lang="es-ES" sz="1400" dirty="0" err="1" smtClean="0"/>
              <a:t>codecs</a:t>
            </a:r>
            <a:r>
              <a:rPr lang="es-ES" sz="1400" dirty="0" smtClean="0"/>
              <a:t> son los módulos de software que comprimen y descomprimen multimedia digital. Así, si queremos comprimir o descomprimir formato JPEG tenemos que añadir a nuestro sistema un </a:t>
            </a:r>
            <a:r>
              <a:rPr lang="es-ES" sz="1400" dirty="0" err="1" smtClean="0"/>
              <a:t>codec</a:t>
            </a:r>
            <a:r>
              <a:rPr lang="es-ES" sz="1400" dirty="0" smtClean="0"/>
              <a:t> </a:t>
            </a:r>
            <a:r>
              <a:rPr lang="es-ES" sz="1400" dirty="0" err="1" smtClean="0"/>
              <a:t>jpeg</a:t>
            </a:r>
            <a:r>
              <a:rPr lang="es-ES" sz="1400" dirty="0" smtClean="0"/>
              <a:t>.</a:t>
            </a:r>
          </a:p>
          <a:p>
            <a:pPr lvl="2"/>
            <a:r>
              <a:rPr lang="es-ES" sz="1400" dirty="0" smtClean="0"/>
              <a:t>·  La efectividad de un </a:t>
            </a:r>
            <a:r>
              <a:rPr lang="es-ES" sz="1400" dirty="0" err="1" smtClean="0"/>
              <a:t>codec</a:t>
            </a:r>
            <a:r>
              <a:rPr lang="es-ES" sz="1400" dirty="0" smtClean="0"/>
              <a:t> se mide con dos  variables:</a:t>
            </a:r>
          </a:p>
          <a:p>
            <a:pPr lvl="3"/>
            <a:r>
              <a:rPr lang="es-ES" sz="1400" dirty="0" smtClean="0"/>
              <a:t>·  La </a:t>
            </a:r>
            <a:r>
              <a:rPr lang="es-ES" sz="1400" b="1" dirty="0" smtClean="0"/>
              <a:t>razón de compresión (</a:t>
            </a:r>
            <a:r>
              <a:rPr lang="es-ES" sz="1400" b="1" i="1" dirty="0" err="1" smtClean="0"/>
              <a:t>compression</a:t>
            </a:r>
            <a:r>
              <a:rPr lang="es-ES" sz="1400" b="1" i="1" dirty="0" smtClean="0"/>
              <a:t> </a:t>
            </a:r>
            <a:r>
              <a:rPr lang="es-ES" sz="1400" b="1" i="1" dirty="0" err="1" smtClean="0"/>
              <a:t>rate</a:t>
            </a:r>
            <a:r>
              <a:rPr lang="es-ES" sz="1400" b="1" i="1" dirty="0" smtClean="0"/>
              <a:t>, tamaño original / comprimido).</a:t>
            </a:r>
          </a:p>
          <a:p>
            <a:pPr lvl="3"/>
            <a:r>
              <a:rPr lang="es-ES" sz="1400" dirty="0" smtClean="0"/>
              <a:t>·  El tiempo de </a:t>
            </a:r>
            <a:r>
              <a:rPr lang="es-ES" sz="1400" b="1" dirty="0" smtClean="0"/>
              <a:t>compresión/descompresión. (dependiendo de la simetría del </a:t>
            </a:r>
            <a:r>
              <a:rPr lang="es-ES" sz="1400" b="1" dirty="0" err="1" smtClean="0"/>
              <a:t>codec</a:t>
            </a:r>
            <a:r>
              <a:rPr lang="es-ES" sz="1400" b="1" dirty="0" smtClean="0"/>
              <a:t>).</a:t>
            </a:r>
          </a:p>
          <a:p>
            <a:pPr lvl="1"/>
            <a:r>
              <a:rPr lang="es-ES" sz="1400" dirty="0" smtClean="0"/>
              <a:t>QuickTime incluye en la versión 2.5 los siguientes </a:t>
            </a:r>
            <a:r>
              <a:rPr lang="es-ES" sz="1400" dirty="0" err="1" smtClean="0"/>
              <a:t>codecs</a:t>
            </a:r>
            <a:r>
              <a:rPr lang="es-ES" sz="1400" dirty="0" smtClean="0"/>
              <a:t>:</a:t>
            </a:r>
          </a:p>
          <a:p>
            <a:pPr lvl="2"/>
            <a:r>
              <a:rPr lang="es-ES" sz="1200" dirty="0" smtClean="0"/>
              <a:t>·  </a:t>
            </a:r>
            <a:r>
              <a:rPr lang="es-ES" sz="1200" dirty="0" err="1" smtClean="0"/>
              <a:t>Animation</a:t>
            </a:r>
            <a:r>
              <a:rPr lang="es-ES" sz="1200" dirty="0" smtClean="0"/>
              <a:t>. Usa un algoritmo que es muy eficiente para animaciones generadas por </a:t>
            </a:r>
            <a:r>
              <a:rPr lang="en-US" sz="1200" dirty="0" err="1" smtClean="0"/>
              <a:t>computadora</a:t>
            </a:r>
            <a:r>
              <a:rPr lang="en-US" sz="1200" dirty="0" smtClean="0"/>
              <a:t>, o </a:t>
            </a:r>
            <a:r>
              <a:rPr lang="en-US" sz="1200" dirty="0" err="1" smtClean="0"/>
              <a:t>secuencias</a:t>
            </a:r>
            <a:r>
              <a:rPr lang="en-US" sz="1200" dirty="0" smtClean="0"/>
              <a:t> de </a:t>
            </a:r>
            <a:r>
              <a:rPr lang="en-US" sz="1200" dirty="0" err="1" smtClean="0"/>
              <a:t>imágenes</a:t>
            </a:r>
            <a:r>
              <a:rPr lang="en-US" sz="1200" dirty="0" smtClean="0"/>
              <a:t> de </a:t>
            </a:r>
            <a:r>
              <a:rPr lang="en-US" sz="1200" dirty="0" err="1" smtClean="0"/>
              <a:t>pantalla</a:t>
            </a:r>
            <a:r>
              <a:rPr lang="en-US" sz="1200" dirty="0" smtClean="0"/>
              <a:t> (demos o </a:t>
            </a:r>
            <a:r>
              <a:rPr lang="en-US" sz="1200" dirty="0" err="1" smtClean="0"/>
              <a:t>tutoriales</a:t>
            </a:r>
            <a:r>
              <a:rPr lang="en-US" sz="1200" dirty="0" smtClean="0"/>
              <a:t> de </a:t>
            </a:r>
            <a:r>
              <a:rPr lang="en-US" sz="1200" dirty="0" err="1" smtClean="0"/>
              <a:t>programas</a:t>
            </a:r>
            <a:r>
              <a:rPr lang="en-US" sz="1200" dirty="0" smtClean="0"/>
              <a:t>, p. </a:t>
            </a:r>
            <a:r>
              <a:rPr lang="en-US" sz="1200" dirty="0" err="1" smtClean="0"/>
              <a:t>ej</a:t>
            </a:r>
            <a:r>
              <a:rPr lang="en-US" sz="1200" dirty="0" smtClean="0"/>
              <a:t>.)</a:t>
            </a:r>
          </a:p>
          <a:p>
            <a:pPr lvl="2"/>
            <a:r>
              <a:rPr lang="es-ES" sz="1200" dirty="0" smtClean="0"/>
              <a:t>·  </a:t>
            </a:r>
            <a:r>
              <a:rPr lang="es-ES" sz="1200" dirty="0" err="1" smtClean="0"/>
              <a:t>CinePak</a:t>
            </a:r>
            <a:r>
              <a:rPr lang="es-ES" sz="1200" dirty="0" smtClean="0"/>
              <a:t>. Es muy lento en compresión, por lo demás todo son ventajas. Trabaja en 16 o 24 bits </a:t>
            </a:r>
            <a:r>
              <a:rPr lang="es-ES" sz="1200" i="1" dirty="0" smtClean="0"/>
              <a:t>. Es el formato ideal si no se puede utilizar MPEG.</a:t>
            </a:r>
          </a:p>
          <a:p>
            <a:pPr lvl="2"/>
            <a:r>
              <a:rPr lang="es-ES" sz="1200" dirty="0" smtClean="0"/>
              <a:t>·  </a:t>
            </a:r>
            <a:r>
              <a:rPr lang="es-ES" sz="1200" dirty="0" err="1" smtClean="0"/>
              <a:t>Component</a:t>
            </a:r>
            <a:r>
              <a:rPr lang="es-ES" sz="1200" dirty="0" smtClean="0"/>
              <a:t> Video. Tiene un ratio de compresión bajo (2:1). Por eso se utiliza sólo en fases de archivo usualmente, o para edición de vídeo.</a:t>
            </a:r>
          </a:p>
          <a:p>
            <a:pPr lvl="2"/>
            <a:r>
              <a:rPr lang="es-ES" sz="1200" dirty="0" smtClean="0"/>
              <a:t>·  </a:t>
            </a:r>
            <a:r>
              <a:rPr lang="es-ES" sz="1200" dirty="0" err="1" smtClean="0"/>
              <a:t>Graphics</a:t>
            </a:r>
            <a:r>
              <a:rPr lang="es-ES" sz="1200" dirty="0" smtClean="0"/>
              <a:t>. Es preferible al </a:t>
            </a:r>
            <a:r>
              <a:rPr lang="es-ES" sz="1200" dirty="0" err="1" smtClean="0"/>
              <a:t>Animation</a:t>
            </a:r>
            <a:r>
              <a:rPr lang="es-ES" sz="1200" dirty="0" smtClean="0"/>
              <a:t> sólo si es más importante el espacio que el tiempo (trabaja bastante más lento en la codificación pero produce ficheros más comprimidos, sobre la mitad). La </a:t>
            </a:r>
            <a:r>
              <a:rPr lang="es-ES" sz="1200" dirty="0" err="1" smtClean="0"/>
              <a:t>decompresión</a:t>
            </a:r>
            <a:r>
              <a:rPr lang="es-ES" sz="1200" dirty="0" smtClean="0"/>
              <a:t> es aproximadamente el doble de lenta.</a:t>
            </a:r>
          </a:p>
          <a:p>
            <a:pPr lvl="2"/>
            <a:r>
              <a:rPr lang="es-ES" sz="1200" dirty="0" smtClean="0"/>
              <a:t>·  </a:t>
            </a:r>
            <a:r>
              <a:rPr lang="es-ES" sz="1200" dirty="0" err="1" smtClean="0"/>
              <a:t>Indeo</a:t>
            </a:r>
            <a:r>
              <a:rPr lang="es-ES" sz="1200" dirty="0" smtClean="0"/>
              <a:t>. Parece ligeramente inferior a </a:t>
            </a:r>
            <a:r>
              <a:rPr lang="es-ES" sz="1200" dirty="0" err="1" smtClean="0"/>
              <a:t>CinePak</a:t>
            </a:r>
            <a:r>
              <a:rPr lang="es-ES" sz="1200" dirty="0" smtClean="0"/>
              <a:t>; sólo lo mejora en vídeo tipo "cabeza parlante", con fondos </a:t>
            </a:r>
            <a:r>
              <a:rPr lang="en-US" sz="1200" dirty="0" err="1" smtClean="0"/>
              <a:t>grandes</a:t>
            </a:r>
            <a:r>
              <a:rPr lang="en-US" sz="1200" dirty="0" smtClean="0"/>
              <a:t> y </a:t>
            </a:r>
            <a:r>
              <a:rPr lang="en-US" sz="1200" dirty="0" err="1" smtClean="0"/>
              <a:t>constantemente</a:t>
            </a:r>
            <a:r>
              <a:rPr lang="en-US" sz="1200" dirty="0" smtClean="0"/>
              <a:t> </a:t>
            </a:r>
            <a:r>
              <a:rPr lang="en-US" sz="1200" dirty="0" err="1" smtClean="0"/>
              <a:t>fijos</a:t>
            </a:r>
            <a:r>
              <a:rPr lang="en-US" sz="1200" dirty="0" smtClean="0"/>
              <a:t>.</a:t>
            </a:r>
          </a:p>
          <a:p>
            <a:pPr lvl="2"/>
            <a:r>
              <a:rPr lang="es-ES" sz="1200" dirty="0" smtClean="0"/>
              <a:t>·  </a:t>
            </a:r>
            <a:r>
              <a:rPr lang="es-ES" sz="1200" dirty="0" err="1" smtClean="0"/>
              <a:t>None</a:t>
            </a:r>
            <a:r>
              <a:rPr lang="es-ES" sz="1200" dirty="0" smtClean="0"/>
              <a:t>. Parece una tontería pero no hace ninguna compresión. Se puede utilizar, eso sí, para cambiar el </a:t>
            </a:r>
            <a:r>
              <a:rPr lang="en-US" sz="1200" dirty="0" err="1" smtClean="0"/>
              <a:t>número</a:t>
            </a:r>
            <a:r>
              <a:rPr lang="en-US" sz="1200" dirty="0" smtClean="0"/>
              <a:t> de bits </a:t>
            </a:r>
            <a:r>
              <a:rPr lang="en-US" sz="1200" dirty="0" err="1" smtClean="0"/>
              <a:t>por</a:t>
            </a:r>
            <a:r>
              <a:rPr lang="en-US" sz="1200" dirty="0" smtClean="0"/>
              <a:t> </a:t>
            </a:r>
            <a:r>
              <a:rPr lang="en-US" sz="1200" dirty="0" err="1" smtClean="0"/>
              <a:t>píxel</a:t>
            </a:r>
            <a:r>
              <a:rPr lang="en-US" sz="1200" dirty="0" smtClean="0"/>
              <a:t> (</a:t>
            </a:r>
            <a:r>
              <a:rPr lang="en-US" sz="1200" i="1" dirty="0" smtClean="0"/>
              <a:t>pixel depth). </a:t>
            </a:r>
            <a:r>
              <a:rPr lang="en-US" sz="1200" i="1" dirty="0" err="1" smtClean="0"/>
              <a:t>Básicamente</a:t>
            </a:r>
            <a:r>
              <a:rPr lang="en-US" sz="1200" i="1" dirty="0" smtClean="0"/>
              <a:t> se </a:t>
            </a:r>
            <a:r>
              <a:rPr lang="en-US" sz="1200" i="1" dirty="0" err="1" smtClean="0"/>
              <a:t>usa</a:t>
            </a:r>
            <a:r>
              <a:rPr lang="en-US" sz="1200" i="1" dirty="0" smtClean="0"/>
              <a:t> </a:t>
            </a:r>
            <a:r>
              <a:rPr lang="en-US" sz="1200" i="1" dirty="0" err="1" smtClean="0"/>
              <a:t>para</a:t>
            </a:r>
            <a:r>
              <a:rPr lang="en-US" sz="1200" i="1" dirty="0" smtClean="0"/>
              <a:t> </a:t>
            </a:r>
            <a:r>
              <a:rPr lang="en-US" sz="1200" i="1" dirty="0" err="1" smtClean="0"/>
              <a:t>primeros</a:t>
            </a:r>
            <a:r>
              <a:rPr lang="en-US" sz="1200" i="1" dirty="0" smtClean="0"/>
              <a:t> </a:t>
            </a:r>
            <a:r>
              <a:rPr lang="en-US" sz="1200" i="1" dirty="0" err="1" smtClean="0"/>
              <a:t>almacenamientos</a:t>
            </a:r>
            <a:r>
              <a:rPr lang="en-US" sz="1200" i="1" dirty="0" smtClean="0"/>
              <a:t> (</a:t>
            </a:r>
            <a:r>
              <a:rPr lang="en-US" sz="1200" i="1" dirty="0" err="1" smtClean="0"/>
              <a:t>rara</a:t>
            </a:r>
            <a:r>
              <a:rPr lang="en-US" sz="1200" i="1" dirty="0" smtClean="0"/>
              <a:t> </a:t>
            </a:r>
            <a:r>
              <a:rPr lang="en-US" sz="1200" i="1" dirty="0" err="1" smtClean="0"/>
              <a:t>vez</a:t>
            </a:r>
            <a:r>
              <a:rPr lang="en-US" sz="1200" i="1" dirty="0" smtClean="0"/>
              <a:t> </a:t>
            </a:r>
            <a:r>
              <a:rPr lang="en-US" sz="1200" i="1" dirty="0" err="1" smtClean="0"/>
              <a:t>para</a:t>
            </a:r>
            <a:r>
              <a:rPr lang="en-US" sz="1200" i="1" dirty="0" smtClean="0"/>
              <a:t> </a:t>
            </a:r>
            <a:r>
              <a:rPr lang="en-US" sz="1200" dirty="0" err="1" smtClean="0"/>
              <a:t>obtener</a:t>
            </a:r>
            <a:r>
              <a:rPr lang="en-US" sz="1200" dirty="0" smtClean="0"/>
              <a:t> el </a:t>
            </a:r>
            <a:r>
              <a:rPr lang="en-US" sz="1200" dirty="0" err="1" smtClean="0"/>
              <a:t>formato</a:t>
            </a:r>
            <a:r>
              <a:rPr lang="en-US" sz="1200" dirty="0" smtClean="0"/>
              <a:t> final).</a:t>
            </a:r>
          </a:p>
          <a:p>
            <a:pPr lvl="2"/>
            <a:r>
              <a:rPr lang="es-ES" sz="1200" dirty="0" smtClean="0"/>
              <a:t>·  </a:t>
            </a:r>
            <a:r>
              <a:rPr lang="es-ES" sz="1200" dirty="0" err="1" smtClean="0"/>
              <a:t>Photo</a:t>
            </a:r>
            <a:r>
              <a:rPr lang="es-ES" sz="1200" dirty="0" smtClean="0"/>
              <a:t> (JPEG). Es mejor para fotos del mundo real (sombras, variación de colores), sin bordes contrastados. Los ratios de compresión suelen estar entre 5:1 y 50:1 (resultados decentes entre 10:1 y 20:1)</a:t>
            </a:r>
            <a:endParaRPr lang="en-US" sz="2800"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n-US" dirty="0" err="1" smtClean="0"/>
              <a:t>Almacenamiento</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p:txBody>
          <a:bodyPr>
            <a:noAutofit/>
          </a:bodyPr>
          <a:lstStyle/>
          <a:p>
            <a:r>
              <a:rPr lang="en-US" sz="2000" dirty="0" smtClean="0"/>
              <a:t>Discos y RAID</a:t>
            </a:r>
          </a:p>
          <a:p>
            <a:pPr lvl="1"/>
            <a:r>
              <a:rPr lang="es-ES" sz="1800" dirty="0" smtClean="0"/>
              <a:t>Los discos en multimedia deben ser grandes y rápidos, para soportar la necesidad de almacenamiento de datos, y para poder almacenar o leer esos datos sobre la marcha.</a:t>
            </a:r>
          </a:p>
          <a:p>
            <a:pPr lvl="1"/>
            <a:r>
              <a:rPr lang="es-ES" sz="1800" dirty="0" smtClean="0"/>
              <a:t>En multimedia es usual utilizar un RAID (</a:t>
            </a:r>
            <a:r>
              <a:rPr lang="es-ES" sz="1800" i="1" dirty="0" err="1" smtClean="0"/>
              <a:t>Redundant</a:t>
            </a:r>
            <a:r>
              <a:rPr lang="es-ES" sz="1800" i="1" dirty="0" smtClean="0"/>
              <a:t> </a:t>
            </a:r>
            <a:r>
              <a:rPr lang="es-ES" sz="1800" i="1" dirty="0" err="1" smtClean="0"/>
              <a:t>Array</a:t>
            </a:r>
            <a:r>
              <a:rPr lang="es-ES" sz="1800" i="1" dirty="0" smtClean="0"/>
              <a:t> of </a:t>
            </a:r>
            <a:r>
              <a:rPr lang="es-ES" sz="1800" i="1" dirty="0" err="1" smtClean="0"/>
              <a:t>Inexpensive</a:t>
            </a:r>
            <a:r>
              <a:rPr lang="es-ES" sz="1800" i="1" dirty="0" smtClean="0"/>
              <a:t> Disks), un agrupamiento de discos </a:t>
            </a:r>
            <a:r>
              <a:rPr lang="es-ES" sz="1800" dirty="0" smtClean="0"/>
              <a:t>que funcionan en conjunción. </a:t>
            </a:r>
          </a:p>
          <a:p>
            <a:pPr lvl="1"/>
            <a:r>
              <a:rPr lang="es-ES" sz="1800" dirty="0" smtClean="0"/>
              <a:t>Tiene al menos dos discos y puede configurarse para repartirse la carga de modo que se reduce el tiempo de acceso y se acelera la velocidad de transferencia. </a:t>
            </a:r>
          </a:p>
          <a:p>
            <a:pPr lvl="1"/>
            <a:r>
              <a:rPr lang="es-ES" sz="1800" dirty="0" smtClean="0"/>
              <a:t>También se puede hacer que unos discos repliquen a otros para que, en caso de fallo en un disco, los datos no se pierdan y se pueda seguir </a:t>
            </a:r>
            <a:r>
              <a:rPr lang="en-US" sz="1800" dirty="0" err="1" smtClean="0"/>
              <a:t>funcionando</a:t>
            </a:r>
            <a:r>
              <a:rPr lang="en-US" sz="1800" dirty="0" smtClean="0"/>
              <a:t>.</a:t>
            </a:r>
          </a:p>
          <a:p>
            <a:pPr lvl="1"/>
            <a:r>
              <a:rPr lang="es-ES" sz="1800" dirty="0" smtClean="0"/>
              <a:t>Las tres ventajas fundamentales del RAID son:</a:t>
            </a:r>
          </a:p>
          <a:p>
            <a:pPr lvl="2"/>
            <a:r>
              <a:rPr lang="es-ES" sz="1800" dirty="0" smtClean="0"/>
              <a:t>·  Mejorar la tolerancia a fallos y facilitar la recuperación de datos</a:t>
            </a:r>
          </a:p>
          <a:p>
            <a:pPr lvl="2"/>
            <a:r>
              <a:rPr lang="es-ES" sz="1800" dirty="0" smtClean="0"/>
              <a:t>·  Aumentar la capacidad de almacenamiento (sin elevar el costo tecnológico)</a:t>
            </a:r>
          </a:p>
          <a:p>
            <a:pPr lvl="2"/>
            <a:r>
              <a:rPr lang="es-ES" sz="1800" dirty="0" smtClean="0"/>
              <a:t>·  Mejorar el rendimiento conjunto (sin elevar el costo)</a:t>
            </a:r>
            <a:endParaRPr lang="en-US" sz="1800"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n-US" dirty="0" err="1" smtClean="0"/>
              <a:t>Almacenamiento</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p:txBody>
          <a:bodyPr>
            <a:noAutofit/>
          </a:bodyPr>
          <a:lstStyle/>
          <a:p>
            <a:r>
              <a:rPr lang="es-ES" sz="1100" dirty="0" smtClean="0"/>
              <a:t>RAID no es una idea nueva, realmente existía desde hace tiempo en mainframes. Hay varios tipos de </a:t>
            </a:r>
            <a:r>
              <a:rPr lang="en-US" sz="1100" dirty="0" err="1" smtClean="0"/>
              <a:t>sistemas</a:t>
            </a:r>
            <a:r>
              <a:rPr lang="en-US" sz="1100" dirty="0" smtClean="0"/>
              <a:t> RAID:</a:t>
            </a:r>
          </a:p>
          <a:p>
            <a:pPr lvl="1"/>
            <a:r>
              <a:rPr lang="es-ES" sz="1100" dirty="0" smtClean="0"/>
              <a:t>·  RAID Nivel 0 - Disk </a:t>
            </a:r>
            <a:r>
              <a:rPr lang="es-ES" sz="1100" dirty="0" err="1" smtClean="0"/>
              <a:t>Striping</a:t>
            </a:r>
            <a:r>
              <a:rPr lang="es-ES" sz="1100" dirty="0" smtClean="0"/>
              <a:t> (segmentos sin redundancia)</a:t>
            </a:r>
          </a:p>
          <a:p>
            <a:pPr lvl="2"/>
            <a:r>
              <a:rPr lang="es-ES" sz="1100" dirty="0" smtClean="0"/>
              <a:t>·  La velocidad de transferencia se multiplica.</a:t>
            </a:r>
          </a:p>
          <a:p>
            <a:pPr lvl="2"/>
            <a:r>
              <a:rPr lang="es-ES" sz="1100" dirty="0" smtClean="0"/>
              <a:t>·  No aporta seguridad de datos (redundancias): si un disco falla el sistema completo falla.</a:t>
            </a:r>
          </a:p>
          <a:p>
            <a:pPr lvl="1"/>
            <a:r>
              <a:rPr lang="en-US" sz="1100" dirty="0" smtClean="0"/>
              <a:t>·  RAID </a:t>
            </a:r>
            <a:r>
              <a:rPr lang="en-US" sz="1100" dirty="0" err="1" smtClean="0"/>
              <a:t>Nivel</a:t>
            </a:r>
            <a:r>
              <a:rPr lang="en-US" sz="1100" dirty="0" smtClean="0"/>
              <a:t> 1 - Disk mirroring (</a:t>
            </a:r>
            <a:r>
              <a:rPr lang="en-US" sz="1100" dirty="0" err="1" smtClean="0"/>
              <a:t>redundancia</a:t>
            </a:r>
            <a:r>
              <a:rPr lang="en-US" sz="1100" dirty="0" smtClean="0"/>
              <a:t> total)</a:t>
            </a:r>
          </a:p>
          <a:p>
            <a:pPr lvl="2"/>
            <a:r>
              <a:rPr lang="es-ES" sz="1100" dirty="0" smtClean="0"/>
              <a:t>·  Además de </a:t>
            </a:r>
            <a:r>
              <a:rPr lang="es-ES" sz="1100" i="1" dirty="0" err="1" smtClean="0"/>
              <a:t>striping</a:t>
            </a:r>
            <a:r>
              <a:rPr lang="es-ES" sz="1100" i="1" dirty="0" smtClean="0"/>
              <a:t> hay duplicados de cada fichero en discos separados</a:t>
            </a:r>
          </a:p>
          <a:p>
            <a:pPr lvl="2"/>
            <a:r>
              <a:rPr lang="es-ES" sz="1100" dirty="0" smtClean="0"/>
              <a:t>·  Si un disco falla, su imagen se utiliza en su lugar</a:t>
            </a:r>
          </a:p>
          <a:p>
            <a:pPr lvl="1"/>
            <a:r>
              <a:rPr lang="en-US" sz="1100" dirty="0" smtClean="0"/>
              <a:t>·  RAID </a:t>
            </a:r>
            <a:r>
              <a:rPr lang="en-US" sz="1100" dirty="0" err="1" smtClean="0"/>
              <a:t>Nivel</a:t>
            </a:r>
            <a:r>
              <a:rPr lang="en-US" sz="1100" dirty="0" smtClean="0"/>
              <a:t> 2 - Bit interleaving of data</a:t>
            </a:r>
          </a:p>
          <a:p>
            <a:pPr lvl="2"/>
            <a:r>
              <a:rPr lang="es-ES" sz="1100" dirty="0" smtClean="0"/>
              <a:t>·  Se separan los bits en distintos discos.</a:t>
            </a:r>
          </a:p>
          <a:p>
            <a:pPr lvl="2"/>
            <a:r>
              <a:rPr lang="es-ES" sz="1100" dirty="0" smtClean="0"/>
              <a:t>·  La controladora es especial, en uno o varios canales SCSI (</a:t>
            </a:r>
            <a:r>
              <a:rPr lang="es-ES" sz="1100" i="1" dirty="0" err="1" smtClean="0"/>
              <a:t>array</a:t>
            </a:r>
            <a:r>
              <a:rPr lang="es-ES" sz="1100" i="1" dirty="0" smtClean="0"/>
              <a:t> </a:t>
            </a:r>
            <a:r>
              <a:rPr lang="es-ES" sz="1100" i="1" dirty="0" err="1" smtClean="0"/>
              <a:t>controller</a:t>
            </a:r>
            <a:r>
              <a:rPr lang="es-ES" sz="1100" b="1" i="1" dirty="0" smtClean="0"/>
              <a:t>).</a:t>
            </a:r>
          </a:p>
          <a:p>
            <a:pPr lvl="2"/>
            <a:r>
              <a:rPr lang="es-ES" sz="1100" dirty="0" smtClean="0"/>
              <a:t>·  Los discos funcionan sincronizados, pista a pista (lógicamente son como un único disco).</a:t>
            </a:r>
          </a:p>
          <a:p>
            <a:pPr lvl="2"/>
            <a:r>
              <a:rPr lang="es-ES" sz="1100" dirty="0" smtClean="0"/>
              <a:t>·  Algunos discos almacenan códigos de detección y corrección de error (</a:t>
            </a:r>
            <a:r>
              <a:rPr lang="es-ES" sz="1100" i="1" dirty="0" err="1" smtClean="0"/>
              <a:t>hamming</a:t>
            </a:r>
            <a:r>
              <a:rPr lang="es-ES" sz="1100" i="1" dirty="0" smtClean="0"/>
              <a:t> error </a:t>
            </a:r>
            <a:r>
              <a:rPr lang="es-ES" sz="1100" i="1" dirty="0" err="1" smtClean="0"/>
              <a:t>correction</a:t>
            </a:r>
            <a:r>
              <a:rPr lang="es-ES" sz="1100" i="1" dirty="0" smtClean="0"/>
              <a:t> </a:t>
            </a:r>
            <a:r>
              <a:rPr lang="es-ES" sz="1100" i="1" dirty="0" err="1" smtClean="0"/>
              <a:t>code</a:t>
            </a:r>
            <a:r>
              <a:rPr lang="es-ES" sz="1100" i="1" dirty="0" smtClean="0"/>
              <a:t>), </a:t>
            </a:r>
            <a:r>
              <a:rPr lang="es-ES" sz="1100" dirty="0" smtClean="0"/>
              <a:t>por ejemplo 3 discos de detección para 8 de datos.</a:t>
            </a:r>
          </a:p>
          <a:p>
            <a:pPr lvl="2"/>
            <a:r>
              <a:rPr lang="es-ES" sz="1100" dirty="0" smtClean="0"/>
              <a:t>·  Si un disco falla, los datos se pueden reconstruir partiendo de los discos de corrección.</a:t>
            </a:r>
          </a:p>
          <a:p>
            <a:pPr lvl="2"/>
            <a:r>
              <a:rPr lang="es-ES" sz="1100" dirty="0" smtClean="0"/>
              <a:t>·  Si falla el de detección de error, se reconstruye partiendo de los datos.</a:t>
            </a:r>
          </a:p>
          <a:p>
            <a:pPr lvl="1"/>
            <a:r>
              <a:rPr lang="en-US" sz="1100" dirty="0" smtClean="0"/>
              <a:t>·  RAID </a:t>
            </a:r>
            <a:r>
              <a:rPr lang="en-US" sz="1100" dirty="0" err="1" smtClean="0"/>
              <a:t>Nivel</a:t>
            </a:r>
            <a:r>
              <a:rPr lang="en-US" sz="1100" dirty="0" smtClean="0"/>
              <a:t> 3 - Bit interleaving with dedicated parity drives</a:t>
            </a:r>
          </a:p>
          <a:p>
            <a:pPr lvl="2"/>
            <a:r>
              <a:rPr lang="es-ES" sz="1100" dirty="0" smtClean="0"/>
              <a:t>·  Como RAID 2. Puede estar separada en bits o bytes.</a:t>
            </a:r>
          </a:p>
          <a:p>
            <a:pPr lvl="2"/>
            <a:r>
              <a:rPr lang="es-ES" sz="1100" dirty="0" smtClean="0"/>
              <a:t>·  Pero sólo paridad (un único disco), no corrección de error.</a:t>
            </a:r>
          </a:p>
          <a:p>
            <a:pPr lvl="1"/>
            <a:r>
              <a:rPr lang="en-US" sz="1100" dirty="0" smtClean="0"/>
              <a:t>·  RAID </a:t>
            </a:r>
            <a:r>
              <a:rPr lang="en-US" sz="1100" dirty="0" err="1" smtClean="0"/>
              <a:t>Nivel</a:t>
            </a:r>
            <a:r>
              <a:rPr lang="en-US" sz="1100" dirty="0" smtClean="0"/>
              <a:t> 4 - Sector interleaving of data with dedicated parity drive (</a:t>
            </a:r>
            <a:r>
              <a:rPr lang="en-US" sz="1100" dirty="0" err="1" smtClean="0"/>
              <a:t>separación</a:t>
            </a:r>
            <a:r>
              <a:rPr lang="en-US" sz="1100" dirty="0" smtClean="0"/>
              <a:t> en </a:t>
            </a:r>
            <a:r>
              <a:rPr lang="en-US" sz="1100" dirty="0" err="1" smtClean="0"/>
              <a:t>sectores</a:t>
            </a:r>
            <a:r>
              <a:rPr lang="en-US" sz="1100" dirty="0" smtClean="0"/>
              <a:t>)</a:t>
            </a:r>
          </a:p>
          <a:p>
            <a:pPr lvl="2"/>
            <a:r>
              <a:rPr lang="es-ES" sz="1100" dirty="0" smtClean="0"/>
              <a:t>·  Separación en sectores (en lugar de bits), con un disco de paridad</a:t>
            </a:r>
          </a:p>
          <a:p>
            <a:pPr lvl="1"/>
            <a:r>
              <a:rPr lang="en-US" sz="1100" dirty="0" smtClean="0"/>
              <a:t>·  RAID </a:t>
            </a:r>
            <a:r>
              <a:rPr lang="en-US" sz="1100" dirty="0" err="1" smtClean="0"/>
              <a:t>Nivel</a:t>
            </a:r>
            <a:r>
              <a:rPr lang="en-US" sz="1100" dirty="0" smtClean="0"/>
              <a:t> 5 - Block interleaving of data</a:t>
            </a:r>
          </a:p>
          <a:p>
            <a:pPr lvl="2"/>
            <a:r>
              <a:rPr lang="en-US" sz="1100" dirty="0" smtClean="0"/>
              <a:t>·  </a:t>
            </a:r>
            <a:r>
              <a:rPr lang="en-US" sz="1100" dirty="0" err="1" smtClean="0"/>
              <a:t>Separación</a:t>
            </a:r>
            <a:r>
              <a:rPr lang="en-US" sz="1100" dirty="0" smtClean="0"/>
              <a:t> en </a:t>
            </a:r>
            <a:r>
              <a:rPr lang="en-US" sz="1100" dirty="0" err="1" smtClean="0"/>
              <a:t>bloques</a:t>
            </a:r>
            <a:r>
              <a:rPr lang="en-US" sz="1100" dirty="0" smtClean="0"/>
              <a:t>.</a:t>
            </a:r>
          </a:p>
          <a:p>
            <a:pPr lvl="2"/>
            <a:r>
              <a:rPr lang="es-ES" sz="1100" dirty="0" smtClean="0"/>
              <a:t>·  Sin disco de paridad dedicado, la paridad se reparte por los discos.</a:t>
            </a:r>
          </a:p>
          <a:p>
            <a:pPr lvl="2"/>
            <a:r>
              <a:rPr lang="es-ES" sz="1100" dirty="0" smtClean="0"/>
              <a:t>·  Pueden hacerse escrituras y lecturas paralelas (no hay un único disco de paridad que obligue a los </a:t>
            </a:r>
            <a:r>
              <a:rPr lang="en-US" sz="1100" dirty="0" err="1" smtClean="0"/>
              <a:t>demás</a:t>
            </a:r>
            <a:r>
              <a:rPr lang="en-US" sz="1100" dirty="0" smtClean="0"/>
              <a:t> a "</a:t>
            </a:r>
            <a:r>
              <a:rPr lang="en-US" sz="1100" dirty="0" err="1" smtClean="0"/>
              <a:t>esperar</a:t>
            </a:r>
            <a:r>
              <a:rPr lang="en-US" sz="1100" dirty="0" smtClean="0"/>
              <a:t>").</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n-US" dirty="0" err="1" smtClean="0"/>
              <a:t>Almacenamiento</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p:txBody>
          <a:bodyPr>
            <a:noAutofit/>
          </a:bodyPr>
          <a:lstStyle/>
          <a:p>
            <a:r>
              <a:rPr lang="en-US" sz="1400" dirty="0" smtClean="0"/>
              <a:t>CD</a:t>
            </a:r>
          </a:p>
          <a:p>
            <a:pPr lvl="1"/>
            <a:r>
              <a:rPr lang="es-ES" sz="1400" dirty="0" smtClean="0"/>
              <a:t>El CD es uno de los motores de la multimedia. </a:t>
            </a:r>
          </a:p>
          <a:p>
            <a:pPr lvl="1"/>
            <a:r>
              <a:rPr lang="es-ES" sz="1400" dirty="0" smtClean="0"/>
              <a:t>Permite un almacenamiento de unos 650 Mb, los reproductores han llegado a ser baratos y el soporte reduce al mínimo el costo por megabyte. </a:t>
            </a:r>
          </a:p>
          <a:p>
            <a:pPr lvl="1"/>
            <a:r>
              <a:rPr lang="es-ES" sz="1400" dirty="0" smtClean="0"/>
              <a:t>Por ello se ha convertido en el soporte ideal no sólo para material multimedia, sino para distribución de todo tipo de software. </a:t>
            </a:r>
          </a:p>
          <a:p>
            <a:pPr lvl="1"/>
            <a:r>
              <a:rPr lang="es-ES" sz="1400" dirty="0" smtClean="0"/>
              <a:t>Es raro ver </a:t>
            </a:r>
            <a:r>
              <a:rPr lang="en-US" sz="1400" dirty="0" err="1" smtClean="0"/>
              <a:t>fabricantes</a:t>
            </a:r>
            <a:r>
              <a:rPr lang="en-US" sz="1400" dirty="0" smtClean="0"/>
              <a:t> de soft </a:t>
            </a:r>
            <a:r>
              <a:rPr lang="en-US" sz="1400" dirty="0" err="1" smtClean="0"/>
              <a:t>que</a:t>
            </a:r>
            <a:r>
              <a:rPr lang="en-US" sz="1400" dirty="0" smtClean="0"/>
              <a:t> </a:t>
            </a:r>
            <a:r>
              <a:rPr lang="en-US" sz="1400" dirty="0" err="1" smtClean="0"/>
              <a:t>sigan</a:t>
            </a:r>
            <a:r>
              <a:rPr lang="en-US" sz="1400" dirty="0" smtClean="0"/>
              <a:t> </a:t>
            </a:r>
            <a:r>
              <a:rPr lang="en-US" sz="1400" dirty="0" err="1" smtClean="0"/>
              <a:t>suministrando</a:t>
            </a:r>
            <a:r>
              <a:rPr lang="en-US" sz="1400" dirty="0" smtClean="0"/>
              <a:t> </a:t>
            </a:r>
            <a:r>
              <a:rPr lang="en-US" sz="1400" dirty="0" err="1" smtClean="0"/>
              <a:t>disquetes</a:t>
            </a:r>
            <a:r>
              <a:rPr lang="en-US" sz="1400" dirty="0" smtClean="0"/>
              <a:t>.</a:t>
            </a:r>
          </a:p>
          <a:p>
            <a:pPr lvl="1"/>
            <a:r>
              <a:rPr lang="es-ES" sz="1400" dirty="0" smtClean="0"/>
              <a:t>La historia de los </a:t>
            </a:r>
            <a:r>
              <a:rPr lang="es-ES" sz="1400" dirty="0" err="1" smtClean="0"/>
              <a:t>CDs</a:t>
            </a:r>
            <a:r>
              <a:rPr lang="es-ES" sz="1400" dirty="0" smtClean="0"/>
              <a:t>, a pesar de su relativa juventud, es bastante intensa, y la estandarización se adhiere a </a:t>
            </a:r>
            <a:r>
              <a:rPr lang="en-US" sz="1400" dirty="0" smtClean="0"/>
              <a:t>un </a:t>
            </a:r>
            <a:r>
              <a:rPr lang="en-US" sz="1400" dirty="0" err="1" smtClean="0"/>
              <a:t>grupo</a:t>
            </a:r>
            <a:r>
              <a:rPr lang="en-US" sz="1400" dirty="0" smtClean="0"/>
              <a:t> de </a:t>
            </a:r>
            <a:r>
              <a:rPr lang="en-US" sz="1400" dirty="0" err="1" smtClean="0"/>
              <a:t>colores</a:t>
            </a:r>
            <a:r>
              <a:rPr lang="en-US" sz="1400" dirty="0" smtClean="0"/>
              <a:t>:</a:t>
            </a:r>
          </a:p>
          <a:p>
            <a:pPr lvl="2"/>
            <a:r>
              <a:rPr lang="es-ES" sz="1400" dirty="0" smtClean="0"/>
              <a:t>·  El </a:t>
            </a:r>
            <a:r>
              <a:rPr lang="es-ES" sz="1400" i="1" dirty="0" smtClean="0"/>
              <a:t>libro rojo define el soporte físico y el original CD de audio (70s).</a:t>
            </a:r>
          </a:p>
          <a:p>
            <a:pPr lvl="2"/>
            <a:r>
              <a:rPr lang="es-ES" sz="1400" dirty="0" smtClean="0"/>
              <a:t>·  El </a:t>
            </a:r>
            <a:r>
              <a:rPr lang="es-ES" sz="1400" i="1" dirty="0" smtClean="0"/>
              <a:t>libro amarillo (80s) define el CD-ROM, con una extensión para CD-ROM XA (</a:t>
            </a:r>
            <a:r>
              <a:rPr lang="es-ES" sz="1400" i="1" dirty="0" err="1" smtClean="0"/>
              <a:t>eXtended</a:t>
            </a:r>
            <a:r>
              <a:rPr lang="es-ES" sz="1400" i="1" dirty="0" smtClean="0"/>
              <a:t> </a:t>
            </a:r>
            <a:r>
              <a:rPr lang="es-ES" sz="1400" i="1" dirty="0" err="1" smtClean="0"/>
              <a:t>Architecture</a:t>
            </a:r>
            <a:r>
              <a:rPr lang="es-ES" sz="1400" i="1" dirty="0" smtClean="0"/>
              <a:t>).</a:t>
            </a:r>
          </a:p>
          <a:p>
            <a:pPr lvl="2"/>
            <a:r>
              <a:rPr lang="es-ES" sz="1400" dirty="0" smtClean="0"/>
              <a:t>·  El </a:t>
            </a:r>
            <a:r>
              <a:rPr lang="es-ES" sz="1400" i="1" dirty="0" smtClean="0"/>
              <a:t>libro verde completa esta extensión definiendo el CD-i.</a:t>
            </a:r>
          </a:p>
          <a:p>
            <a:pPr lvl="2"/>
            <a:r>
              <a:rPr lang="es-ES" sz="1400" dirty="0" smtClean="0"/>
              <a:t>·  El </a:t>
            </a:r>
            <a:r>
              <a:rPr lang="es-ES" sz="1400" i="1" dirty="0" smtClean="0"/>
              <a:t>libro naranja define discos magneto-ópticos como el minidisco, y el formato de los </a:t>
            </a:r>
            <a:r>
              <a:rPr lang="es-ES" sz="1400" i="1" dirty="0" err="1" smtClean="0"/>
              <a:t>CDs</a:t>
            </a:r>
            <a:r>
              <a:rPr lang="es-ES" sz="1400" i="1" dirty="0" smtClean="0"/>
              <a:t> escribibles o</a:t>
            </a:r>
          </a:p>
          <a:p>
            <a:pPr lvl="2"/>
            <a:r>
              <a:rPr lang="es-ES" sz="1400" dirty="0" err="1" smtClean="0"/>
              <a:t>multi</a:t>
            </a:r>
            <a:r>
              <a:rPr lang="es-ES" sz="1400" dirty="0" smtClean="0"/>
              <a:t>-sesión. El </a:t>
            </a:r>
            <a:r>
              <a:rPr lang="es-ES" sz="1400" dirty="0" err="1" smtClean="0"/>
              <a:t>Photo</a:t>
            </a:r>
            <a:r>
              <a:rPr lang="es-ES" sz="1400" dirty="0" smtClean="0"/>
              <a:t> CD de Kodak utiliza esta norma.</a:t>
            </a:r>
          </a:p>
          <a:p>
            <a:pPr lvl="2"/>
            <a:r>
              <a:rPr lang="es-ES" sz="1400" dirty="0" smtClean="0"/>
              <a:t>·  El </a:t>
            </a:r>
            <a:r>
              <a:rPr lang="es-ES" sz="1400" i="1" dirty="0" smtClean="0"/>
              <a:t>libro blanco especifica el Video-CD usando MPEG con la opción de interacción simple.</a:t>
            </a:r>
          </a:p>
          <a:p>
            <a:pPr lvl="2"/>
            <a:r>
              <a:rPr lang="es-ES" sz="1400" dirty="0" smtClean="0"/>
              <a:t>·  El </a:t>
            </a:r>
            <a:r>
              <a:rPr lang="es-ES" sz="1400" i="1" dirty="0" smtClean="0"/>
              <a:t>libro azul define una extensión multimedia al CD audio, el CD+ o CD extendido.</a:t>
            </a:r>
          </a:p>
          <a:p>
            <a:pPr lvl="1"/>
            <a:r>
              <a:rPr lang="es-ES" sz="1400" dirty="0" smtClean="0"/>
              <a:t>Hay otros estándares relacionados con los </a:t>
            </a:r>
            <a:r>
              <a:rPr lang="es-ES" sz="1400" dirty="0" err="1" smtClean="0"/>
              <a:t>CDs</a:t>
            </a:r>
            <a:r>
              <a:rPr lang="es-ES" sz="1400" dirty="0" smtClean="0"/>
              <a:t>, como el ISO 9660 (también llamado CD-ISO), que especifica la estructura de ficheros, y puede ser leído en un gran número de plataformas.</a:t>
            </a:r>
          </a:p>
          <a:p>
            <a:pPr lvl="1"/>
            <a:r>
              <a:rPr lang="es-ES" sz="1400" dirty="0" smtClean="0"/>
              <a:t>El CD va a seguir siendo el mayor método soporte de multimedia por unos años. Al menos hasta el advenimiento del DVD, cuya lectura (todavía no la escritura) empieza a estar al costo del CD.</a:t>
            </a:r>
            <a:endParaRPr lang="en-US" sz="1400"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n-US" dirty="0" err="1" smtClean="0"/>
              <a:t>Almacenamiento</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p:txBody>
          <a:bodyPr>
            <a:noAutofit/>
          </a:bodyPr>
          <a:lstStyle/>
          <a:p>
            <a:r>
              <a:rPr lang="en-US" sz="2000" dirty="0" smtClean="0"/>
              <a:t>CD</a:t>
            </a:r>
          </a:p>
          <a:p>
            <a:pPr lvl="1"/>
            <a:r>
              <a:rPr lang="en-US" sz="2000" b="1" dirty="0" err="1" smtClean="0"/>
              <a:t>Capacidad</a:t>
            </a:r>
            <a:r>
              <a:rPr lang="en-US" sz="2000" b="1" dirty="0" smtClean="0"/>
              <a:t>:</a:t>
            </a:r>
            <a:r>
              <a:rPr lang="es-ES" sz="2000" dirty="0" smtClean="0"/>
              <a:t>Un CD y sus 650 </a:t>
            </a:r>
            <a:r>
              <a:rPr lang="es-ES" sz="2000" dirty="0" err="1" smtClean="0"/>
              <a:t>Mb.</a:t>
            </a:r>
            <a:r>
              <a:rPr lang="es-ES" sz="2000" dirty="0" smtClean="0"/>
              <a:t> potenciales permiten aproximadamente:</a:t>
            </a:r>
          </a:p>
          <a:p>
            <a:pPr lvl="3"/>
            <a:r>
              <a:rPr lang="en-US" sz="2000" dirty="0" smtClean="0"/>
              <a:t>·  250.000 </a:t>
            </a:r>
            <a:r>
              <a:rPr lang="en-US" sz="2000" dirty="0" err="1" smtClean="0"/>
              <a:t>páginas</a:t>
            </a:r>
            <a:r>
              <a:rPr lang="en-US" sz="2000" dirty="0" smtClean="0"/>
              <a:t> de </a:t>
            </a:r>
            <a:r>
              <a:rPr lang="en-US" sz="2000" dirty="0" err="1" smtClean="0"/>
              <a:t>texto</a:t>
            </a:r>
            <a:r>
              <a:rPr lang="en-US" sz="2000" dirty="0" smtClean="0"/>
              <a:t> A4.</a:t>
            </a:r>
          </a:p>
          <a:p>
            <a:pPr lvl="3"/>
            <a:r>
              <a:rPr lang="es-ES" sz="2000" dirty="0" smtClean="0"/>
              <a:t>·  7.000 imágenes en color de calidad fotográfica.</a:t>
            </a:r>
          </a:p>
          <a:p>
            <a:pPr lvl="3"/>
            <a:r>
              <a:rPr lang="es-ES" sz="2000" dirty="0" smtClean="0"/>
              <a:t>·  72 minutos de animaciones gráficas o vídeo a pantalla completa con audio (con MPEG).</a:t>
            </a:r>
          </a:p>
          <a:p>
            <a:pPr lvl="3"/>
            <a:r>
              <a:rPr lang="es-ES" sz="2000" dirty="0" smtClean="0"/>
              <a:t>·  74 minutos de audio con calidad digital (CD audio normal)</a:t>
            </a:r>
          </a:p>
          <a:p>
            <a:pPr lvl="3"/>
            <a:r>
              <a:rPr lang="en-US" sz="2000" dirty="0" smtClean="0"/>
              <a:t>·  2 </a:t>
            </a:r>
            <a:r>
              <a:rPr lang="en-US" sz="2000" dirty="0" err="1" smtClean="0"/>
              <a:t>horas</a:t>
            </a:r>
            <a:r>
              <a:rPr lang="en-US" sz="2000" dirty="0" smtClean="0"/>
              <a:t> de audio </a:t>
            </a:r>
            <a:r>
              <a:rPr lang="en-US" sz="2000" dirty="0" err="1" smtClean="0"/>
              <a:t>estéreo</a:t>
            </a:r>
            <a:r>
              <a:rPr lang="en-US" sz="2000" dirty="0" smtClean="0"/>
              <a:t> </a:t>
            </a:r>
            <a:r>
              <a:rPr lang="en-US" sz="2000" dirty="0" err="1" smtClean="0"/>
              <a:t>comprimido</a:t>
            </a:r>
            <a:r>
              <a:rPr lang="en-US" sz="2000" dirty="0" smtClean="0"/>
              <a:t>.</a:t>
            </a:r>
          </a:p>
          <a:p>
            <a:pPr lvl="3"/>
            <a:r>
              <a:rPr lang="es-ES" sz="2000" dirty="0" smtClean="0"/>
              <a:t>·  19 horas de audio mono comprimido con una frecuencia de 8 </a:t>
            </a:r>
            <a:r>
              <a:rPr lang="es-ES" sz="2000" dirty="0" err="1" smtClean="0"/>
              <a:t>KHz.</a:t>
            </a:r>
            <a:endParaRPr lang="en-US" sz="2000"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n-US" dirty="0" err="1" smtClean="0"/>
              <a:t>Almacenamiento</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p:txBody>
          <a:bodyPr>
            <a:noAutofit/>
          </a:bodyPr>
          <a:lstStyle/>
          <a:p>
            <a:r>
              <a:rPr lang="en-US" sz="1400" dirty="0" smtClean="0"/>
              <a:t>DVD</a:t>
            </a:r>
          </a:p>
          <a:p>
            <a:pPr lvl="1"/>
            <a:r>
              <a:rPr lang="en-US" sz="1400" dirty="0" smtClean="0"/>
              <a:t>DVD </a:t>
            </a:r>
            <a:r>
              <a:rPr lang="en-US" sz="1400" dirty="0" err="1" smtClean="0"/>
              <a:t>significó</a:t>
            </a:r>
            <a:r>
              <a:rPr lang="en-US" sz="1400" dirty="0" smtClean="0"/>
              <a:t> </a:t>
            </a:r>
            <a:r>
              <a:rPr lang="en-US" sz="1400" dirty="0" err="1" smtClean="0"/>
              <a:t>originalmente</a:t>
            </a:r>
            <a:r>
              <a:rPr lang="en-US" sz="1400" dirty="0" smtClean="0"/>
              <a:t> Disco de </a:t>
            </a:r>
            <a:r>
              <a:rPr lang="en-US" sz="1400" dirty="0" err="1" smtClean="0"/>
              <a:t>Vídeo</a:t>
            </a:r>
            <a:r>
              <a:rPr lang="en-US" sz="1400" dirty="0" smtClean="0"/>
              <a:t> Digital (</a:t>
            </a:r>
            <a:r>
              <a:rPr lang="en-US" sz="1400" i="1" dirty="0" smtClean="0"/>
              <a:t>Digital Video Disk), </a:t>
            </a:r>
            <a:r>
              <a:rPr lang="en-US" sz="1400" i="1" dirty="0" err="1" smtClean="0"/>
              <a:t>después</a:t>
            </a:r>
            <a:r>
              <a:rPr lang="en-US" sz="1400" i="1" dirty="0" smtClean="0"/>
              <a:t> Disco Digital </a:t>
            </a:r>
            <a:r>
              <a:rPr lang="en-US" sz="1400" i="1" dirty="0" err="1" smtClean="0"/>
              <a:t>Versátil</a:t>
            </a:r>
            <a:r>
              <a:rPr lang="en-US" sz="1400" i="1" dirty="0" smtClean="0"/>
              <a:t> (Digital </a:t>
            </a:r>
            <a:r>
              <a:rPr lang="es-ES" sz="1400" i="1" dirty="0" err="1" smtClean="0"/>
              <a:t>Versatile</a:t>
            </a:r>
            <a:r>
              <a:rPr lang="es-ES" sz="1400" i="1" dirty="0" smtClean="0"/>
              <a:t> Disk) aunque se suele obviar el significado de las siglas y simplemente decir "DVD"</a:t>
            </a:r>
          </a:p>
          <a:p>
            <a:pPr lvl="1"/>
            <a:r>
              <a:rPr lang="es-ES" sz="1400" dirty="0" smtClean="0"/>
              <a:t>DVD define discos y reproductores que usan un estándar de alta densidad de CD-ROM que está considerándose por un consorcio de diez grandes empresas de entretenimiento, electrónica de consumo y </a:t>
            </a:r>
            <a:r>
              <a:rPr lang="en-US" sz="1400" dirty="0" err="1" smtClean="0"/>
              <a:t>ordenadores</a:t>
            </a:r>
            <a:r>
              <a:rPr lang="en-US" sz="1400" dirty="0" smtClean="0"/>
              <a:t>.</a:t>
            </a:r>
          </a:p>
          <a:p>
            <a:pPr lvl="1"/>
            <a:r>
              <a:rPr lang="es-ES" sz="1400" dirty="0" smtClean="0"/>
              <a:t>El objetivo es obtener un estándar que soporte un grupo de posibilidades para entretenimiento doméstico y para el mundo de la computación, que finalmente puede reemplazar al CD-ROM, CD de audio, vídeo, etc.</a:t>
            </a:r>
          </a:p>
          <a:p>
            <a:pPr lvl="1"/>
            <a:r>
              <a:rPr lang="en-US" sz="1400" b="1" dirty="0" err="1" smtClean="0"/>
              <a:t>Productos</a:t>
            </a:r>
            <a:r>
              <a:rPr lang="en-US" sz="1400" b="1" dirty="0" smtClean="0"/>
              <a:t> </a:t>
            </a:r>
            <a:r>
              <a:rPr lang="en-US" sz="1400" b="1" dirty="0" err="1" smtClean="0"/>
              <a:t>relativos</a:t>
            </a:r>
            <a:r>
              <a:rPr lang="en-US" sz="1400" b="1" dirty="0" smtClean="0"/>
              <a:t> al DVD</a:t>
            </a:r>
          </a:p>
          <a:p>
            <a:pPr lvl="2"/>
            <a:r>
              <a:rPr lang="es-ES" sz="1400" dirty="0" smtClean="0"/>
              <a:t>El producto "bandera" del DVD para el mercado doméstico es el DVD-Vídeo, un sistema con reproductor </a:t>
            </a:r>
            <a:r>
              <a:rPr lang="en-US" sz="1400" dirty="0" err="1" smtClean="0"/>
              <a:t>específico</a:t>
            </a:r>
            <a:r>
              <a:rPr lang="en-US" sz="1400" dirty="0" smtClean="0"/>
              <a:t> (de </a:t>
            </a:r>
            <a:r>
              <a:rPr lang="en-US" sz="1400" dirty="0" err="1" smtClean="0"/>
              <a:t>concepto</a:t>
            </a:r>
            <a:r>
              <a:rPr lang="en-US" sz="1400" dirty="0" smtClean="0"/>
              <a:t> similar al </a:t>
            </a:r>
            <a:r>
              <a:rPr lang="en-US" sz="1400" dirty="0" err="1" smtClean="0"/>
              <a:t>reproductor</a:t>
            </a:r>
            <a:r>
              <a:rPr lang="en-US" sz="1400" dirty="0" smtClean="0"/>
              <a:t> </a:t>
            </a:r>
            <a:r>
              <a:rPr lang="en-US" sz="1400" dirty="0" err="1" smtClean="0"/>
              <a:t>doméstico</a:t>
            </a:r>
            <a:r>
              <a:rPr lang="en-US" sz="1400" dirty="0" smtClean="0"/>
              <a:t> de CD audio) </a:t>
            </a:r>
            <a:r>
              <a:rPr lang="en-US" sz="1400" dirty="0" err="1" smtClean="0"/>
              <a:t>que</a:t>
            </a:r>
            <a:r>
              <a:rPr lang="en-US" sz="1400" dirty="0" smtClean="0"/>
              <a:t> </a:t>
            </a:r>
            <a:r>
              <a:rPr lang="en-US" sz="1400" dirty="0" err="1" smtClean="0"/>
              <a:t>permite</a:t>
            </a:r>
            <a:r>
              <a:rPr lang="en-US" sz="1400" dirty="0" smtClean="0"/>
              <a:t> </a:t>
            </a:r>
            <a:r>
              <a:rPr lang="en-US" sz="1400" dirty="0" err="1" smtClean="0"/>
              <a:t>reproducir</a:t>
            </a:r>
            <a:r>
              <a:rPr lang="en-US" sz="1400" dirty="0" smtClean="0"/>
              <a:t> </a:t>
            </a:r>
            <a:r>
              <a:rPr lang="en-US" sz="1400" dirty="0" err="1" smtClean="0"/>
              <a:t>contenido</a:t>
            </a:r>
            <a:r>
              <a:rPr lang="en-US" sz="1400" dirty="0" smtClean="0"/>
              <a:t> de </a:t>
            </a:r>
            <a:r>
              <a:rPr lang="es-ES" sz="1400" dirty="0" smtClean="0"/>
              <a:t>vídeo con calidad digital en duración suficiente para contener una película. La capacidad del DVD permite </a:t>
            </a:r>
            <a:r>
              <a:rPr lang="en-US" sz="1400" dirty="0" err="1" smtClean="0"/>
              <a:t>almacenar</a:t>
            </a:r>
            <a:r>
              <a:rPr lang="en-US" sz="1400" dirty="0" smtClean="0"/>
              <a:t> </a:t>
            </a:r>
            <a:r>
              <a:rPr lang="en-US" sz="1400" dirty="0" err="1" smtClean="0"/>
              <a:t>adicionalmente</a:t>
            </a:r>
            <a:r>
              <a:rPr lang="en-US" sz="1400" dirty="0" smtClean="0"/>
              <a:t> </a:t>
            </a:r>
            <a:r>
              <a:rPr lang="en-US" sz="1400" dirty="0" err="1" smtClean="0"/>
              <a:t>varias</a:t>
            </a:r>
            <a:r>
              <a:rPr lang="en-US" sz="1400" dirty="0" smtClean="0"/>
              <a:t> </a:t>
            </a:r>
            <a:r>
              <a:rPr lang="en-US" sz="1400" dirty="0" err="1" smtClean="0"/>
              <a:t>pistas</a:t>
            </a:r>
            <a:r>
              <a:rPr lang="en-US" sz="1400" dirty="0" smtClean="0"/>
              <a:t> de audio e </a:t>
            </a:r>
            <a:r>
              <a:rPr lang="en-US" sz="1400" dirty="0" err="1" smtClean="0"/>
              <a:t>incluso</a:t>
            </a:r>
            <a:r>
              <a:rPr lang="en-US" sz="1400" dirty="0" smtClean="0"/>
              <a:t> </a:t>
            </a:r>
            <a:r>
              <a:rPr lang="en-US" sz="1400" dirty="0" err="1" smtClean="0"/>
              <a:t>información</a:t>
            </a:r>
            <a:r>
              <a:rPr lang="en-US" sz="1400" dirty="0" smtClean="0"/>
              <a:t> textual </a:t>
            </a:r>
            <a:r>
              <a:rPr lang="en-US" sz="1400" dirty="0" err="1" smtClean="0"/>
              <a:t>adicional</a:t>
            </a:r>
            <a:r>
              <a:rPr lang="en-US" sz="1400" dirty="0" smtClean="0"/>
              <a:t>.</a:t>
            </a:r>
          </a:p>
          <a:p>
            <a:pPr lvl="2"/>
            <a:r>
              <a:rPr lang="es-ES" sz="1400" dirty="0" smtClean="0"/>
              <a:t>Tan importante como él es el DVD-ROM, una especificación para aplicaciones de ordenador abierto a cualquier posibilidad de almacenamiento masivo de datos del estilo del CD-ROM.</a:t>
            </a:r>
          </a:p>
          <a:p>
            <a:pPr lvl="2"/>
            <a:r>
              <a:rPr lang="es-ES" sz="1400" dirty="0" smtClean="0"/>
              <a:t>Otras posibilidades están abiertas, como utilizarlo para música y sonido (DVD-Audio), permitir grabado simple y múltiple (DVD-Recordable, DVD-RAM), o DVD interactivo (DVD-i).</a:t>
            </a:r>
            <a:endParaRPr lang="en-US" sz="1400"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n-US" dirty="0" err="1" smtClean="0"/>
              <a:t>Almacenamiento</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457200" y="1219200"/>
            <a:ext cx="8229600" cy="5257800"/>
          </a:xfrm>
        </p:spPr>
        <p:txBody>
          <a:bodyPr>
            <a:noAutofit/>
          </a:bodyPr>
          <a:lstStyle/>
          <a:p>
            <a:r>
              <a:rPr lang="en-US" sz="1400" dirty="0" smtClean="0"/>
              <a:t>DVD</a:t>
            </a:r>
          </a:p>
          <a:p>
            <a:pPr lvl="1"/>
            <a:r>
              <a:rPr lang="en-US" sz="1400" b="1" dirty="0" err="1" smtClean="0"/>
              <a:t>Capacidad</a:t>
            </a:r>
            <a:r>
              <a:rPr lang="en-US" sz="1400" b="1" dirty="0" smtClean="0"/>
              <a:t> del DVD</a:t>
            </a:r>
          </a:p>
          <a:p>
            <a:pPr lvl="2"/>
            <a:r>
              <a:rPr lang="es-ES" sz="1400" dirty="0" smtClean="0"/>
              <a:t>El DVD tiene más densidad de información que el CD en el mismo espacio. </a:t>
            </a:r>
          </a:p>
          <a:p>
            <a:pPr lvl="2"/>
            <a:r>
              <a:rPr lang="es-ES" sz="1400" dirty="0" smtClean="0"/>
              <a:t>Puede tener hasta 4 capas de datos, dos en cada cara. </a:t>
            </a:r>
          </a:p>
          <a:p>
            <a:pPr lvl="2"/>
            <a:r>
              <a:rPr lang="es-ES" sz="1400" dirty="0" smtClean="0"/>
              <a:t>La capacidad total máxima (DVD-ROM) es de 9,4 </a:t>
            </a:r>
            <a:r>
              <a:rPr lang="es-ES" sz="1400" dirty="0" err="1" smtClean="0"/>
              <a:t>Gb</a:t>
            </a:r>
            <a:r>
              <a:rPr lang="es-ES" sz="1400" dirty="0" smtClean="0"/>
              <a:t> (4,7 para una cara) para una capa, 17 </a:t>
            </a:r>
            <a:r>
              <a:rPr lang="es-ES" sz="1400" dirty="0" err="1" smtClean="0"/>
              <a:t>Gb</a:t>
            </a:r>
            <a:r>
              <a:rPr lang="es-ES" sz="1400" dirty="0" smtClean="0"/>
              <a:t> (8,5) para dos. </a:t>
            </a:r>
          </a:p>
          <a:p>
            <a:pPr lvl="2"/>
            <a:r>
              <a:rPr lang="es-ES" sz="1400" dirty="0" smtClean="0"/>
              <a:t>Todavía hay bastantes cuestiones abiertas y diferencia de formatos, lectoras que no permiten leer </a:t>
            </a:r>
            <a:r>
              <a:rPr lang="en-US" sz="1400" dirty="0" smtClean="0"/>
              <a:t>CD-R, etc.</a:t>
            </a:r>
          </a:p>
          <a:p>
            <a:pPr lvl="2"/>
            <a:r>
              <a:rPr lang="es-ES" sz="1400" dirty="0" smtClean="0"/>
              <a:t>La definición de DVD-ROM disminuye la capacidad de 4,7 a 3,6 </a:t>
            </a:r>
            <a:r>
              <a:rPr lang="es-ES" sz="1400" dirty="0" err="1" smtClean="0"/>
              <a:t>Gb.</a:t>
            </a:r>
            <a:r>
              <a:rPr lang="es-ES" sz="1400" dirty="0" smtClean="0"/>
              <a:t> </a:t>
            </a:r>
          </a:p>
          <a:p>
            <a:pPr lvl="2"/>
            <a:r>
              <a:rPr lang="es-ES" sz="1400" dirty="0" smtClean="0"/>
              <a:t>El DVD-RAM lo hará a 2,6 </a:t>
            </a:r>
            <a:r>
              <a:rPr lang="es-ES" sz="1400" dirty="0" err="1" smtClean="0"/>
              <a:t>Gb.</a:t>
            </a:r>
            <a:endParaRPr lang="es-ES" sz="1400" dirty="0" smtClean="0"/>
          </a:p>
          <a:p>
            <a:pPr lvl="2"/>
            <a:r>
              <a:rPr lang="es-ES" sz="1400" dirty="0" smtClean="0"/>
              <a:t>Actualmente es normal que sólo se funcione por una cara, como es el caso del CD.</a:t>
            </a:r>
          </a:p>
          <a:p>
            <a:pPr lvl="1"/>
            <a:r>
              <a:rPr lang="en-US" sz="1400" b="1" dirty="0" err="1" smtClean="0"/>
              <a:t>Compatibilidad</a:t>
            </a:r>
            <a:endParaRPr lang="en-US" sz="1400" b="1" dirty="0" smtClean="0"/>
          </a:p>
          <a:p>
            <a:pPr lvl="2"/>
            <a:r>
              <a:rPr lang="es-ES" sz="1400" dirty="0" smtClean="0"/>
              <a:t>La compatibilidad con los </a:t>
            </a:r>
            <a:r>
              <a:rPr lang="es-ES" sz="1400" dirty="0" err="1" smtClean="0"/>
              <a:t>CDs</a:t>
            </a:r>
            <a:r>
              <a:rPr lang="es-ES" sz="1400" dirty="0" smtClean="0"/>
              <a:t> depende de los reproductores. </a:t>
            </a:r>
          </a:p>
          <a:p>
            <a:pPr lvl="2"/>
            <a:r>
              <a:rPr lang="es-ES" sz="1400" dirty="0" smtClean="0"/>
              <a:t>Lógicamente el mercado preferirá elegir los más compatibles posibles, por lo que los lectores de DVD-ROM usualmente permiten leer también CD-ROM. </a:t>
            </a:r>
          </a:p>
          <a:p>
            <a:pPr lvl="2"/>
            <a:r>
              <a:rPr lang="es-ES" sz="1400" dirty="0" smtClean="0"/>
              <a:t>De la misma forma algunos reproductores de DVD-Vídeo permiten reproducir </a:t>
            </a:r>
            <a:r>
              <a:rPr lang="es-ES" sz="1400" dirty="0" err="1" smtClean="0"/>
              <a:t>VideoCD</a:t>
            </a:r>
            <a:r>
              <a:rPr lang="es-ES" sz="1400" dirty="0" smtClean="0"/>
              <a:t>, o CD-i.</a:t>
            </a:r>
          </a:p>
          <a:p>
            <a:pPr lvl="2"/>
            <a:r>
              <a:rPr lang="es-ES" sz="1400" dirty="0" smtClean="0"/>
              <a:t>Los productores de material audiovisual se han puesto de acuerdo para proteger el DVD-Vídeo contra la piratería, por lo que las películas originales no pueden ser copiadas utilizando grabadoras normales de DVD (al menos de momento). </a:t>
            </a:r>
          </a:p>
          <a:p>
            <a:pPr lvl="2"/>
            <a:r>
              <a:rPr lang="es-ES" sz="1400" dirty="0" smtClean="0"/>
              <a:t>También se han definido regiones geográficas incompatibles de modo que, por ejemplo, un DVD-Vídeo producido en EEUU no será </a:t>
            </a:r>
            <a:r>
              <a:rPr lang="es-ES" sz="1400" dirty="0" err="1" smtClean="0"/>
              <a:t>leido</a:t>
            </a:r>
            <a:r>
              <a:rPr lang="es-ES" sz="1400" dirty="0" smtClean="0"/>
              <a:t> en reproductores europeos.</a:t>
            </a:r>
            <a:endParaRPr lang="en-US" sz="14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n-US" b="1" dirty="0" smtClean="0"/>
              <a:t>Multimedia</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p:txBody>
          <a:bodyPr>
            <a:normAutofit lnSpcReduction="10000"/>
          </a:bodyPr>
          <a:lstStyle/>
          <a:p>
            <a:r>
              <a:rPr lang="es-ES" sz="1600" dirty="0" smtClean="0"/>
              <a:t>1.1. Multimedia Interactiva:</a:t>
            </a:r>
            <a:endParaRPr lang="en-US" sz="1600" dirty="0" smtClean="0"/>
          </a:p>
          <a:p>
            <a:pPr lvl="1"/>
            <a:r>
              <a:rPr lang="es-ES" sz="1600" dirty="0" smtClean="0"/>
              <a:t>Es cuando se le permite al usuario final - el observador de un proyecto</a:t>
            </a:r>
            <a:r>
              <a:rPr lang="en-US" sz="1600" dirty="0" smtClean="0"/>
              <a:t> </a:t>
            </a:r>
            <a:r>
              <a:rPr lang="es-ES" sz="1600" dirty="0" smtClean="0"/>
              <a:t>multimedia - controlar ciertos elementos de cuándo deben presentarse.</a:t>
            </a:r>
            <a:endParaRPr lang="en-US" sz="1600" dirty="0" smtClean="0"/>
          </a:p>
          <a:p>
            <a:r>
              <a:rPr lang="es-ES" sz="1600" dirty="0" smtClean="0"/>
              <a:t>1.1.1. Hipermedia: </a:t>
            </a:r>
            <a:endParaRPr lang="en-US" sz="1600" dirty="0" smtClean="0"/>
          </a:p>
          <a:p>
            <a:pPr lvl="1"/>
            <a:r>
              <a:rPr lang="es-ES" sz="1600" dirty="0" smtClean="0"/>
              <a:t>Es cuando se proporciona una estructura ligados a través de los cuales el usuario puede navegar, entonces, multimedia interactiva se convierte en Hipermedia.</a:t>
            </a:r>
            <a:endParaRPr lang="en-US" sz="1600" dirty="0" smtClean="0"/>
          </a:p>
          <a:p>
            <a:pPr lvl="1"/>
            <a:r>
              <a:rPr lang="es-ES" sz="1600" dirty="0" smtClean="0"/>
              <a:t>Aunque la definición de multimedia es sencilla, hacer que trabaje puede ser complicado. </a:t>
            </a:r>
          </a:p>
          <a:p>
            <a:pPr lvl="1"/>
            <a:r>
              <a:rPr lang="es-ES" sz="1600" dirty="0" smtClean="0"/>
              <a:t>No sólo se debe comprender cómo hacer que cada elemento se levante y baile, sino también se necesita saber cómo utilizar la herramientas computacionales y las tecnologías de multimedia para que trabajen en conjunto. </a:t>
            </a:r>
          </a:p>
          <a:p>
            <a:pPr lvl="1"/>
            <a:r>
              <a:rPr lang="es-ES" sz="1600" dirty="0" smtClean="0"/>
              <a:t>Las personas que tejen los hilos de multimedia para hacer una alfombra esplendorosa son desarrolladores de multimedia.</a:t>
            </a:r>
            <a:endParaRPr lang="en-US" sz="1600" dirty="0" smtClean="0"/>
          </a:p>
          <a:p>
            <a:pPr lvl="1"/>
            <a:r>
              <a:rPr lang="es-ES" sz="1600" dirty="0" smtClean="0"/>
              <a:t>Un proyecto de multimedia no tiene que ser interactivo para llamarse multimedia: los usuarios pueden reclinarse en el asiento y verlo como lo hacen en el cine o frente al televisor. </a:t>
            </a:r>
          </a:p>
          <a:p>
            <a:pPr lvl="1"/>
            <a:r>
              <a:rPr lang="es-ES" sz="1600" dirty="0" smtClean="0"/>
              <a:t>En tales casos un proyecto es lineal, pues empieza y corre hasta el final, cuando se da el control de navegación a los usuarios para que exploren a voluntad el contenido, multimedia se convierte en no - lineal e interactiva, y es un puente personal muy poderoso hacia la información.</a:t>
            </a:r>
            <a:endParaRPr lang="en-US" sz="1600" dirty="0" smtClean="0"/>
          </a:p>
          <a:p>
            <a:endParaRPr lang="es-ES" sz="1600"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n-US" dirty="0" err="1" smtClean="0"/>
              <a:t>Almacenamiento</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457200" y="1219200"/>
            <a:ext cx="8229600" cy="5257800"/>
          </a:xfrm>
        </p:spPr>
        <p:txBody>
          <a:bodyPr>
            <a:noAutofit/>
          </a:bodyPr>
          <a:lstStyle/>
          <a:p>
            <a:r>
              <a:rPr lang="en-US" sz="1400" dirty="0" smtClean="0"/>
              <a:t>DVD</a:t>
            </a:r>
          </a:p>
          <a:p>
            <a:pPr lvl="1"/>
            <a:r>
              <a:rPr lang="en-US" sz="1400" b="1" dirty="0" err="1" smtClean="0"/>
              <a:t>Capacidad</a:t>
            </a:r>
            <a:r>
              <a:rPr lang="en-US" sz="1400" b="1" dirty="0" smtClean="0"/>
              <a:t> del DVD</a:t>
            </a:r>
          </a:p>
          <a:p>
            <a:pPr lvl="2"/>
            <a:r>
              <a:rPr lang="es-ES" sz="1400" dirty="0" smtClean="0"/>
              <a:t>El DVD tiene más densidad de información que el CD en el mismo espacio. </a:t>
            </a:r>
          </a:p>
          <a:p>
            <a:pPr lvl="2"/>
            <a:r>
              <a:rPr lang="es-ES" sz="1400" dirty="0" smtClean="0"/>
              <a:t>Puede tener hasta 4 capas de datos, dos en cada cara. </a:t>
            </a:r>
          </a:p>
          <a:p>
            <a:pPr lvl="2"/>
            <a:r>
              <a:rPr lang="es-ES" sz="1400" dirty="0" smtClean="0"/>
              <a:t>La capacidad total máxima (DVD-ROM) es de 9,4 </a:t>
            </a:r>
            <a:r>
              <a:rPr lang="es-ES" sz="1400" dirty="0" err="1" smtClean="0"/>
              <a:t>Gb</a:t>
            </a:r>
            <a:r>
              <a:rPr lang="es-ES" sz="1400" dirty="0" smtClean="0"/>
              <a:t> (4,7 para una cara) para una capa, 17 </a:t>
            </a:r>
            <a:r>
              <a:rPr lang="es-ES" sz="1400" dirty="0" err="1" smtClean="0"/>
              <a:t>Gb</a:t>
            </a:r>
            <a:r>
              <a:rPr lang="es-ES" sz="1400" dirty="0" smtClean="0"/>
              <a:t> (8,5) para dos. </a:t>
            </a:r>
          </a:p>
          <a:p>
            <a:pPr lvl="2"/>
            <a:r>
              <a:rPr lang="es-ES" sz="1400" dirty="0" smtClean="0"/>
              <a:t>Todavía hay bastantes cuestiones abiertas y diferencia de formatos, lectoras que no permiten leer </a:t>
            </a:r>
            <a:r>
              <a:rPr lang="en-US" sz="1400" dirty="0" smtClean="0"/>
              <a:t>CD-R, etc.</a:t>
            </a:r>
          </a:p>
          <a:p>
            <a:pPr lvl="2"/>
            <a:r>
              <a:rPr lang="es-ES" sz="1400" dirty="0" smtClean="0"/>
              <a:t>La definición de DVD-ROM disminuye la capacidad de 4,7 a 3,6 </a:t>
            </a:r>
            <a:r>
              <a:rPr lang="es-ES" sz="1400" dirty="0" err="1" smtClean="0"/>
              <a:t>Gb.</a:t>
            </a:r>
            <a:r>
              <a:rPr lang="es-ES" sz="1400" dirty="0" smtClean="0"/>
              <a:t> </a:t>
            </a:r>
          </a:p>
          <a:p>
            <a:pPr lvl="2"/>
            <a:r>
              <a:rPr lang="es-ES" sz="1400" dirty="0" smtClean="0"/>
              <a:t>El DVD-RAM lo hará a 2,6 </a:t>
            </a:r>
            <a:r>
              <a:rPr lang="es-ES" sz="1400" dirty="0" err="1" smtClean="0"/>
              <a:t>Gb.</a:t>
            </a:r>
            <a:endParaRPr lang="es-ES" sz="1400" dirty="0" smtClean="0"/>
          </a:p>
          <a:p>
            <a:pPr lvl="2"/>
            <a:r>
              <a:rPr lang="es-ES" sz="1400" dirty="0" smtClean="0"/>
              <a:t>Actualmente es normal que sólo se funcione por una cara, como es el caso del CD.</a:t>
            </a:r>
          </a:p>
          <a:p>
            <a:pPr lvl="1"/>
            <a:r>
              <a:rPr lang="en-US" sz="1400" b="1" dirty="0" err="1" smtClean="0"/>
              <a:t>Compatibilidad</a:t>
            </a:r>
            <a:endParaRPr lang="en-US" sz="1400" b="1" dirty="0" smtClean="0"/>
          </a:p>
          <a:p>
            <a:pPr lvl="2"/>
            <a:r>
              <a:rPr lang="es-ES" sz="1400" dirty="0" smtClean="0"/>
              <a:t>La compatibilidad con los </a:t>
            </a:r>
            <a:r>
              <a:rPr lang="es-ES" sz="1400" dirty="0" err="1" smtClean="0"/>
              <a:t>CDs</a:t>
            </a:r>
            <a:r>
              <a:rPr lang="es-ES" sz="1400" dirty="0" smtClean="0"/>
              <a:t> depende de los reproductores. </a:t>
            </a:r>
          </a:p>
          <a:p>
            <a:pPr lvl="2"/>
            <a:r>
              <a:rPr lang="es-ES" sz="1400" dirty="0" smtClean="0"/>
              <a:t>Lógicamente el mercado preferirá elegir los más compatibles posibles, por lo que los lectores de DVD-ROM usualmente permiten leer también CD-ROM. </a:t>
            </a:r>
          </a:p>
          <a:p>
            <a:pPr lvl="2"/>
            <a:r>
              <a:rPr lang="es-ES" sz="1400" dirty="0" smtClean="0"/>
              <a:t>De la misma forma algunos reproductores de DVD-Vídeo permiten reproducir </a:t>
            </a:r>
            <a:r>
              <a:rPr lang="es-ES" sz="1400" dirty="0" err="1" smtClean="0"/>
              <a:t>VideoCD</a:t>
            </a:r>
            <a:r>
              <a:rPr lang="es-ES" sz="1400" dirty="0" smtClean="0"/>
              <a:t>, o CD-i.</a:t>
            </a:r>
          </a:p>
          <a:p>
            <a:pPr lvl="2"/>
            <a:r>
              <a:rPr lang="es-ES" sz="1400" dirty="0" smtClean="0"/>
              <a:t>Los productores de material audiovisual se han puesto de acuerdo para proteger el DVD-Vídeo contra la piratería, por lo que las películas originales no pueden ser copiadas utilizando grabadoras normales de DVD (al menos de momento). </a:t>
            </a:r>
          </a:p>
          <a:p>
            <a:pPr lvl="2"/>
            <a:r>
              <a:rPr lang="es-ES" sz="1400" dirty="0" smtClean="0"/>
              <a:t>También se han definido regiones geográficas incompatibles de modo que, por ejemplo, un DVD-Vídeo producido en EEUU no será </a:t>
            </a:r>
            <a:r>
              <a:rPr lang="es-ES" sz="1400" dirty="0" err="1" smtClean="0"/>
              <a:t>leido</a:t>
            </a:r>
            <a:r>
              <a:rPr lang="es-ES" sz="1400" dirty="0" smtClean="0"/>
              <a:t> en reproductores europeos.</a:t>
            </a:r>
            <a:endParaRPr lang="en-US" sz="1400" dirty="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n-US" dirty="0" err="1" smtClean="0"/>
              <a:t>Estándares</a:t>
            </a:r>
            <a:r>
              <a:rPr lang="en-US" dirty="0" smtClean="0"/>
              <a:t> Multimedia</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457200" y="1219200"/>
            <a:ext cx="8229600" cy="5638800"/>
          </a:xfrm>
        </p:spPr>
        <p:txBody>
          <a:bodyPr>
            <a:noAutofit/>
          </a:bodyPr>
          <a:lstStyle/>
          <a:p>
            <a:r>
              <a:rPr lang="en-US" sz="1200" dirty="0" smtClean="0"/>
              <a:t>Acrobat</a:t>
            </a:r>
          </a:p>
          <a:p>
            <a:pPr lvl="1"/>
            <a:r>
              <a:rPr lang="es-ES" sz="1200" dirty="0" smtClean="0"/>
              <a:t>Acrobat es un sistema de intercambio y distribución de documentos, desarrollado por Adobe </a:t>
            </a:r>
            <a:r>
              <a:rPr lang="es-ES" sz="1200" dirty="0" err="1" smtClean="0"/>
              <a:t>Systems</a:t>
            </a:r>
            <a:r>
              <a:rPr lang="es-ES" sz="1200" dirty="0" smtClean="0"/>
              <a:t> Inc. En </a:t>
            </a:r>
            <a:r>
              <a:rPr lang="en-US" sz="1200" dirty="0" err="1" smtClean="0"/>
              <a:t>junio</a:t>
            </a:r>
            <a:r>
              <a:rPr lang="en-US" sz="1200" dirty="0" smtClean="0"/>
              <a:t> de 1993.</a:t>
            </a:r>
          </a:p>
          <a:p>
            <a:pPr lvl="1"/>
            <a:r>
              <a:rPr lang="es-ES" sz="1200" dirty="0" smtClean="0"/>
              <a:t>Esta aplicación puede procesar cualquier tipo de documento, independientemente de qué gráficos y tipos de letra contiene. </a:t>
            </a:r>
          </a:p>
          <a:p>
            <a:pPr lvl="1"/>
            <a:r>
              <a:rPr lang="es-ES" sz="1200" dirty="0" smtClean="0"/>
              <a:t>Lo único necesario en el ordenador cliente es tener un visor Acrobat (y este visor se distribuye sin </a:t>
            </a:r>
            <a:r>
              <a:rPr lang="en-US" sz="1200" dirty="0" err="1" smtClean="0"/>
              <a:t>costo</a:t>
            </a:r>
            <a:r>
              <a:rPr lang="en-US" sz="1200" dirty="0" smtClean="0"/>
              <a:t>).</a:t>
            </a:r>
          </a:p>
          <a:p>
            <a:pPr lvl="1"/>
            <a:r>
              <a:rPr lang="es-ES" sz="1200" dirty="0" smtClean="0"/>
              <a:t>Acrobat es sencillo de manejar, ya que se configura como una impresora "virtual" que genera un documento </a:t>
            </a:r>
            <a:r>
              <a:rPr lang="en-US" sz="1200" dirty="0" smtClean="0"/>
              <a:t>con </a:t>
            </a:r>
            <a:r>
              <a:rPr lang="en-US" sz="1200" dirty="0" err="1" smtClean="0"/>
              <a:t>formato</a:t>
            </a:r>
            <a:r>
              <a:rPr lang="en-US" sz="1200" dirty="0" smtClean="0"/>
              <a:t> PDF (</a:t>
            </a:r>
            <a:r>
              <a:rPr lang="en-US" sz="1200" i="1" dirty="0" smtClean="0"/>
              <a:t>Portable Document File), </a:t>
            </a:r>
            <a:r>
              <a:rPr lang="en-US" sz="1200" i="1" dirty="0" err="1" smtClean="0"/>
              <a:t>realmente</a:t>
            </a:r>
            <a:r>
              <a:rPr lang="en-US" sz="1200" i="1" dirty="0" smtClean="0"/>
              <a:t> </a:t>
            </a:r>
            <a:r>
              <a:rPr lang="en-US" sz="1200" i="1" dirty="0" err="1" smtClean="0"/>
              <a:t>una</a:t>
            </a:r>
            <a:r>
              <a:rPr lang="en-US" sz="1200" i="1" dirty="0" smtClean="0"/>
              <a:t> </a:t>
            </a:r>
            <a:r>
              <a:rPr lang="en-US" sz="1200" i="1" dirty="0" err="1" smtClean="0"/>
              <a:t>variante</a:t>
            </a:r>
            <a:r>
              <a:rPr lang="en-US" sz="1200" i="1" dirty="0" smtClean="0"/>
              <a:t> </a:t>
            </a:r>
            <a:r>
              <a:rPr lang="en-US" sz="1200" i="1" dirty="0" err="1" smtClean="0"/>
              <a:t>compacta</a:t>
            </a:r>
            <a:r>
              <a:rPr lang="en-US" sz="1200" i="1" dirty="0" smtClean="0"/>
              <a:t> de PostScript </a:t>
            </a:r>
            <a:r>
              <a:rPr lang="en-US" sz="1200" i="1" dirty="0" err="1" smtClean="0"/>
              <a:t>nivel</a:t>
            </a:r>
            <a:r>
              <a:rPr lang="en-US" sz="1200" i="1" dirty="0" smtClean="0"/>
              <a:t> 2.</a:t>
            </a:r>
          </a:p>
          <a:p>
            <a:pPr lvl="1"/>
            <a:r>
              <a:rPr lang="es-ES" sz="1200" dirty="0" smtClean="0"/>
              <a:t>El sistema Acrobat incluye varios programas. Los más fundamentales son:</a:t>
            </a:r>
          </a:p>
          <a:p>
            <a:pPr lvl="2"/>
            <a:r>
              <a:rPr lang="es-ES" sz="1200" dirty="0" smtClean="0"/>
              <a:t>·  Acrobat Exchange, una aplicación que permite crear, ver, y navegar por ficheros PDF. También genera </a:t>
            </a:r>
            <a:r>
              <a:rPr lang="es-ES" sz="1200" i="1" dirty="0" err="1" smtClean="0"/>
              <a:t>thumbnails</a:t>
            </a:r>
            <a:r>
              <a:rPr lang="es-ES" sz="1200" i="1" dirty="0" smtClean="0"/>
              <a:t> (versiones de baja resolución para transmisión y visualización rápida).</a:t>
            </a:r>
          </a:p>
          <a:p>
            <a:pPr lvl="2"/>
            <a:r>
              <a:rPr lang="es-ES" sz="1200" dirty="0" smtClean="0"/>
              <a:t>·  Acrobat </a:t>
            </a:r>
            <a:r>
              <a:rPr lang="es-ES" sz="1200" dirty="0" err="1" smtClean="0"/>
              <a:t>Distiller</a:t>
            </a:r>
            <a:r>
              <a:rPr lang="es-ES" sz="1200" dirty="0" smtClean="0"/>
              <a:t>, un intérprete PostScript que convierte cualquier fichero PS o EPS a PDF.</a:t>
            </a:r>
          </a:p>
          <a:p>
            <a:pPr lvl="2"/>
            <a:r>
              <a:rPr lang="es-ES" sz="1200" dirty="0" smtClean="0"/>
              <a:t>·  Acrobat Reader, el navegador/visor/impresor de documentos PDF, que es el que se distribuye </a:t>
            </a:r>
            <a:r>
              <a:rPr lang="en-US" sz="1200" dirty="0" err="1" smtClean="0"/>
              <a:t>gratuitamente</a:t>
            </a:r>
            <a:r>
              <a:rPr lang="en-US" sz="1200" dirty="0" smtClean="0"/>
              <a:t>.</a:t>
            </a:r>
          </a:p>
          <a:p>
            <a:pPr lvl="2"/>
            <a:r>
              <a:rPr lang="es-ES" sz="1200" dirty="0" smtClean="0"/>
              <a:t>·  PDF </a:t>
            </a:r>
            <a:r>
              <a:rPr lang="es-ES" sz="1200" dirty="0" err="1" smtClean="0"/>
              <a:t>Writer</a:t>
            </a:r>
            <a:r>
              <a:rPr lang="es-ES" sz="1200" dirty="0" smtClean="0"/>
              <a:t>, el driver de impresora para crear ficheros PDF desde cualquier aplicación. Adicionalmente a un texto convencional (maquetación de texto y gráficos), el formato Acrobat permite </a:t>
            </a:r>
            <a:r>
              <a:rPr lang="en-US" sz="1200" dirty="0" smtClean="0"/>
              <a:t>enlaces de </a:t>
            </a:r>
            <a:r>
              <a:rPr lang="en-US" sz="1200" dirty="0" err="1" smtClean="0"/>
              <a:t>hipertexto</a:t>
            </a:r>
            <a:r>
              <a:rPr lang="en-US" sz="1200" dirty="0" smtClean="0"/>
              <a:t>.</a:t>
            </a:r>
          </a:p>
          <a:p>
            <a:pPr lvl="1"/>
            <a:r>
              <a:rPr lang="es-ES" sz="1200" dirty="0" smtClean="0"/>
              <a:t>En las últimas versiones el formato Acrobat está evolucionando hacia Internet, permitiendo soporte a documentos SGML estándar, o enlazar con documentos HTML en Internet.</a:t>
            </a:r>
          </a:p>
          <a:p>
            <a:pPr lvl="1"/>
            <a:r>
              <a:rPr lang="es-ES" sz="1200" dirty="0" smtClean="0"/>
              <a:t>La principal desventaja de Acrobat con respecto a otros sistemas de representación textual es que no soporta tipos de letra TrueType (Windows). </a:t>
            </a:r>
          </a:p>
          <a:p>
            <a:pPr lvl="1"/>
            <a:r>
              <a:rPr lang="es-ES" sz="1200" dirty="0" smtClean="0"/>
              <a:t>Sin embargo, su relación con PostScript y la importancia de Adobe en el mundo de la composición gráfica y de texto ha hecho que se convierta en un estándar de hecho para la difusión de documentos electrónicos, especialmente en el mundo científico y técnico. </a:t>
            </a:r>
          </a:p>
          <a:p>
            <a:pPr lvl="1"/>
            <a:r>
              <a:rPr lang="es-ES" sz="1200" dirty="0" smtClean="0"/>
              <a:t>Es decir, allí donde se elabora un documento para formato impreso y se quiere una conversión sencilla y sin rescritura real a formato electrónico.</a:t>
            </a:r>
            <a:endParaRPr lang="en-US" sz="1200" dirty="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n-US" dirty="0" err="1" smtClean="0"/>
              <a:t>Estándares</a:t>
            </a:r>
            <a:r>
              <a:rPr lang="en-US" dirty="0" smtClean="0"/>
              <a:t> Multimedia</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457200" y="1219200"/>
            <a:ext cx="8229600" cy="5638800"/>
          </a:xfrm>
        </p:spPr>
        <p:txBody>
          <a:bodyPr>
            <a:noAutofit/>
          </a:bodyPr>
          <a:lstStyle/>
          <a:p>
            <a:r>
              <a:rPr lang="en-US" sz="1200" dirty="0" smtClean="0"/>
              <a:t>DirectX</a:t>
            </a:r>
          </a:p>
          <a:p>
            <a:pPr lvl="1"/>
            <a:r>
              <a:rPr lang="es-ES" sz="1200" dirty="0" smtClean="0"/>
              <a:t>Microsoft® </a:t>
            </a:r>
            <a:r>
              <a:rPr lang="es-ES" sz="1200" dirty="0" err="1" smtClean="0"/>
              <a:t>DirectX</a:t>
            </a:r>
            <a:r>
              <a:rPr lang="es-ES" sz="1200" dirty="0" smtClean="0"/>
              <a:t>® es el grupo de tecnologías integradas en Windows para ampliar sus características </a:t>
            </a:r>
            <a:r>
              <a:rPr lang="en-US" sz="1200" dirty="0" smtClean="0"/>
              <a:t>multimedia </a:t>
            </a:r>
            <a:r>
              <a:rPr lang="en-US" sz="1200" dirty="0" err="1" smtClean="0"/>
              <a:t>nativas</a:t>
            </a:r>
            <a:r>
              <a:rPr lang="en-US" sz="1200" dirty="0" smtClean="0"/>
              <a:t>. DirectX forma parte de Windows 98 y Windows 2000. </a:t>
            </a:r>
          </a:p>
          <a:p>
            <a:pPr lvl="1"/>
            <a:r>
              <a:rPr lang="en-US" sz="1200" dirty="0" smtClean="0"/>
              <a:t>DirectX </a:t>
            </a:r>
            <a:r>
              <a:rPr lang="en-US" sz="1200" dirty="0" err="1" smtClean="0"/>
              <a:t>ofrece</a:t>
            </a:r>
            <a:r>
              <a:rPr lang="en-US" sz="1200" dirty="0" smtClean="0"/>
              <a:t> </a:t>
            </a:r>
            <a:r>
              <a:rPr lang="en-US" sz="1200" dirty="0" err="1" smtClean="0"/>
              <a:t>una</a:t>
            </a:r>
            <a:r>
              <a:rPr lang="en-US" sz="1200" dirty="0" smtClean="0"/>
              <a:t> API (</a:t>
            </a:r>
            <a:r>
              <a:rPr lang="en-US" sz="1200" i="1" dirty="0" smtClean="0"/>
              <a:t>Application Programming Interface) </a:t>
            </a:r>
            <a:r>
              <a:rPr lang="en-US" sz="1200" i="1" dirty="0" err="1" smtClean="0"/>
              <a:t>que</a:t>
            </a:r>
            <a:r>
              <a:rPr lang="en-US" sz="1200" i="1" dirty="0" smtClean="0"/>
              <a:t> </a:t>
            </a:r>
            <a:r>
              <a:rPr lang="en-US" sz="1200" i="1" dirty="0" err="1" smtClean="0"/>
              <a:t>permite</a:t>
            </a:r>
            <a:r>
              <a:rPr lang="en-US" sz="1200" i="1" dirty="0" smtClean="0"/>
              <a:t> al </a:t>
            </a:r>
            <a:r>
              <a:rPr lang="en-US" sz="1200" i="1" dirty="0" err="1" smtClean="0"/>
              <a:t>programador</a:t>
            </a:r>
            <a:r>
              <a:rPr lang="en-US" sz="1200" i="1" dirty="0" smtClean="0"/>
              <a:t> </a:t>
            </a:r>
            <a:r>
              <a:rPr lang="en-US" sz="1200" i="1" dirty="0" err="1" smtClean="0"/>
              <a:t>acceso</a:t>
            </a:r>
            <a:r>
              <a:rPr lang="en-US" sz="1200" i="1" dirty="0" smtClean="0"/>
              <a:t> a </a:t>
            </a:r>
            <a:r>
              <a:rPr lang="en-US" sz="1200" i="1" dirty="0" err="1" smtClean="0"/>
              <a:t>facilidades</a:t>
            </a:r>
            <a:r>
              <a:rPr lang="en-US" sz="1200" i="1" dirty="0" smtClean="0"/>
              <a:t>  </a:t>
            </a:r>
            <a:r>
              <a:rPr lang="es-ES" sz="1200" dirty="0" smtClean="0"/>
              <a:t>multimedia del hardware (como aceleradoras de vídeo y tarjetas de sonido) de un modo estándar -simulando si es necesario algunas facilidades por software-, y posibilitando mejor rendimiento que con librerías tradicionales.</a:t>
            </a:r>
          </a:p>
          <a:p>
            <a:pPr lvl="1"/>
            <a:r>
              <a:rPr lang="es-ES" sz="1200" dirty="0" err="1" smtClean="0"/>
              <a:t>DirectX</a:t>
            </a:r>
            <a:r>
              <a:rPr lang="es-ES" sz="1200" dirty="0" smtClean="0"/>
              <a:t> está formado por una serie de componentes independientes, que son:</a:t>
            </a:r>
          </a:p>
          <a:p>
            <a:pPr lvl="2"/>
            <a:r>
              <a:rPr lang="es-ES" sz="1200" dirty="0" smtClean="0"/>
              <a:t>·  Direct3D: Gestión de gráficos 3-d de bajo nivel. Permite, por ejemplo: </a:t>
            </a:r>
            <a:r>
              <a:rPr lang="es-ES" sz="1200" dirty="0" err="1" smtClean="0"/>
              <a:t>Buffering</a:t>
            </a:r>
            <a:r>
              <a:rPr lang="es-ES" sz="1200" dirty="0" smtClean="0"/>
              <a:t> (z-buffers o w-buffers), sombreado, fuentes y tipos de luz múltiples, soporte de materiales y texturas, transformaciones 3-d...</a:t>
            </a:r>
          </a:p>
          <a:p>
            <a:pPr lvl="2"/>
            <a:r>
              <a:rPr lang="es-ES" sz="1200" dirty="0" smtClean="0"/>
              <a:t>·  </a:t>
            </a:r>
            <a:r>
              <a:rPr lang="es-ES" sz="1200" dirty="0" err="1" smtClean="0"/>
              <a:t>DirectDraw</a:t>
            </a:r>
            <a:r>
              <a:rPr lang="es-ES" sz="1200" dirty="0" smtClean="0"/>
              <a:t>: Permite manipular la memoria de vídeo directamente. Esto es especialmente útil para juegos, </a:t>
            </a:r>
            <a:r>
              <a:rPr lang="en-US" sz="1200" dirty="0" err="1" smtClean="0"/>
              <a:t>animaciones</a:t>
            </a:r>
            <a:r>
              <a:rPr lang="en-US" sz="1200" dirty="0" smtClean="0"/>
              <a:t>, </a:t>
            </a:r>
            <a:r>
              <a:rPr lang="en-US" sz="1200" dirty="0" err="1" smtClean="0"/>
              <a:t>gráficos</a:t>
            </a:r>
            <a:r>
              <a:rPr lang="en-US" sz="1200" dirty="0" smtClean="0"/>
              <a:t> </a:t>
            </a:r>
            <a:r>
              <a:rPr lang="en-US" sz="1200" dirty="0" err="1" smtClean="0"/>
              <a:t>interactivos</a:t>
            </a:r>
            <a:r>
              <a:rPr lang="en-US" sz="1200" dirty="0" smtClean="0"/>
              <a:t>, etc.</a:t>
            </a:r>
          </a:p>
          <a:p>
            <a:pPr lvl="2"/>
            <a:r>
              <a:rPr lang="es-ES" sz="1200" dirty="0" smtClean="0"/>
              <a:t>·  </a:t>
            </a:r>
            <a:r>
              <a:rPr lang="es-ES" sz="1200" dirty="0" err="1" smtClean="0"/>
              <a:t>DirectInput</a:t>
            </a:r>
            <a:r>
              <a:rPr lang="es-ES" sz="1200" dirty="0" smtClean="0"/>
              <a:t>: Posibilita la relación con distintos dispositivos de entrada: joysticks, ratón con varios botones, volantes, cascos de Realidad Virtual... Amplía la serie de dispositivos normalmente reconocidos y además la </a:t>
            </a:r>
            <a:r>
              <a:rPr lang="es-ES" sz="1200" dirty="0" err="1" smtClean="0"/>
              <a:t>controlabilidad</a:t>
            </a:r>
            <a:r>
              <a:rPr lang="es-ES" sz="1200" dirty="0" smtClean="0"/>
              <a:t> es mayor, especialmente en velocidad.</a:t>
            </a:r>
          </a:p>
          <a:p>
            <a:pPr lvl="2"/>
            <a:r>
              <a:rPr lang="en-US" sz="1200" dirty="0" smtClean="0"/>
              <a:t>·  DirectMusic: </a:t>
            </a:r>
            <a:r>
              <a:rPr lang="en-US" sz="1200" dirty="0" err="1" smtClean="0"/>
              <a:t>Maneja</a:t>
            </a:r>
            <a:r>
              <a:rPr lang="en-US" sz="1200" dirty="0" smtClean="0"/>
              <a:t> </a:t>
            </a:r>
            <a:r>
              <a:rPr lang="en-US" sz="1200" dirty="0" err="1" smtClean="0"/>
              <a:t>música</a:t>
            </a:r>
            <a:r>
              <a:rPr lang="en-US" sz="1200" dirty="0" smtClean="0"/>
              <a:t> </a:t>
            </a:r>
            <a:r>
              <a:rPr lang="en-US" sz="1200" dirty="0" err="1" smtClean="0"/>
              <a:t>estilo</a:t>
            </a:r>
            <a:r>
              <a:rPr lang="en-US" sz="1200" dirty="0" smtClean="0"/>
              <a:t> MIDI.</a:t>
            </a:r>
          </a:p>
          <a:p>
            <a:pPr lvl="2"/>
            <a:r>
              <a:rPr lang="es-ES" sz="1200" dirty="0" smtClean="0"/>
              <a:t>·  </a:t>
            </a:r>
            <a:r>
              <a:rPr lang="es-ES" sz="1200" dirty="0" err="1" smtClean="0"/>
              <a:t>DirectPlay</a:t>
            </a:r>
            <a:r>
              <a:rPr lang="es-ES" sz="1200" dirty="0" smtClean="0"/>
              <a:t>: Interfaz de alto nivel entre aplicaciones y servicios de comunicación, especialmente pensado para juegos </a:t>
            </a:r>
            <a:r>
              <a:rPr lang="es-ES" sz="1200" dirty="0" err="1" smtClean="0"/>
              <a:t>multijugador</a:t>
            </a:r>
            <a:r>
              <a:rPr lang="es-ES" sz="1200" dirty="0" smtClean="0"/>
              <a:t> a través de Internet, un módem o una red local.</a:t>
            </a:r>
          </a:p>
          <a:p>
            <a:pPr lvl="2"/>
            <a:r>
              <a:rPr lang="es-ES" sz="1200" dirty="0" smtClean="0"/>
              <a:t>·  </a:t>
            </a:r>
            <a:r>
              <a:rPr lang="es-ES" sz="1200" dirty="0" err="1" smtClean="0"/>
              <a:t>DirectSound</a:t>
            </a:r>
            <a:r>
              <a:rPr lang="es-ES" sz="1200" dirty="0" smtClean="0"/>
              <a:t>: Captura y reproduce sonido digital muestreado. Permite mezcla en reproducción, usar sonido 3-d, voz digitalizada, etc.</a:t>
            </a:r>
          </a:p>
          <a:p>
            <a:pPr lvl="2"/>
            <a:r>
              <a:rPr lang="es-ES" sz="1200" dirty="0" smtClean="0"/>
              <a:t>·  </a:t>
            </a:r>
            <a:r>
              <a:rPr lang="es-ES" sz="1200" dirty="0" err="1" smtClean="0"/>
              <a:t>DirectShow</a:t>
            </a:r>
            <a:r>
              <a:rPr lang="es-ES" sz="1200" dirty="0" smtClean="0"/>
              <a:t>: Parte orientada a la multimedia dinámica. Permite capturar y reproducir </a:t>
            </a:r>
            <a:r>
              <a:rPr lang="es-ES" sz="1200" i="1" dirty="0" err="1" smtClean="0"/>
              <a:t>streams</a:t>
            </a:r>
            <a:r>
              <a:rPr lang="es-ES" sz="1200" i="1" dirty="0" smtClean="0"/>
              <a:t> de vídeo o </a:t>
            </a:r>
            <a:r>
              <a:rPr lang="en-US" sz="1200" dirty="0" smtClean="0"/>
              <a:t>audio en </a:t>
            </a:r>
            <a:r>
              <a:rPr lang="en-US" sz="1200" dirty="0" err="1" smtClean="0"/>
              <a:t>varios</a:t>
            </a:r>
            <a:r>
              <a:rPr lang="en-US" sz="1200" dirty="0" smtClean="0"/>
              <a:t> </a:t>
            </a:r>
            <a:r>
              <a:rPr lang="en-US" sz="1200" dirty="0" err="1" smtClean="0"/>
              <a:t>formatos</a:t>
            </a:r>
            <a:r>
              <a:rPr lang="en-US" sz="1200" dirty="0" smtClean="0"/>
              <a:t>.</a:t>
            </a:r>
          </a:p>
          <a:p>
            <a:pPr lvl="1"/>
            <a:r>
              <a:rPr lang="es-ES" sz="1200" dirty="0" smtClean="0"/>
              <a:t>Para posibilitar la estandarización, </a:t>
            </a:r>
            <a:r>
              <a:rPr lang="es-ES" sz="1200" dirty="0" err="1" smtClean="0"/>
              <a:t>DirectX</a:t>
            </a:r>
            <a:r>
              <a:rPr lang="es-ES" sz="1200" dirty="0" smtClean="0"/>
              <a:t> contiene una capa llamada HEL (</a:t>
            </a:r>
            <a:r>
              <a:rPr lang="es-ES" sz="1200" i="1" dirty="0" smtClean="0"/>
              <a:t>hardware </a:t>
            </a:r>
            <a:r>
              <a:rPr lang="es-ES" sz="1200" i="1" dirty="0" err="1" smtClean="0"/>
              <a:t>emulation</a:t>
            </a:r>
            <a:r>
              <a:rPr lang="es-ES" sz="1200" i="1" dirty="0" smtClean="0"/>
              <a:t> </a:t>
            </a:r>
            <a:r>
              <a:rPr lang="es-ES" sz="1200" i="1" dirty="0" err="1" smtClean="0"/>
              <a:t>layer</a:t>
            </a:r>
            <a:r>
              <a:rPr lang="es-ES" sz="1200" i="1" dirty="0" smtClean="0"/>
              <a:t>) que </a:t>
            </a:r>
            <a:r>
              <a:rPr lang="es-ES" sz="1200" dirty="0" smtClean="0"/>
              <a:t>contiene controladores software que simulan el hardware para el caso de que el ordenador específico no permita alguna característica (como uso de gráficos 3-d sin aceleración 3-d). También existe otra capa, HAL (</a:t>
            </a:r>
            <a:r>
              <a:rPr lang="es-ES" sz="1200" i="1" dirty="0" smtClean="0"/>
              <a:t>hardware </a:t>
            </a:r>
            <a:r>
              <a:rPr lang="es-ES" sz="1200" i="1" dirty="0" err="1" smtClean="0"/>
              <a:t>abstraction</a:t>
            </a:r>
            <a:r>
              <a:rPr lang="es-ES" sz="1200" i="1" dirty="0" smtClean="0"/>
              <a:t> </a:t>
            </a:r>
            <a:r>
              <a:rPr lang="es-ES" sz="1200" i="1" dirty="0" err="1" smtClean="0"/>
              <a:t>layer</a:t>
            </a:r>
            <a:r>
              <a:rPr lang="es-ES" sz="1200" i="1" dirty="0" smtClean="0"/>
              <a:t>) que permite por software homogeneizar la relación con distintas tarjetas que hacen las mismas </a:t>
            </a:r>
            <a:r>
              <a:rPr lang="en-US" sz="1200" dirty="0" err="1" smtClean="0"/>
              <a:t>cosas</a:t>
            </a:r>
            <a:r>
              <a:rPr lang="en-US" sz="1200" dirty="0" smtClean="0"/>
              <a:t> de </a:t>
            </a:r>
            <a:r>
              <a:rPr lang="en-US" sz="1200" dirty="0" err="1" smtClean="0"/>
              <a:t>distintos</a:t>
            </a:r>
            <a:r>
              <a:rPr lang="en-US" sz="1200" dirty="0" smtClean="0"/>
              <a:t> </a:t>
            </a:r>
            <a:r>
              <a:rPr lang="en-US" sz="1200" dirty="0" err="1" smtClean="0"/>
              <a:t>modos</a:t>
            </a:r>
            <a:r>
              <a:rPr lang="en-US" sz="1200" dirty="0" smtClean="0"/>
              <a:t>.</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n-US" dirty="0" err="1" smtClean="0"/>
              <a:t>Estándares</a:t>
            </a:r>
            <a:r>
              <a:rPr lang="en-US" dirty="0" smtClean="0"/>
              <a:t> Multimedia</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457200" y="1219200"/>
            <a:ext cx="8229600" cy="5638800"/>
          </a:xfrm>
        </p:spPr>
        <p:txBody>
          <a:bodyPr>
            <a:noAutofit/>
          </a:bodyPr>
          <a:lstStyle/>
          <a:p>
            <a:r>
              <a:rPr lang="en-US" sz="1200" b="1" dirty="0" smtClean="0"/>
              <a:t>MPEG-4</a:t>
            </a:r>
          </a:p>
          <a:p>
            <a:pPr lvl="1"/>
            <a:r>
              <a:rPr lang="es-ES" sz="1200" dirty="0" smtClean="0"/>
              <a:t>MPEG-4 (ISO 14496) está parcialmente basado en las ideas de QuickTime, y permite integrar todo tipo de multimedia digital, soportando además </a:t>
            </a:r>
            <a:r>
              <a:rPr lang="es-ES" sz="1200" i="1" dirty="0" err="1" smtClean="0"/>
              <a:t>streaming</a:t>
            </a:r>
            <a:r>
              <a:rPr lang="es-ES" sz="1200" i="1" dirty="0" smtClean="0"/>
              <a:t> (reproducción progresiva) en tiempo real. </a:t>
            </a:r>
          </a:p>
          <a:p>
            <a:pPr lvl="1"/>
            <a:r>
              <a:rPr lang="es-ES" sz="1200" i="1" dirty="0" smtClean="0"/>
              <a:t>Es un estándar </a:t>
            </a:r>
            <a:r>
              <a:rPr lang="es-ES" sz="1200" dirty="0" smtClean="0"/>
              <a:t>publicado a finales de 1998, con una revisión en octubre de 1999 de cara a la versión 2. Permite, entre otras cosas:</a:t>
            </a:r>
          </a:p>
          <a:p>
            <a:pPr lvl="2"/>
            <a:r>
              <a:rPr lang="en-US" sz="1200" dirty="0" smtClean="0"/>
              <a:t>·  </a:t>
            </a:r>
            <a:r>
              <a:rPr lang="en-US" sz="1200" dirty="0" err="1" smtClean="0"/>
              <a:t>Representar</a:t>
            </a:r>
            <a:r>
              <a:rPr lang="en-US" sz="1200" dirty="0" smtClean="0"/>
              <a:t> </a:t>
            </a:r>
            <a:r>
              <a:rPr lang="en-US" sz="1200" dirty="0" err="1" smtClean="0"/>
              <a:t>unidades</a:t>
            </a:r>
            <a:r>
              <a:rPr lang="en-US" sz="1200" dirty="0" smtClean="0"/>
              <a:t> de </a:t>
            </a:r>
            <a:r>
              <a:rPr lang="en-US" sz="1200" dirty="0" err="1" smtClean="0"/>
              <a:t>contenido</a:t>
            </a:r>
            <a:r>
              <a:rPr lang="en-US" sz="1200" dirty="0" smtClean="0"/>
              <a:t> multimedia </a:t>
            </a:r>
            <a:r>
              <a:rPr lang="en-US" sz="1200" dirty="0" err="1" smtClean="0"/>
              <a:t>llamados</a:t>
            </a:r>
            <a:r>
              <a:rPr lang="en-US" sz="1200" dirty="0" smtClean="0"/>
              <a:t> </a:t>
            </a:r>
            <a:r>
              <a:rPr lang="en-US" sz="1200" dirty="0" err="1" smtClean="0"/>
              <a:t>objetos</a:t>
            </a:r>
            <a:r>
              <a:rPr lang="en-US" sz="1200" dirty="0" smtClean="0"/>
              <a:t> media (</a:t>
            </a:r>
            <a:r>
              <a:rPr lang="en-US" sz="1200" i="1" dirty="0" smtClean="0"/>
              <a:t>media objects).</a:t>
            </a:r>
          </a:p>
          <a:p>
            <a:pPr lvl="2"/>
            <a:r>
              <a:rPr lang="es-ES" sz="1200" dirty="0" smtClean="0"/>
              <a:t>·  Describir la composición de los objetos para formar escenas</a:t>
            </a:r>
          </a:p>
          <a:p>
            <a:pPr lvl="2"/>
            <a:r>
              <a:rPr lang="es-ES" sz="1200" dirty="0" smtClean="0"/>
              <a:t>·  Sincronizar los datos asociados con los distintos objetos</a:t>
            </a:r>
          </a:p>
          <a:p>
            <a:pPr lvl="2"/>
            <a:r>
              <a:rPr lang="es-ES" sz="1200" dirty="0" smtClean="0"/>
              <a:t>·  Transmitir y visualizar la composición de una forma independiente de máquina</a:t>
            </a:r>
          </a:p>
          <a:p>
            <a:pPr lvl="2"/>
            <a:r>
              <a:rPr lang="en-US" sz="1200" dirty="0" smtClean="0"/>
              <a:t>·  </a:t>
            </a:r>
            <a:r>
              <a:rPr lang="en-US" sz="1200" dirty="0" err="1" smtClean="0"/>
              <a:t>Interactuar</a:t>
            </a:r>
            <a:r>
              <a:rPr lang="en-US" sz="1200" dirty="0" smtClean="0"/>
              <a:t> </a:t>
            </a:r>
            <a:r>
              <a:rPr lang="en-US" sz="1200" dirty="0" err="1" smtClean="0"/>
              <a:t>finalmente</a:t>
            </a:r>
            <a:r>
              <a:rPr lang="en-US" sz="1200" dirty="0" smtClean="0"/>
              <a:t> con la </a:t>
            </a:r>
            <a:r>
              <a:rPr lang="en-US" sz="1200" dirty="0" err="1" smtClean="0"/>
              <a:t>escena</a:t>
            </a:r>
            <a:endParaRPr lang="en-US" sz="1200" dirty="0" smtClean="0"/>
          </a:p>
          <a:p>
            <a:pPr lvl="2"/>
            <a:r>
              <a:rPr lang="es-ES" sz="1200" dirty="0" smtClean="0"/>
              <a:t>·  Añadir información de propiedad intelectual</a:t>
            </a:r>
          </a:p>
          <a:p>
            <a:pPr lvl="1"/>
            <a:r>
              <a:rPr lang="es-ES" sz="1200" dirty="0" smtClean="0"/>
              <a:t>MPEG-4 está diseñado fundamentalmente para tres campos de aplicación:</a:t>
            </a:r>
          </a:p>
          <a:p>
            <a:pPr lvl="2"/>
            <a:r>
              <a:rPr lang="en-US" sz="1200" dirty="0" smtClean="0"/>
              <a:t>·  </a:t>
            </a:r>
            <a:r>
              <a:rPr lang="en-US" sz="1200" dirty="0" err="1" smtClean="0"/>
              <a:t>Televisión</a:t>
            </a:r>
            <a:r>
              <a:rPr lang="en-US" sz="1200" dirty="0" smtClean="0"/>
              <a:t> digital</a:t>
            </a:r>
          </a:p>
          <a:p>
            <a:pPr lvl="2"/>
            <a:r>
              <a:rPr lang="en-US" sz="1200" dirty="0" smtClean="0"/>
              <a:t>·  </a:t>
            </a:r>
            <a:r>
              <a:rPr lang="en-US" sz="1200" dirty="0" err="1" smtClean="0"/>
              <a:t>Aplicaciones</a:t>
            </a:r>
            <a:r>
              <a:rPr lang="en-US" sz="1200" dirty="0" smtClean="0"/>
              <a:t> </a:t>
            </a:r>
            <a:r>
              <a:rPr lang="en-US" sz="1200" dirty="0" err="1" smtClean="0"/>
              <a:t>gráficas</a:t>
            </a:r>
            <a:r>
              <a:rPr lang="en-US" sz="1200" dirty="0" smtClean="0"/>
              <a:t> </a:t>
            </a:r>
            <a:r>
              <a:rPr lang="en-US" sz="1200" dirty="0" err="1" smtClean="0"/>
              <a:t>interactivas</a:t>
            </a:r>
            <a:endParaRPr lang="en-US" sz="1200" dirty="0" smtClean="0"/>
          </a:p>
          <a:p>
            <a:pPr lvl="2"/>
            <a:r>
              <a:rPr lang="es-ES" sz="1200" dirty="0" smtClean="0"/>
              <a:t>·  Multimedia interactiva (incluyendo la Web)</a:t>
            </a:r>
          </a:p>
          <a:p>
            <a:pPr lvl="1"/>
            <a:r>
              <a:rPr lang="es-ES" sz="1200" dirty="0" smtClean="0"/>
              <a:t>Permite integrar la producción, distribución y acceso al contenido en cualquiera de estos tres campos. </a:t>
            </a:r>
          </a:p>
          <a:p>
            <a:pPr lvl="1"/>
            <a:r>
              <a:rPr lang="es-ES" sz="1200" dirty="0" smtClean="0"/>
              <a:t>Para los autores, permite crear contenido muy reusable y flexible y proteger mejor los derechos de propiedad sobre los </a:t>
            </a:r>
            <a:r>
              <a:rPr lang="en-US" sz="1200" dirty="0" err="1" smtClean="0"/>
              <a:t>contenidos</a:t>
            </a:r>
            <a:r>
              <a:rPr lang="en-US" sz="1200" dirty="0" smtClean="0"/>
              <a:t>.</a:t>
            </a:r>
          </a:p>
          <a:p>
            <a:pPr lvl="1"/>
            <a:r>
              <a:rPr lang="es-ES" sz="1200" dirty="0" smtClean="0"/>
              <a:t>En la versión 2 del MPEG-4 se incluirán algunas otras cosas como:</a:t>
            </a:r>
          </a:p>
          <a:p>
            <a:pPr lvl="2"/>
            <a:r>
              <a:rPr lang="en-US" sz="1200" dirty="0" smtClean="0"/>
              <a:t>·  </a:t>
            </a:r>
            <a:r>
              <a:rPr lang="en-US" sz="1200" dirty="0" err="1" smtClean="0"/>
              <a:t>Funcionalidades</a:t>
            </a:r>
            <a:r>
              <a:rPr lang="en-US" sz="1200" dirty="0" smtClean="0"/>
              <a:t> de </a:t>
            </a:r>
            <a:r>
              <a:rPr lang="en-US" sz="1200" dirty="0" err="1" smtClean="0"/>
              <a:t>multiusuario</a:t>
            </a:r>
            <a:endParaRPr lang="en-US" sz="1200" dirty="0" smtClean="0"/>
          </a:p>
          <a:p>
            <a:pPr lvl="2"/>
            <a:r>
              <a:rPr lang="es-ES" sz="1200" dirty="0" smtClean="0"/>
              <a:t>·  Mayor compatibilidad con VRML y modelos 3-d</a:t>
            </a:r>
          </a:p>
          <a:p>
            <a:pPr lvl="2"/>
            <a:r>
              <a:rPr lang="en-US" sz="1200" dirty="0" smtClean="0"/>
              <a:t>·  </a:t>
            </a:r>
            <a:r>
              <a:rPr lang="en-US" sz="1200" dirty="0" err="1" smtClean="0"/>
              <a:t>Formato</a:t>
            </a:r>
            <a:r>
              <a:rPr lang="en-US" sz="1200" dirty="0" smtClean="0"/>
              <a:t> de </a:t>
            </a:r>
            <a:r>
              <a:rPr lang="en-US" sz="1200" dirty="0" err="1" smtClean="0"/>
              <a:t>fichero</a:t>
            </a:r>
            <a:r>
              <a:rPr lang="en-US" sz="1200" dirty="0" smtClean="0"/>
              <a:t> </a:t>
            </a:r>
            <a:r>
              <a:rPr lang="en-US" sz="1200" dirty="0" err="1" smtClean="0"/>
              <a:t>específico</a:t>
            </a:r>
            <a:r>
              <a:rPr lang="en-US" sz="1200" dirty="0" smtClean="0"/>
              <a:t> de MPEG-4 (MP4)</a:t>
            </a:r>
          </a:p>
          <a:p>
            <a:pPr lvl="2"/>
            <a:r>
              <a:rPr lang="es-ES" sz="1200" dirty="0" smtClean="0"/>
              <a:t>·  MPEG-J para interactuar con el soporte MPEG-4 desde Java</a:t>
            </a:r>
            <a:endParaRPr lang="en-US" sz="1200" dirty="0"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n-US" dirty="0" err="1" smtClean="0"/>
              <a:t>Estándares</a:t>
            </a:r>
            <a:r>
              <a:rPr lang="en-US" dirty="0" smtClean="0"/>
              <a:t> Multimedia</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457200" y="1219200"/>
            <a:ext cx="8229600" cy="5638800"/>
          </a:xfrm>
        </p:spPr>
        <p:txBody>
          <a:bodyPr>
            <a:noAutofit/>
          </a:bodyPr>
          <a:lstStyle/>
          <a:p>
            <a:r>
              <a:rPr lang="en-US" sz="1400" dirty="0" smtClean="0"/>
              <a:t>QuickTime</a:t>
            </a:r>
          </a:p>
          <a:p>
            <a:pPr lvl="1"/>
            <a:r>
              <a:rPr lang="es-ES" sz="1400" dirty="0" smtClean="0"/>
              <a:t>QuickTime es un estándar desarrollado por </a:t>
            </a:r>
            <a:r>
              <a:rPr lang="es-ES" sz="1400" b="1" dirty="0" smtClean="0"/>
              <a:t>Apple </a:t>
            </a:r>
            <a:r>
              <a:rPr lang="es-ES" sz="1400" b="1" dirty="0" err="1" smtClean="0"/>
              <a:t>Computer</a:t>
            </a:r>
            <a:r>
              <a:rPr lang="es-ES" sz="1400" b="1" dirty="0" smtClean="0"/>
              <a:t> </a:t>
            </a:r>
            <a:r>
              <a:rPr lang="es-ES" sz="1400" dirty="0" smtClean="0"/>
              <a:t>para gestionar información multimedia a nivel de ficheros y de sistema operativo. </a:t>
            </a:r>
          </a:p>
          <a:p>
            <a:pPr lvl="1"/>
            <a:r>
              <a:rPr lang="es-ES" sz="1400" dirty="0" smtClean="0"/>
              <a:t>Funciona con los sistemas Macintosh, Windows y SGI.</a:t>
            </a:r>
          </a:p>
          <a:p>
            <a:pPr lvl="1"/>
            <a:r>
              <a:rPr lang="es-ES" sz="1400" dirty="0" smtClean="0"/>
              <a:t>Apareció en el mercado en 1991 y liberado a desarrolladores y demás en 1992.</a:t>
            </a:r>
          </a:p>
          <a:p>
            <a:pPr lvl="1"/>
            <a:r>
              <a:rPr lang="es-ES" sz="1400" dirty="0" smtClean="0"/>
              <a:t>Con el tiempo, se ha convertido en el estándar multimedia fundamental, tanto en Windows como en Macintosh. </a:t>
            </a:r>
          </a:p>
          <a:p>
            <a:pPr lvl="1"/>
            <a:r>
              <a:rPr lang="es-ES" sz="1400" dirty="0" smtClean="0"/>
              <a:t>Tanto es así que QT es el punto de partida para la norma de vídeo ISO MPEG-4, con la propuesta </a:t>
            </a:r>
            <a:r>
              <a:rPr lang="en-US" sz="1400" dirty="0" err="1" smtClean="0"/>
              <a:t>presentada</a:t>
            </a:r>
            <a:r>
              <a:rPr lang="en-US" sz="1400" dirty="0" smtClean="0"/>
              <a:t> </a:t>
            </a:r>
            <a:r>
              <a:rPr lang="en-US" sz="1400" dirty="0" err="1" smtClean="0"/>
              <a:t>por</a:t>
            </a:r>
            <a:r>
              <a:rPr lang="en-US" sz="1400" dirty="0" smtClean="0"/>
              <a:t> Apple, IBM, Netscape, Oracle, Silicon Graphics y Sun Microsystems.</a:t>
            </a:r>
          </a:p>
          <a:p>
            <a:pPr lvl="1"/>
            <a:r>
              <a:rPr lang="en-US" sz="1400" b="1" dirty="0" err="1" smtClean="0"/>
              <a:t>Posibilidades</a:t>
            </a:r>
            <a:endParaRPr lang="en-US" sz="1400" b="1" dirty="0" smtClean="0"/>
          </a:p>
          <a:p>
            <a:pPr lvl="2"/>
            <a:r>
              <a:rPr lang="es-ES" sz="1400" dirty="0" smtClean="0"/>
              <a:t>En principio, QuickTime es software a nivel de sistema, o más bien una extensión de sistema, que permite a los usuarios combinar y </a:t>
            </a:r>
            <a:r>
              <a:rPr lang="es-ES" sz="1400" b="1" dirty="0" smtClean="0"/>
              <a:t>sincronizar animación, vídeo, gráficos y sonido, incorporando esto en aplicaciones Mac (y </a:t>
            </a:r>
            <a:r>
              <a:rPr lang="es-ES" sz="1400" dirty="0" smtClean="0"/>
              <a:t>Windows) de todo tipo. </a:t>
            </a:r>
          </a:p>
          <a:p>
            <a:pPr lvl="2"/>
            <a:r>
              <a:rPr lang="es-ES" sz="1400" dirty="0" smtClean="0"/>
              <a:t>De hecho, permite editar y manipular información dinámica multimedia (</a:t>
            </a:r>
            <a:r>
              <a:rPr lang="es-ES" sz="1400" i="1" dirty="0" smtClean="0"/>
              <a:t>time-</a:t>
            </a:r>
            <a:r>
              <a:rPr lang="es-ES" sz="1400" i="1" dirty="0" err="1" smtClean="0"/>
              <a:t>based</a:t>
            </a:r>
            <a:r>
              <a:rPr lang="es-ES" sz="1400" i="1" dirty="0" smtClean="0"/>
              <a:t> media) de forma que garantiza la compatibilidad a nivel de archivos entre distintas plataformas.</a:t>
            </a:r>
          </a:p>
          <a:p>
            <a:pPr lvl="2"/>
            <a:r>
              <a:rPr lang="es-ES" sz="1400" dirty="0" smtClean="0"/>
              <a:t>QT integra características estándares de interfaz, de reproducción y de compresión/descompresión en múltiples plataformas; es una tecnología madura (la multimedia en Apple tiene bastantes más años, y expertos, que en Windows) y actualmente es lo más cercano que existe a un estándar en multimedia.</a:t>
            </a:r>
            <a:endParaRPr lang="en-US" sz="1400" dirty="0"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n-US" dirty="0" err="1" smtClean="0"/>
              <a:t>Estándares</a:t>
            </a:r>
            <a:r>
              <a:rPr lang="en-US" dirty="0" smtClean="0"/>
              <a:t> Multimedia</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457200" y="1219200"/>
            <a:ext cx="8229600" cy="5638800"/>
          </a:xfrm>
        </p:spPr>
        <p:txBody>
          <a:bodyPr>
            <a:noAutofit/>
          </a:bodyPr>
          <a:lstStyle/>
          <a:p>
            <a:r>
              <a:rPr lang="en-US" sz="1400" dirty="0" smtClean="0"/>
              <a:t>QuickTime</a:t>
            </a:r>
          </a:p>
          <a:p>
            <a:pPr lvl="1"/>
            <a:r>
              <a:rPr lang="en-US" sz="1400" b="1" dirty="0" err="1" smtClean="0"/>
              <a:t>Qué</a:t>
            </a:r>
            <a:r>
              <a:rPr lang="en-US" sz="1400" b="1" dirty="0" smtClean="0"/>
              <a:t> </a:t>
            </a:r>
            <a:r>
              <a:rPr lang="en-US" sz="1400" b="1" dirty="0" err="1" smtClean="0"/>
              <a:t>incluye</a:t>
            </a:r>
            <a:r>
              <a:rPr lang="en-US" sz="1400" b="1" dirty="0" smtClean="0"/>
              <a:t> QuickTime</a:t>
            </a:r>
          </a:p>
          <a:p>
            <a:pPr lvl="2"/>
            <a:r>
              <a:rPr lang="es-ES" sz="1400" dirty="0" smtClean="0"/>
              <a:t>Muchos conocen QT por el vídeo digital, pero en realidad incluye muchos más medios, estructurados en dos grandes tipos de datos: </a:t>
            </a:r>
            <a:r>
              <a:rPr lang="es-ES" sz="1400" i="1" dirty="0" err="1" smtClean="0"/>
              <a:t>Pictures</a:t>
            </a:r>
            <a:r>
              <a:rPr lang="es-ES" sz="1400" i="1" dirty="0" smtClean="0"/>
              <a:t> (imágenes, datos estáticos) y </a:t>
            </a:r>
            <a:r>
              <a:rPr lang="es-ES" sz="1400" i="1" dirty="0" err="1" smtClean="0"/>
              <a:t>Movies</a:t>
            </a:r>
            <a:r>
              <a:rPr lang="es-ES" sz="1400" i="1" dirty="0" smtClean="0"/>
              <a:t> (datos temporales). Esto es:</a:t>
            </a:r>
          </a:p>
          <a:p>
            <a:pPr lvl="3"/>
            <a:r>
              <a:rPr lang="en-US" sz="1400" dirty="0" smtClean="0"/>
              <a:t>·  Audio digital </a:t>
            </a:r>
            <a:r>
              <a:rPr lang="en-US" sz="1400" dirty="0" err="1" smtClean="0"/>
              <a:t>comprimido</a:t>
            </a:r>
            <a:r>
              <a:rPr lang="en-US" sz="1400" dirty="0" smtClean="0"/>
              <a:t> en IMA.</a:t>
            </a:r>
          </a:p>
          <a:p>
            <a:pPr lvl="3"/>
            <a:r>
              <a:rPr lang="en-US" sz="1400" dirty="0" smtClean="0"/>
              <a:t>·  QuickTime MIDI.</a:t>
            </a:r>
          </a:p>
          <a:p>
            <a:pPr lvl="3"/>
            <a:r>
              <a:rPr lang="en-US" sz="1400" dirty="0" smtClean="0"/>
              <a:t>·  </a:t>
            </a:r>
            <a:r>
              <a:rPr lang="en-US" sz="1400" dirty="0" err="1" smtClean="0"/>
              <a:t>Gráficos</a:t>
            </a:r>
            <a:r>
              <a:rPr lang="en-US" sz="1400" dirty="0" smtClean="0"/>
              <a:t> de 24 bits.</a:t>
            </a:r>
          </a:p>
          <a:p>
            <a:pPr lvl="3"/>
            <a:r>
              <a:rPr lang="en-US" sz="1400" dirty="0" smtClean="0"/>
              <a:t>·  </a:t>
            </a:r>
            <a:r>
              <a:rPr lang="en-US" sz="1400" dirty="0" err="1" smtClean="0"/>
              <a:t>Realidad</a:t>
            </a:r>
            <a:r>
              <a:rPr lang="en-US" sz="1400" dirty="0" smtClean="0"/>
              <a:t> Virtual (QTVR).</a:t>
            </a:r>
          </a:p>
          <a:p>
            <a:pPr lvl="3"/>
            <a:r>
              <a:rPr lang="en-US" sz="1400" dirty="0" smtClean="0"/>
              <a:t>·  </a:t>
            </a:r>
            <a:r>
              <a:rPr lang="en-US" sz="1400" dirty="0" err="1" smtClean="0"/>
              <a:t>Texto</a:t>
            </a:r>
            <a:r>
              <a:rPr lang="en-US" sz="1400" dirty="0" smtClean="0"/>
              <a:t>.</a:t>
            </a:r>
          </a:p>
          <a:p>
            <a:pPr lvl="3"/>
            <a:r>
              <a:rPr lang="en-US" sz="1400" dirty="0" smtClean="0"/>
              <a:t>·  </a:t>
            </a:r>
            <a:r>
              <a:rPr lang="en-US" sz="1400" dirty="0" err="1" smtClean="0"/>
              <a:t>Gráficos</a:t>
            </a:r>
            <a:r>
              <a:rPr lang="en-US" sz="1400" dirty="0" smtClean="0"/>
              <a:t> en 3D.</a:t>
            </a:r>
          </a:p>
          <a:p>
            <a:pPr lvl="3"/>
            <a:r>
              <a:rPr lang="en-US" sz="1400" dirty="0" smtClean="0"/>
              <a:t>·  </a:t>
            </a:r>
            <a:r>
              <a:rPr lang="en-US" sz="1400" dirty="0" err="1" smtClean="0"/>
              <a:t>Animación</a:t>
            </a:r>
            <a:r>
              <a:rPr lang="en-US" sz="1400" dirty="0" smtClean="0"/>
              <a:t> en 3D.</a:t>
            </a:r>
          </a:p>
          <a:p>
            <a:pPr lvl="3"/>
            <a:r>
              <a:rPr lang="es-ES" sz="1400" dirty="0" smtClean="0"/>
              <a:t>·  Animaciones basadas en cuadros y en </a:t>
            </a:r>
            <a:r>
              <a:rPr lang="es-ES" sz="1400" dirty="0" err="1" smtClean="0"/>
              <a:t>sprites</a:t>
            </a:r>
            <a:r>
              <a:rPr lang="es-ES" sz="1400" dirty="0" smtClean="0"/>
              <a:t>.</a:t>
            </a:r>
          </a:p>
          <a:p>
            <a:pPr lvl="3"/>
            <a:r>
              <a:rPr lang="en-US" sz="1400" dirty="0" smtClean="0"/>
              <a:t>·  </a:t>
            </a:r>
            <a:r>
              <a:rPr lang="en-US" sz="1400" dirty="0" err="1" smtClean="0"/>
              <a:t>Vídeo</a:t>
            </a:r>
            <a:r>
              <a:rPr lang="en-US" sz="1400" dirty="0" smtClean="0"/>
              <a:t> digital.</a:t>
            </a:r>
          </a:p>
          <a:p>
            <a:pPr lvl="3"/>
            <a:r>
              <a:rPr lang="en-US" sz="1400" dirty="0" smtClean="0"/>
              <a:t>·  </a:t>
            </a:r>
            <a:r>
              <a:rPr lang="en-US" sz="1400" dirty="0" err="1" smtClean="0"/>
              <a:t>Vídeo</a:t>
            </a:r>
            <a:r>
              <a:rPr lang="en-US" sz="1400" dirty="0" smtClean="0"/>
              <a:t> con </a:t>
            </a:r>
            <a:r>
              <a:rPr lang="en-US" sz="1400" i="1" dirty="0" smtClean="0"/>
              <a:t>streaming, etc.</a:t>
            </a:r>
          </a:p>
          <a:p>
            <a:pPr lvl="2"/>
            <a:r>
              <a:rPr lang="es-ES" sz="1400" dirty="0" smtClean="0"/>
              <a:t>Cada medio se almacena en una pista separada y pueden ser sincronizados para una reproducción consistente y casi independiente de plataforma. Aparte de haber muchos programas que los generan o importan directamente, existen multitud de </a:t>
            </a:r>
            <a:r>
              <a:rPr lang="es-ES" sz="1400" dirty="0" err="1" smtClean="0"/>
              <a:t>conversores</a:t>
            </a:r>
            <a:r>
              <a:rPr lang="es-ES" sz="1400" dirty="0" smtClean="0"/>
              <a:t>. Además, el diseño (teóricamente) es abierto, de modo</a:t>
            </a:r>
            <a:endParaRPr lang="en-US" sz="1400" dirty="0"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n-US" dirty="0" err="1" smtClean="0"/>
              <a:t>Estándares</a:t>
            </a:r>
            <a:r>
              <a:rPr lang="en-US" dirty="0" smtClean="0"/>
              <a:t> Multimedia</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457200" y="1219200"/>
            <a:ext cx="8229600" cy="5638800"/>
          </a:xfrm>
        </p:spPr>
        <p:txBody>
          <a:bodyPr>
            <a:noAutofit/>
          </a:bodyPr>
          <a:lstStyle/>
          <a:p>
            <a:r>
              <a:rPr lang="en-US" sz="1600" dirty="0" smtClean="0"/>
              <a:t>SMIL</a:t>
            </a:r>
          </a:p>
          <a:p>
            <a:pPr lvl="1"/>
            <a:r>
              <a:rPr lang="es-ES" sz="1600" dirty="0" smtClean="0"/>
              <a:t>SMIL es uno de los próximos estándares más interesantes en multimedia. </a:t>
            </a:r>
          </a:p>
          <a:p>
            <a:pPr lvl="1"/>
            <a:r>
              <a:rPr lang="es-ES" sz="1600" dirty="0" smtClean="0"/>
              <a:t>Diseñado por el W3C, el SMIL </a:t>
            </a:r>
            <a:r>
              <a:rPr lang="en-US" sz="1600" dirty="0" smtClean="0"/>
              <a:t>(</a:t>
            </a:r>
            <a:r>
              <a:rPr lang="en-US" sz="1600" i="1" dirty="0" smtClean="0"/>
              <a:t>Synchronized Multimedia Integration Language, </a:t>
            </a:r>
            <a:r>
              <a:rPr lang="en-US" sz="1600" i="1" dirty="0" err="1" smtClean="0"/>
              <a:t>pronunciado</a:t>
            </a:r>
            <a:r>
              <a:rPr lang="en-US" sz="1600" i="1" dirty="0" smtClean="0"/>
              <a:t> </a:t>
            </a:r>
            <a:r>
              <a:rPr lang="en-US" sz="1600" i="1" dirty="0" err="1" smtClean="0"/>
              <a:t>como</a:t>
            </a:r>
            <a:r>
              <a:rPr lang="en-US" sz="1600" i="1" dirty="0" smtClean="0"/>
              <a:t> smile) </a:t>
            </a:r>
            <a:r>
              <a:rPr lang="en-US" sz="1600" i="1" dirty="0" err="1" smtClean="0"/>
              <a:t>permite</a:t>
            </a:r>
            <a:r>
              <a:rPr lang="en-US" sz="1600" i="1" dirty="0" smtClean="0"/>
              <a:t> </a:t>
            </a:r>
            <a:r>
              <a:rPr lang="en-US" sz="1600" i="1" dirty="0" err="1" smtClean="0"/>
              <a:t>realizar</a:t>
            </a:r>
            <a:r>
              <a:rPr lang="en-US" sz="1600" i="1" dirty="0" smtClean="0"/>
              <a:t> </a:t>
            </a:r>
            <a:r>
              <a:rPr lang="en-US" sz="1600" i="1" dirty="0" err="1" smtClean="0"/>
              <a:t>presentaciones</a:t>
            </a:r>
            <a:r>
              <a:rPr lang="en-US" sz="1600" i="1" dirty="0" smtClean="0"/>
              <a:t> </a:t>
            </a:r>
            <a:r>
              <a:rPr lang="en-US" sz="1600" i="1" dirty="0" err="1" smtClean="0"/>
              <a:t>estilo</a:t>
            </a:r>
            <a:r>
              <a:rPr lang="en-US" sz="1600" i="1" dirty="0" smtClean="0"/>
              <a:t> TV </a:t>
            </a:r>
            <a:r>
              <a:rPr lang="en-US" sz="1600" dirty="0" smtClean="0"/>
              <a:t>o </a:t>
            </a:r>
            <a:r>
              <a:rPr lang="en-US" sz="1600" dirty="0" err="1" smtClean="0"/>
              <a:t>cursos</a:t>
            </a:r>
            <a:r>
              <a:rPr lang="en-US" sz="1600" dirty="0" smtClean="0"/>
              <a:t> </a:t>
            </a:r>
            <a:r>
              <a:rPr lang="en-US" sz="1600" dirty="0" err="1" smtClean="0"/>
              <a:t>interactivos</a:t>
            </a:r>
            <a:r>
              <a:rPr lang="en-US" sz="1600" dirty="0" smtClean="0"/>
              <a:t> multimedia, </a:t>
            </a:r>
            <a:r>
              <a:rPr lang="en-US" sz="1600" dirty="0" err="1" smtClean="0"/>
              <a:t>especialmente</a:t>
            </a:r>
            <a:r>
              <a:rPr lang="en-US" sz="1600" dirty="0" smtClean="0"/>
              <a:t> en </a:t>
            </a:r>
            <a:r>
              <a:rPr lang="en-US" sz="1600" dirty="0" err="1" smtClean="0"/>
              <a:t>entornos</a:t>
            </a:r>
            <a:r>
              <a:rPr lang="en-US" sz="1600" dirty="0" smtClean="0"/>
              <a:t> Web.</a:t>
            </a:r>
          </a:p>
          <a:p>
            <a:pPr lvl="1"/>
            <a:r>
              <a:rPr lang="es-ES" sz="1600" dirty="0" smtClean="0"/>
              <a:t>El lenguaje SMIL es parecido al HTML, basado en etiquetas, y puede por ello ser fácilmente utilizado para la creación, con un simple editor de texto. </a:t>
            </a:r>
          </a:p>
          <a:p>
            <a:pPr lvl="1"/>
            <a:r>
              <a:rPr lang="es-ES" sz="1600" dirty="0" smtClean="0"/>
              <a:t>Una presentación SMIL puede contener audio, vídeo (progresivos), imágenes, texto o cualquier otro formato multimedia. </a:t>
            </a:r>
          </a:p>
          <a:p>
            <a:pPr lvl="1"/>
            <a:r>
              <a:rPr lang="es-ES" sz="1600" dirty="0" smtClean="0"/>
              <a:t>La sincronización se puede controlar de una forma precisa, así como el diseño de la presentación en la pantalla. </a:t>
            </a:r>
          </a:p>
          <a:p>
            <a:pPr lvl="1"/>
            <a:r>
              <a:rPr lang="es-ES" sz="1600" dirty="0" smtClean="0"/>
              <a:t>También se pueden asociar hiperenlaces con los distintos </a:t>
            </a:r>
            <a:r>
              <a:rPr lang="en-US" sz="1600" dirty="0" err="1" smtClean="0"/>
              <a:t>objetos</a:t>
            </a:r>
            <a:r>
              <a:rPr lang="en-US" sz="1600" dirty="0" smtClean="0"/>
              <a:t>.</a:t>
            </a:r>
          </a:p>
          <a:p>
            <a:pPr lvl="1"/>
            <a:r>
              <a:rPr lang="es-ES" sz="1600" dirty="0" smtClean="0"/>
              <a:t>El lenguaje está definido con XML.</a:t>
            </a:r>
          </a:p>
          <a:p>
            <a:pPr lvl="1"/>
            <a:r>
              <a:rPr lang="es-ES" sz="1600" dirty="0" smtClean="0"/>
              <a:t>Podríamos decir que SMIL es una manera declarativa de definir lo que se expresa gráficamente con una herramienta de autor. </a:t>
            </a:r>
          </a:p>
          <a:p>
            <a:pPr lvl="1"/>
            <a:r>
              <a:rPr lang="es-ES" sz="1600" dirty="0" smtClean="0"/>
              <a:t>Si instalamos un reproductor (</a:t>
            </a:r>
            <a:r>
              <a:rPr lang="es-ES" sz="1600" i="1" dirty="0" err="1" smtClean="0"/>
              <a:t>player</a:t>
            </a:r>
            <a:r>
              <a:rPr lang="es-ES" sz="1600" i="1" dirty="0" smtClean="0"/>
              <a:t>) SMIL pueden entonces reproducirse esos ficheros de </a:t>
            </a:r>
            <a:r>
              <a:rPr lang="es-ES" sz="1600" dirty="0" smtClean="0"/>
              <a:t>una forma independiente de plataforma.</a:t>
            </a:r>
            <a:endParaRPr lang="en-US" sz="1600" dirty="0" smtClean="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n-US" dirty="0" err="1" smtClean="0"/>
              <a:t>Estándares</a:t>
            </a:r>
            <a:r>
              <a:rPr lang="en-US" smtClean="0"/>
              <a:t> Multimedia (8)</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457200" y="1219200"/>
            <a:ext cx="8229600" cy="5638800"/>
          </a:xfrm>
        </p:spPr>
        <p:txBody>
          <a:bodyPr>
            <a:noAutofit/>
          </a:bodyPr>
          <a:lstStyle/>
          <a:p>
            <a:r>
              <a:rPr lang="en-US" sz="1400" dirty="0" smtClean="0"/>
              <a:t>SVG</a:t>
            </a:r>
          </a:p>
          <a:p>
            <a:pPr lvl="1"/>
            <a:r>
              <a:rPr lang="es-ES" sz="1400" dirty="0" smtClean="0"/>
              <a:t>SVG son las siglas de Gráficos Vectoriales Escalables (</a:t>
            </a:r>
            <a:r>
              <a:rPr lang="es-ES" sz="1400" i="1" dirty="0" err="1" smtClean="0"/>
              <a:t>Scalable</a:t>
            </a:r>
            <a:r>
              <a:rPr lang="es-ES" sz="1400" i="1" dirty="0" smtClean="0"/>
              <a:t> Vector </a:t>
            </a:r>
            <a:r>
              <a:rPr lang="es-ES" sz="1400" i="1" dirty="0" err="1" smtClean="0"/>
              <a:t>Graphics</a:t>
            </a:r>
            <a:r>
              <a:rPr lang="es-ES" sz="1400" i="1" dirty="0" smtClean="0"/>
              <a:t>), y es un lenguaje de descripción de </a:t>
            </a:r>
            <a:r>
              <a:rPr lang="es-ES" sz="1400" dirty="0" smtClean="0"/>
              <a:t>gráficos vectoriales y </a:t>
            </a:r>
            <a:r>
              <a:rPr lang="es-ES" sz="1400" dirty="0" err="1" smtClean="0"/>
              <a:t>bitmap</a:t>
            </a:r>
            <a:r>
              <a:rPr lang="es-ES" sz="1400" dirty="0" smtClean="0"/>
              <a:t> 2-d, definido en XML. </a:t>
            </a:r>
          </a:p>
          <a:p>
            <a:pPr lvl="1"/>
            <a:r>
              <a:rPr lang="es-ES" sz="1400" dirty="0" smtClean="0"/>
              <a:t>Se define como un estándar abierto, y el grupo de trabajo de SVG integra a los más importantes fabricantes de software y hardware, como Adobe, Apple, Autodesk, HP, IBM, Macromedia, Microsoft, Netscape, </a:t>
            </a:r>
            <a:r>
              <a:rPr lang="es-ES" sz="1400" dirty="0" err="1" smtClean="0"/>
              <a:t>Sun</a:t>
            </a:r>
            <a:r>
              <a:rPr lang="es-ES" sz="1400" dirty="0" smtClean="0"/>
              <a:t>, Xerox y el W3C. </a:t>
            </a:r>
          </a:p>
          <a:p>
            <a:pPr lvl="1"/>
            <a:r>
              <a:rPr lang="es-ES" sz="1400" dirty="0" smtClean="0"/>
              <a:t>Esto lo hace un gran candidato a ser introducido en prácticamente todos los navegadores (por un lado) y en el software de diseño gráfico y multimedia (por otro).</a:t>
            </a:r>
          </a:p>
          <a:p>
            <a:pPr lvl="1"/>
            <a:r>
              <a:rPr lang="es-ES" sz="1400" dirty="0" smtClean="0"/>
              <a:t>SVG se integra en el resto de estándares en proceso desde el W3C, como DOM, CSS, XML, SMIL, etc. </a:t>
            </a:r>
          </a:p>
          <a:p>
            <a:pPr lvl="1"/>
            <a:r>
              <a:rPr lang="es-ES" sz="1400" dirty="0" smtClean="0"/>
              <a:t>El grupo de trabajo se creó para integrar los anteriores esfuerzos no concluidos en definición de lenguaje de </a:t>
            </a:r>
            <a:r>
              <a:rPr lang="en-US" sz="1400" dirty="0" err="1" smtClean="0"/>
              <a:t>definición</a:t>
            </a:r>
            <a:r>
              <a:rPr lang="en-US" sz="1400" dirty="0" smtClean="0"/>
              <a:t> </a:t>
            </a:r>
            <a:r>
              <a:rPr lang="en-US" sz="1400" dirty="0" err="1" smtClean="0"/>
              <a:t>vectorial</a:t>
            </a:r>
            <a:r>
              <a:rPr lang="en-US" sz="1400" dirty="0" smtClean="0"/>
              <a:t>, VML (</a:t>
            </a:r>
            <a:r>
              <a:rPr lang="en-US" sz="1400" i="1" dirty="0" smtClean="0"/>
              <a:t>Vector Markup Language) y PGML (Precision Graphics Markup Language).</a:t>
            </a:r>
          </a:p>
          <a:p>
            <a:pPr lvl="1"/>
            <a:r>
              <a:rPr lang="es-ES" sz="1400" dirty="0" smtClean="0"/>
              <a:t>SVG pretende paliar una de las graves carencias de HTML, la no integración de gráficos vectoriales.</a:t>
            </a:r>
          </a:p>
          <a:p>
            <a:pPr lvl="1"/>
            <a:r>
              <a:rPr lang="es-ES" sz="1400" dirty="0" smtClean="0"/>
              <a:t>SVG permite tres tipos de objetos gráficos: formas gráficas vectoriales, imágenes </a:t>
            </a:r>
            <a:r>
              <a:rPr lang="es-ES" sz="1400" dirty="0" err="1" smtClean="0"/>
              <a:t>bitmap</a:t>
            </a:r>
            <a:r>
              <a:rPr lang="es-ES" sz="1400" dirty="0" smtClean="0"/>
              <a:t> y texto. </a:t>
            </a:r>
          </a:p>
          <a:p>
            <a:pPr lvl="1"/>
            <a:r>
              <a:rPr lang="es-ES" sz="1400" dirty="0" smtClean="0"/>
              <a:t>Estos objetos gráficos se pueden agrupar, </a:t>
            </a:r>
            <a:r>
              <a:rPr lang="es-ES" sz="1400" dirty="0" err="1" smtClean="0"/>
              <a:t>parametrizar</a:t>
            </a:r>
            <a:r>
              <a:rPr lang="es-ES" sz="1400" dirty="0" smtClean="0"/>
              <a:t>, transformar y componer. </a:t>
            </a:r>
          </a:p>
          <a:p>
            <a:pPr lvl="1"/>
            <a:r>
              <a:rPr lang="es-ES" sz="1400" dirty="0" smtClean="0"/>
              <a:t>Pueden usarse transparencias, trayectorias, efectos de filtro y plantillas.</a:t>
            </a:r>
          </a:p>
          <a:p>
            <a:pPr lvl="1"/>
            <a:r>
              <a:rPr lang="es-ES" sz="1400" dirty="0" smtClean="0"/>
              <a:t>Los objetos pueden ser interactivos y dinámicos. </a:t>
            </a:r>
          </a:p>
          <a:p>
            <a:pPr lvl="1"/>
            <a:r>
              <a:rPr lang="es-ES" sz="1400" dirty="0" smtClean="0"/>
              <a:t>Las animaciones pueden realizarse de forma declarativa (utilizando objetos de animación SVG) o con scripting. </a:t>
            </a:r>
          </a:p>
          <a:p>
            <a:pPr lvl="1"/>
            <a:r>
              <a:rPr lang="es-ES" sz="1400" dirty="0" smtClean="0"/>
              <a:t>Este lenguaje de script accede a través del modelo de </a:t>
            </a:r>
            <a:r>
              <a:rPr lang="en-US" sz="1400" dirty="0" err="1" smtClean="0"/>
              <a:t>objetos</a:t>
            </a:r>
            <a:r>
              <a:rPr lang="en-US" sz="1400" dirty="0" smtClean="0"/>
              <a:t> de </a:t>
            </a:r>
            <a:r>
              <a:rPr lang="en-US" sz="1400" dirty="0" err="1" smtClean="0"/>
              <a:t>documento</a:t>
            </a:r>
            <a:r>
              <a:rPr lang="en-US" sz="1400" dirty="0" smtClean="0"/>
              <a:t> (DOM, </a:t>
            </a:r>
            <a:r>
              <a:rPr lang="en-US" sz="1400" i="1" dirty="0" smtClean="0"/>
              <a:t>Document Object Model) de SVG, </a:t>
            </a:r>
            <a:r>
              <a:rPr lang="en-US" sz="1400" i="1" dirty="0" err="1" smtClean="0"/>
              <a:t>que</a:t>
            </a:r>
            <a:r>
              <a:rPr lang="en-US" sz="1400" i="1" dirty="0" smtClean="0"/>
              <a:t> </a:t>
            </a:r>
            <a:r>
              <a:rPr lang="en-US" sz="1400" i="1" dirty="0" err="1" smtClean="0"/>
              <a:t>permite</a:t>
            </a:r>
            <a:r>
              <a:rPr lang="en-US" sz="1400" i="1" dirty="0" smtClean="0"/>
              <a:t> </a:t>
            </a:r>
            <a:r>
              <a:rPr lang="en-US" sz="1400" i="1" dirty="0" err="1" smtClean="0"/>
              <a:t>acceso</a:t>
            </a:r>
            <a:r>
              <a:rPr lang="en-US" sz="1400" i="1" dirty="0" smtClean="0"/>
              <a:t> total a </a:t>
            </a:r>
            <a:r>
              <a:rPr lang="en-US" sz="1400" i="1" dirty="0" err="1" smtClean="0"/>
              <a:t>todos</a:t>
            </a:r>
            <a:r>
              <a:rPr lang="en-US" sz="1400" i="1" dirty="0" smtClean="0"/>
              <a:t> los </a:t>
            </a:r>
            <a:r>
              <a:rPr lang="en-US" sz="1400" i="1" dirty="0" err="1" smtClean="0"/>
              <a:t>elementos</a:t>
            </a:r>
            <a:r>
              <a:rPr lang="en-US" sz="1400" i="1" dirty="0" smtClean="0"/>
              <a:t> y </a:t>
            </a:r>
            <a:r>
              <a:rPr lang="es-ES" sz="1400" dirty="0" smtClean="0"/>
              <a:t>sus atributos y propiedades. </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s-ES" dirty="0" smtClean="0"/>
              <a:t>Video</a:t>
            </a:r>
            <a:endParaRPr lang="en-US" dirty="0"/>
          </a:p>
        </p:txBody>
      </p:sp>
      <p:sp>
        <p:nvSpPr>
          <p:cNvPr id="3" name="Rectangle 2"/>
          <p:cNvSpPr>
            <a:spLocks noGrp="1"/>
          </p:cNvSpPr>
          <p:nvPr>
            <p:ph sz="quarter" idx="1"/>
          </p:nvPr>
        </p:nvSpPr>
        <p:spPr>
          <a:xfrm>
            <a:off x="457200" y="1219200"/>
            <a:ext cx="8229600" cy="5638800"/>
          </a:xfrm>
        </p:spPr>
        <p:txBody>
          <a:bodyPr>
            <a:noAutofit/>
          </a:bodyPr>
          <a:lstStyle/>
          <a:p>
            <a:r>
              <a:rPr lang="es-ES" sz="2800" b="1" dirty="0" smtClean="0"/>
              <a:t>¿Qué es la luz?</a:t>
            </a:r>
            <a:endParaRPr lang="en-US" sz="2800" dirty="0" smtClean="0"/>
          </a:p>
          <a:p>
            <a:pPr lvl="1"/>
            <a:r>
              <a:rPr lang="es-ES" sz="2000" dirty="0" smtClean="0"/>
              <a:t>La luz es una forma de energía que tiene dos aspectos: </a:t>
            </a:r>
            <a:endParaRPr lang="en-US" sz="2000" dirty="0" smtClean="0"/>
          </a:p>
          <a:p>
            <a:pPr lvl="2"/>
            <a:r>
              <a:rPr lang="es-ES" sz="1700" dirty="0" smtClean="0"/>
              <a:t>un aspecto de onda electromagnética </a:t>
            </a:r>
            <a:endParaRPr lang="en-US" sz="1700" dirty="0" smtClean="0"/>
          </a:p>
          <a:p>
            <a:pPr lvl="2"/>
            <a:r>
              <a:rPr lang="es-ES" sz="1700" dirty="0" smtClean="0"/>
              <a:t>un aspecto corpuscular (fotones)</a:t>
            </a:r>
            <a:endParaRPr lang="en-US" sz="1700" dirty="0" smtClean="0"/>
          </a:p>
          <a:p>
            <a:pPr lvl="1"/>
            <a:r>
              <a:rPr lang="es-ES" sz="2000" dirty="0" smtClean="0"/>
              <a:t/>
            </a:r>
            <a:br>
              <a:rPr lang="es-ES" sz="2000" dirty="0" smtClean="0"/>
            </a:br>
            <a:r>
              <a:rPr lang="es-ES" sz="2000" dirty="0" smtClean="0"/>
              <a:t>La luz emitida por el sol viaja a una velocidad de aproximadamente 300.000 km/s con una frecuencia de aproximadamente 600.000 </a:t>
            </a:r>
            <a:r>
              <a:rPr lang="es-ES" sz="2000" dirty="0" err="1" smtClean="0"/>
              <a:t>GHz.</a:t>
            </a:r>
            <a:r>
              <a:rPr lang="es-ES" sz="2000" dirty="0" smtClean="0"/>
              <a:t> </a:t>
            </a:r>
            <a:endParaRPr lang="en-US" sz="2000"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s-ES" dirty="0" smtClean="0"/>
              <a:t>Video</a:t>
            </a:r>
            <a:endParaRPr lang="en-US" dirty="0"/>
          </a:p>
        </p:txBody>
      </p:sp>
      <p:sp>
        <p:nvSpPr>
          <p:cNvPr id="3" name="Rectangle 2"/>
          <p:cNvSpPr>
            <a:spLocks noGrp="1"/>
          </p:cNvSpPr>
          <p:nvPr>
            <p:ph sz="quarter" idx="1"/>
          </p:nvPr>
        </p:nvSpPr>
        <p:spPr>
          <a:xfrm>
            <a:off x="457200" y="1219200"/>
            <a:ext cx="8229600" cy="5638800"/>
          </a:xfrm>
        </p:spPr>
        <p:txBody>
          <a:bodyPr>
            <a:noAutofit/>
          </a:bodyPr>
          <a:lstStyle/>
          <a:p>
            <a:r>
              <a:rPr lang="es-ES" sz="2800" b="1" dirty="0" smtClean="0"/>
              <a:t>¿ El concepto de color</a:t>
            </a:r>
            <a:endParaRPr lang="en-US" sz="2800" dirty="0" smtClean="0"/>
          </a:p>
          <a:p>
            <a:pPr lvl="1"/>
            <a:r>
              <a:rPr lang="es-ES" sz="2500" dirty="0" smtClean="0"/>
              <a:t>El color de la luz depende de la frecuencia, que a su vez depende de la longitud de onda y la velocidad del frente de onda. La longitud de onda es un fenómeno oscilatorio que se caracteriza generalmente por la relación: </a:t>
            </a:r>
            <a:endParaRPr lang="en-US" sz="2500" dirty="0" smtClean="0"/>
          </a:p>
          <a:p>
            <a:pPr lvl="1">
              <a:buNone/>
            </a:pPr>
            <a:r>
              <a:rPr lang="es-ES" sz="2500" dirty="0" smtClean="0"/>
              <a:t>			&amp;#955; = CT</a:t>
            </a:r>
            <a:br>
              <a:rPr lang="es-ES" sz="2500" dirty="0" smtClean="0"/>
            </a:br>
            <a:r>
              <a:rPr lang="es-ES" sz="2500" dirty="0" smtClean="0"/>
              <a:t>donde: </a:t>
            </a:r>
            <a:endParaRPr lang="en-US" sz="2500" dirty="0" smtClean="0"/>
          </a:p>
          <a:p>
            <a:pPr lvl="1"/>
            <a:r>
              <a:rPr lang="es-ES" sz="2500" dirty="0" smtClean="0"/>
              <a:t>λ representa la longitud de onda </a:t>
            </a:r>
            <a:endParaRPr lang="en-US" sz="2500" dirty="0" smtClean="0"/>
          </a:p>
          <a:p>
            <a:pPr lvl="1"/>
            <a:r>
              <a:rPr lang="es-ES" sz="2500" dirty="0" smtClean="0"/>
              <a:t>C representa la longitud de los frentes de onda </a:t>
            </a:r>
            <a:endParaRPr lang="en-US" sz="2500" dirty="0" smtClean="0"/>
          </a:p>
          <a:p>
            <a:pPr lvl="1"/>
            <a:r>
              <a:rPr lang="es-ES" sz="2500" dirty="0" smtClean="0"/>
              <a:t>T indica el período de la onda (en segundos)</a:t>
            </a:r>
            <a:endParaRPr lang="en-US" sz="2500" dirty="0" smtClean="0"/>
          </a:p>
          <a:p>
            <a:pPr lvl="1">
              <a:buNone/>
            </a:pPr>
            <a:r>
              <a:rPr lang="es-ES" sz="2500" dirty="0" smtClean="0"/>
              <a:t/>
            </a:r>
            <a:br>
              <a:rPr lang="es-ES" sz="2500" dirty="0" smtClean="0"/>
            </a:br>
            <a:endParaRPr lang="en-US" sz="17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n-US" b="1" dirty="0" smtClean="0"/>
              <a:t>Multimedia</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p:txBody>
          <a:bodyPr>
            <a:normAutofit fontScale="92500" lnSpcReduction="10000"/>
          </a:bodyPr>
          <a:lstStyle/>
          <a:p>
            <a:r>
              <a:rPr lang="es-ES" sz="1500" dirty="0" smtClean="0"/>
              <a:t>Multimedia En Los Negocios:</a:t>
            </a:r>
            <a:endParaRPr lang="en-US" sz="1500" dirty="0" smtClean="0"/>
          </a:p>
          <a:p>
            <a:pPr lvl="1"/>
            <a:r>
              <a:rPr lang="es-ES" sz="1500" dirty="0" smtClean="0"/>
              <a:t>Las aplicaciones de multimedia en los negocios incluyen presentaciones, capacitaciones, mercadotecnia, publicidad, demostración de productos, bases de datos, catálogos y comunicaciones en red. </a:t>
            </a:r>
          </a:p>
          <a:p>
            <a:pPr lvl="1"/>
            <a:r>
              <a:rPr lang="es-ES" sz="1500" dirty="0" smtClean="0"/>
              <a:t>El correo de voz y vídeo conferencia, se proporcionan muy pronto en muchas redes de área local (LAN) u de área amplia (WAN).</a:t>
            </a:r>
            <a:endParaRPr lang="en-US" sz="1500" dirty="0" smtClean="0"/>
          </a:p>
          <a:p>
            <a:pPr lvl="1"/>
            <a:r>
              <a:rPr lang="es-ES" sz="1500" dirty="0" smtClean="0"/>
              <a:t>La mayoría de los programas de presentación permiten agregar clips de audio y vídeo a las presentaciones de "diapositivas" pantalla por pantalla (</a:t>
            </a:r>
            <a:r>
              <a:rPr lang="es-ES" sz="1500" i="1" dirty="0" err="1" smtClean="0"/>
              <a:t>slide</a:t>
            </a:r>
            <a:r>
              <a:rPr lang="es-ES" sz="1500" i="1" dirty="0" smtClean="0"/>
              <a:t> shows</a:t>
            </a:r>
            <a:r>
              <a:rPr lang="es-ES" sz="1500" dirty="0" smtClean="0"/>
              <a:t>) de gráficas y textos.</a:t>
            </a:r>
            <a:endParaRPr lang="en-US" sz="1500" dirty="0" smtClean="0"/>
          </a:p>
          <a:p>
            <a:pPr lvl="1"/>
            <a:r>
              <a:rPr lang="es-ES" sz="1500" dirty="0" smtClean="0"/>
              <a:t>Multimedia se ha vuelto muy popular en la capacitación. </a:t>
            </a:r>
          </a:p>
          <a:p>
            <a:pPr lvl="2"/>
            <a:r>
              <a:rPr lang="es-ES" sz="1500" dirty="0" smtClean="0"/>
              <a:t>Los sobre cargos de aviación aprender a manejar situaciones de terrorismo internacional y seguridad a través de la simulación. </a:t>
            </a:r>
          </a:p>
          <a:p>
            <a:pPr lvl="2"/>
            <a:r>
              <a:rPr lang="es-ES" sz="1500" dirty="0" smtClean="0"/>
              <a:t>Los mecánicos aprenden a reparar motores, </a:t>
            </a:r>
          </a:p>
          <a:p>
            <a:pPr lvl="2"/>
            <a:r>
              <a:rPr lang="es-ES" sz="1500" dirty="0" smtClean="0"/>
              <a:t>los vendedores aprenden acerca de las líneas de productos y ofrecen a sus clientes programas de capacitación. </a:t>
            </a:r>
          </a:p>
          <a:p>
            <a:pPr lvl="2"/>
            <a:r>
              <a:rPr lang="es-ES" sz="1500" dirty="0" smtClean="0"/>
              <a:t>Los pilotos de combate practican ejercicios de asalto antes de arriesgarse a una situación real.</a:t>
            </a:r>
            <a:endParaRPr lang="en-US" sz="1500" dirty="0" smtClean="0"/>
          </a:p>
          <a:p>
            <a:pPr lvl="1"/>
            <a:r>
              <a:rPr lang="es-ES" sz="1500" dirty="0" smtClean="0"/>
              <a:t>Multimedia se ha vuelto muy común en la oficina. </a:t>
            </a:r>
            <a:r>
              <a:rPr lang="es-ES" sz="1500" i="1" dirty="0" smtClean="0"/>
              <a:t>La </a:t>
            </a:r>
            <a:r>
              <a:rPr lang="es-ES" sz="1500" i="1" dirty="0" err="1" smtClean="0"/>
              <a:t>Flex</a:t>
            </a:r>
            <a:r>
              <a:rPr lang="es-ES" sz="1500" i="1" dirty="0" smtClean="0"/>
              <a:t> Can</a:t>
            </a:r>
            <a:r>
              <a:rPr lang="es-ES" sz="1500" dirty="0" smtClean="0"/>
              <a:t> de Video </a:t>
            </a:r>
            <a:r>
              <a:rPr lang="es-ES" sz="1500" dirty="0" err="1" smtClean="0"/>
              <a:t>Labs</a:t>
            </a:r>
            <a:r>
              <a:rPr lang="es-ES" sz="1500" dirty="0" smtClean="0"/>
              <a:t>, un aditamento económico para agregar una cámara de video y un micrófono estéreo. </a:t>
            </a:r>
          </a:p>
          <a:p>
            <a:pPr lvl="2"/>
            <a:r>
              <a:rPr lang="es-ES" sz="1500" dirty="0" smtClean="0"/>
              <a:t>Este equipo de captura de imagen puede utilizarse para construir bases de datos de identificación de empleados. </a:t>
            </a:r>
          </a:p>
          <a:p>
            <a:pPr lvl="2"/>
            <a:r>
              <a:rPr lang="es-ES" sz="1500" dirty="0" smtClean="0"/>
              <a:t>A medida que las compañías se actualizan en multimedia, y el costo de instalación y el costo de capacidad de multimedia disminuye, se desarrollan más aplicaciones dentro de las mismas empresa y por terceros para hacer que los negocios se administren más fácil y efectivamente.</a:t>
            </a:r>
            <a:endParaRPr lang="en-US" sz="1500" dirty="0" smtClean="0"/>
          </a:p>
          <a:p>
            <a:endParaRPr lang="es-ES" sz="1600" dirty="0"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s-ES" dirty="0" smtClean="0"/>
              <a:t>Video</a:t>
            </a:r>
            <a:endParaRPr lang="en-US" dirty="0"/>
          </a:p>
        </p:txBody>
      </p:sp>
      <p:sp>
        <p:nvSpPr>
          <p:cNvPr id="3" name="Rectangle 2"/>
          <p:cNvSpPr>
            <a:spLocks noGrp="1"/>
          </p:cNvSpPr>
          <p:nvPr>
            <p:ph sz="quarter" idx="1"/>
          </p:nvPr>
        </p:nvSpPr>
        <p:spPr>
          <a:xfrm>
            <a:off x="457200" y="1219200"/>
            <a:ext cx="8229600" cy="5638800"/>
          </a:xfrm>
        </p:spPr>
        <p:txBody>
          <a:bodyPr>
            <a:noAutofit/>
          </a:bodyPr>
          <a:lstStyle/>
          <a:p>
            <a:r>
              <a:rPr lang="es-ES" sz="2800" b="1" dirty="0" smtClean="0"/>
              <a:t>¿ </a:t>
            </a:r>
            <a:r>
              <a:rPr lang="es-ES" sz="1800" b="1" dirty="0" smtClean="0"/>
              <a:t>El concepto de color</a:t>
            </a:r>
            <a:endParaRPr lang="en-US" sz="1800" dirty="0" smtClean="0"/>
          </a:p>
          <a:p>
            <a:pPr lvl="1"/>
            <a:r>
              <a:rPr lang="es-ES" sz="1800" dirty="0" smtClean="0"/>
              <a:t>La radiación que comprende una sola longitud de onda se llama radiación monocromática y la radiación que contiene varias longitudes de onda se llama radiación </a:t>
            </a:r>
            <a:r>
              <a:rPr lang="es-ES" sz="1800" dirty="0" err="1" smtClean="0"/>
              <a:t>policromática</a:t>
            </a:r>
            <a:r>
              <a:rPr lang="es-ES" sz="1800" dirty="0" smtClean="0"/>
              <a:t>. </a:t>
            </a:r>
          </a:p>
          <a:p>
            <a:pPr lvl="1"/>
            <a:r>
              <a:rPr lang="es-ES" sz="1800" dirty="0" smtClean="0"/>
              <a:t>La agrupación de todas las longitudes de onda que componen la radiación </a:t>
            </a:r>
            <a:r>
              <a:rPr lang="es-ES" sz="1800" dirty="0" err="1" smtClean="0"/>
              <a:t>policromática</a:t>
            </a:r>
            <a:r>
              <a:rPr lang="es-ES" sz="1800" dirty="0" smtClean="0"/>
              <a:t> (y sus intensidades luminosas respectivas) se denomina </a:t>
            </a:r>
            <a:r>
              <a:rPr lang="es-ES" sz="1800" b="1" dirty="0" smtClean="0"/>
              <a:t>espectro</a:t>
            </a:r>
            <a:r>
              <a:rPr lang="es-ES" sz="1800" dirty="0" smtClean="0"/>
              <a:t>. </a:t>
            </a:r>
            <a:endParaRPr lang="en-US" sz="1800" dirty="0" smtClean="0"/>
          </a:p>
          <a:p>
            <a:pPr lvl="1"/>
            <a:r>
              <a:rPr lang="es-ES" sz="1800" dirty="0" smtClean="0"/>
              <a:t>No obstante, el ojo humano no es capaz de distinguir los diversos componentes de esta radiación y percibe solamente el resultado, que es una función de las diferentes longitudes de onda que comprende y la intensidad luminosa respectiva. </a:t>
            </a:r>
            <a:endParaRPr lang="en-US" sz="1800" dirty="0" smtClean="0"/>
          </a:p>
          <a:p>
            <a:pPr lvl="1"/>
            <a:r>
              <a:rPr lang="es-ES" sz="1800" dirty="0" smtClean="0"/>
              <a:t>El ojo humano puede ver radiación con longitudes de onda entre 380 y 780 nanómetros. </a:t>
            </a:r>
          </a:p>
          <a:p>
            <a:pPr lvl="1"/>
            <a:r>
              <a:rPr lang="es-ES" sz="1800" dirty="0" smtClean="0"/>
              <a:t>La radiación con longitudes menores de 380 </a:t>
            </a:r>
            <a:r>
              <a:rPr lang="es-ES" sz="1800" dirty="0" err="1" smtClean="0"/>
              <a:t>nm</a:t>
            </a:r>
            <a:r>
              <a:rPr lang="es-ES" sz="1800" dirty="0" smtClean="0"/>
              <a:t> se denomina radiación ultravioleta, mientras que la radiación con longitudes de onda mayores de 780 </a:t>
            </a:r>
            <a:r>
              <a:rPr lang="es-ES" sz="1800" dirty="0" err="1" smtClean="0"/>
              <a:t>nm</a:t>
            </a:r>
            <a:r>
              <a:rPr lang="es-ES" sz="1800" dirty="0" smtClean="0"/>
              <a:t> se llama radiación infrarroja. </a:t>
            </a:r>
          </a:p>
          <a:p>
            <a:pPr lvl="1"/>
            <a:r>
              <a:rPr lang="es-ES" sz="1800" dirty="0" smtClean="0"/>
              <a:t>El rango de las longitudes de onda que es visible para el ojo humano se denomina "</a:t>
            </a:r>
            <a:r>
              <a:rPr lang="es-ES" sz="1800" b="1" dirty="0" smtClean="0"/>
              <a:t>espectro visible</a:t>
            </a:r>
            <a:r>
              <a:rPr lang="es-ES" sz="1800" dirty="0" smtClean="0"/>
              <a:t>": </a:t>
            </a:r>
            <a:endParaRPr lang="en-US" sz="1800" dirty="0" smtClean="0"/>
          </a:p>
          <a:p>
            <a:pPr lvl="1"/>
            <a:r>
              <a:rPr lang="es-ES" sz="1800" dirty="0" smtClean="0"/>
              <a:t>Es posible separar los colores del espectro con un prisma de cristal. </a:t>
            </a:r>
            <a:endParaRPr lang="en-US" sz="1800" dirty="0" smtClean="0"/>
          </a:p>
        </p:txBody>
      </p:sp>
      <p:pic>
        <p:nvPicPr>
          <p:cNvPr id="4" name="Imagen 1" descr="espectro de luz visible para el ojo humano"/>
          <p:cNvPicPr/>
          <p:nvPr/>
        </p:nvPicPr>
        <p:blipFill>
          <a:blip r:embed="rId3" cstate="print"/>
          <a:srcRect/>
          <a:stretch>
            <a:fillRect/>
          </a:stretch>
        </p:blipFill>
        <p:spPr bwMode="auto">
          <a:xfrm>
            <a:off x="3124200" y="609600"/>
            <a:ext cx="2676525" cy="3143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s-ES" dirty="0" smtClean="0"/>
              <a:t>Video</a:t>
            </a:r>
            <a:endParaRPr lang="en-US" dirty="0"/>
          </a:p>
        </p:txBody>
      </p:sp>
      <p:sp>
        <p:nvSpPr>
          <p:cNvPr id="3" name="Rectangle 2"/>
          <p:cNvSpPr>
            <a:spLocks noGrp="1"/>
          </p:cNvSpPr>
          <p:nvPr>
            <p:ph sz="quarter" idx="1"/>
          </p:nvPr>
        </p:nvSpPr>
        <p:spPr>
          <a:xfrm>
            <a:off x="457200" y="1219200"/>
            <a:ext cx="8229600" cy="4038600"/>
          </a:xfrm>
        </p:spPr>
        <p:txBody>
          <a:bodyPr>
            <a:noAutofit/>
          </a:bodyPr>
          <a:lstStyle/>
          <a:p>
            <a:r>
              <a:rPr lang="es-ES" sz="1800" b="1" dirty="0" smtClean="0"/>
              <a:t>El funcionamiento del ojo humano</a:t>
            </a:r>
            <a:endParaRPr lang="es-ES" sz="1800" dirty="0" smtClean="0"/>
          </a:p>
          <a:p>
            <a:pPr lvl="1"/>
            <a:r>
              <a:rPr lang="es-ES" sz="1800" dirty="0" smtClean="0"/>
              <a:t>Gracias a la córnea (la envoltura traslúcida del ojo) y el iris (que al cerrarse permite regular la cantidad de luz que se introduce en el ojo), se forma una imagen en la retina. </a:t>
            </a:r>
          </a:p>
          <a:p>
            <a:pPr lvl="1"/>
            <a:r>
              <a:rPr lang="es-ES" sz="1800" dirty="0" smtClean="0"/>
              <a:t>Esta última está formada por </a:t>
            </a:r>
            <a:r>
              <a:rPr lang="es-ES" sz="1800" b="1" dirty="0" smtClean="0"/>
              <a:t>bastones</a:t>
            </a:r>
            <a:r>
              <a:rPr lang="es-ES" sz="1800" dirty="0" smtClean="0"/>
              <a:t> y </a:t>
            </a:r>
            <a:r>
              <a:rPr lang="es-ES" sz="1800" b="1" dirty="0" smtClean="0"/>
              <a:t>conos</a:t>
            </a:r>
            <a:r>
              <a:rPr lang="es-ES" sz="1800" dirty="0" smtClean="0"/>
              <a:t>. </a:t>
            </a:r>
            <a:endParaRPr lang="en-US" sz="1800" dirty="0" smtClean="0"/>
          </a:p>
          <a:p>
            <a:pPr lvl="1"/>
            <a:r>
              <a:rPr lang="es-ES" sz="1800" dirty="0" smtClean="0"/>
              <a:t>Los bastones, que contienen un pigmento llamado </a:t>
            </a:r>
            <a:r>
              <a:rPr lang="es-ES" sz="1800" i="1" dirty="0" err="1" smtClean="0"/>
              <a:t>rodopsina</a:t>
            </a:r>
            <a:r>
              <a:rPr lang="es-ES" sz="1800" dirty="0" smtClean="0"/>
              <a:t> y que se encuentran en la periferia de la retina, permiten la percepción de la luminosidad y el movimiento (visión </a:t>
            </a:r>
            <a:r>
              <a:rPr lang="es-ES" sz="1800" dirty="0" err="1" smtClean="0"/>
              <a:t>escotópica</a:t>
            </a:r>
            <a:r>
              <a:rPr lang="es-ES" sz="1800" dirty="0" smtClean="0"/>
              <a:t>), mientras que los conos, ubicados en una región llamada </a:t>
            </a:r>
            <a:r>
              <a:rPr lang="es-ES" sz="1800" i="1" dirty="0" smtClean="0"/>
              <a:t>fóvea</a:t>
            </a:r>
            <a:r>
              <a:rPr lang="es-ES" sz="1800" dirty="0" smtClean="0"/>
              <a:t>, hacen posible la diferenciación de los colores (visión </a:t>
            </a:r>
            <a:r>
              <a:rPr lang="es-ES" sz="1800" dirty="0" err="1" smtClean="0"/>
              <a:t>fotópica</a:t>
            </a:r>
            <a:r>
              <a:rPr lang="es-ES" sz="1800" dirty="0" smtClean="0"/>
              <a:t>). </a:t>
            </a:r>
          </a:p>
          <a:p>
            <a:pPr lvl="1"/>
            <a:r>
              <a:rPr lang="es-ES" sz="1800" dirty="0" smtClean="0"/>
              <a:t>En realidad, existen tres clases de conos: </a:t>
            </a:r>
            <a:endParaRPr lang="en-US" sz="1800" dirty="0" smtClean="0"/>
          </a:p>
          <a:p>
            <a:pPr lvl="2"/>
            <a:r>
              <a:rPr lang="es-ES" sz="1500" dirty="0" smtClean="0"/>
              <a:t>Los que son principalmente sensibles a la radiación roja (570 </a:t>
            </a:r>
            <a:r>
              <a:rPr lang="es-ES" sz="1500" dirty="0" err="1" smtClean="0"/>
              <a:t>nm</a:t>
            </a:r>
            <a:r>
              <a:rPr lang="es-ES" sz="1500" dirty="0" smtClean="0"/>
              <a:t>), llamados </a:t>
            </a:r>
            <a:r>
              <a:rPr lang="es-ES" sz="1500" b="1" dirty="0" smtClean="0"/>
              <a:t>rojos</a:t>
            </a:r>
            <a:r>
              <a:rPr lang="es-ES" sz="1500" dirty="0" smtClean="0"/>
              <a:t> </a:t>
            </a:r>
            <a:endParaRPr lang="en-US" sz="1500" dirty="0" smtClean="0"/>
          </a:p>
          <a:p>
            <a:pPr lvl="2"/>
            <a:r>
              <a:rPr lang="es-ES" sz="1500" dirty="0" smtClean="0"/>
              <a:t>Los que son principalmente sensibles a la radiación verde (535 </a:t>
            </a:r>
            <a:r>
              <a:rPr lang="es-ES" sz="1500" dirty="0" err="1" smtClean="0"/>
              <a:t>nm</a:t>
            </a:r>
            <a:r>
              <a:rPr lang="es-ES" sz="1500" dirty="0" smtClean="0"/>
              <a:t>), llamados </a:t>
            </a:r>
            <a:r>
              <a:rPr lang="es-ES" sz="1500" b="1" dirty="0" smtClean="0"/>
              <a:t>verdes</a:t>
            </a:r>
            <a:r>
              <a:rPr lang="es-ES" sz="1500" dirty="0" smtClean="0"/>
              <a:t> </a:t>
            </a:r>
            <a:endParaRPr lang="en-US" sz="1500" dirty="0" smtClean="0"/>
          </a:p>
          <a:p>
            <a:pPr lvl="2"/>
            <a:r>
              <a:rPr lang="es-ES" sz="1500" dirty="0" smtClean="0"/>
              <a:t>Los que son principalmente sensibles a la radiación azul (445 </a:t>
            </a:r>
            <a:r>
              <a:rPr lang="es-ES" sz="1500" dirty="0" err="1" smtClean="0"/>
              <a:t>nm</a:t>
            </a:r>
            <a:r>
              <a:rPr lang="es-ES" sz="1500" dirty="0" smtClean="0"/>
              <a:t>), llamados </a:t>
            </a:r>
            <a:r>
              <a:rPr lang="es-ES" sz="1500" b="1" dirty="0" smtClean="0"/>
              <a:t>azules</a:t>
            </a:r>
            <a:endParaRPr lang="en-US" sz="1500" dirty="0"/>
          </a:p>
        </p:txBody>
      </p:sp>
      <p:pic>
        <p:nvPicPr>
          <p:cNvPr id="5" name="Imagen 2" descr="diagrama del ojo humano"/>
          <p:cNvPicPr/>
          <p:nvPr/>
        </p:nvPicPr>
        <p:blipFill>
          <a:blip r:embed="rId3" cstate="print"/>
          <a:srcRect/>
          <a:stretch>
            <a:fillRect/>
          </a:stretch>
        </p:blipFill>
        <p:spPr bwMode="auto">
          <a:xfrm>
            <a:off x="3200400" y="5181600"/>
            <a:ext cx="2371725" cy="15049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s-ES" dirty="0" smtClean="0"/>
              <a:t>Video</a:t>
            </a:r>
            <a:endParaRPr lang="en-US" dirty="0"/>
          </a:p>
        </p:txBody>
      </p:sp>
      <p:sp>
        <p:nvSpPr>
          <p:cNvPr id="3" name="Rectangle 2"/>
          <p:cNvSpPr>
            <a:spLocks noGrp="1"/>
          </p:cNvSpPr>
          <p:nvPr>
            <p:ph sz="quarter" idx="1"/>
          </p:nvPr>
        </p:nvSpPr>
        <p:spPr>
          <a:xfrm>
            <a:off x="457200" y="1219200"/>
            <a:ext cx="8229600" cy="4953000"/>
          </a:xfrm>
        </p:spPr>
        <p:txBody>
          <a:bodyPr>
            <a:noAutofit/>
          </a:bodyPr>
          <a:lstStyle/>
          <a:p>
            <a:r>
              <a:rPr lang="es-ES" sz="1800" b="1" dirty="0" smtClean="0"/>
              <a:t>El funcionamiento del ojo humano</a:t>
            </a:r>
            <a:endParaRPr lang="es-ES" sz="1800" dirty="0" smtClean="0"/>
          </a:p>
          <a:p>
            <a:pPr lvl="1"/>
            <a:r>
              <a:rPr lang="es-ES" sz="2500" dirty="0" smtClean="0"/>
              <a:t>Es por esto que cuando falta un tipo de cono, la percepción de los colores no es perfecta. </a:t>
            </a:r>
          </a:p>
          <a:p>
            <a:pPr lvl="1"/>
            <a:r>
              <a:rPr lang="es-ES" sz="2500" dirty="0" smtClean="0"/>
              <a:t>Esta condición se conoce como </a:t>
            </a:r>
            <a:r>
              <a:rPr lang="es-ES" sz="2500" i="1" dirty="0" smtClean="0"/>
              <a:t>daltonismo</a:t>
            </a:r>
            <a:r>
              <a:rPr lang="es-ES" sz="2500" dirty="0" smtClean="0"/>
              <a:t> (o </a:t>
            </a:r>
            <a:r>
              <a:rPr lang="es-ES" sz="2500" i="1" dirty="0" err="1" smtClean="0"/>
              <a:t>dicromasia</a:t>
            </a:r>
            <a:r>
              <a:rPr lang="es-ES" sz="2500" dirty="0" smtClean="0"/>
              <a:t>). Según el tipo de cono defectuoso, las personas con esta anomalía de la visión se conocen como: </a:t>
            </a:r>
            <a:endParaRPr lang="en-US" sz="2100" dirty="0" smtClean="0"/>
          </a:p>
          <a:p>
            <a:pPr lvl="2"/>
            <a:r>
              <a:rPr lang="es-ES" sz="2200" dirty="0" err="1" smtClean="0"/>
              <a:t>Protanopes</a:t>
            </a:r>
            <a:r>
              <a:rPr lang="es-ES" sz="2200" dirty="0" smtClean="0"/>
              <a:t>, que son sumamente insensibles al rojo </a:t>
            </a:r>
            <a:endParaRPr lang="en-US" sz="1800" dirty="0" smtClean="0"/>
          </a:p>
          <a:p>
            <a:pPr lvl="2"/>
            <a:r>
              <a:rPr lang="es-ES" sz="2200" dirty="0" err="1" smtClean="0"/>
              <a:t>Deuteranopes</a:t>
            </a:r>
            <a:r>
              <a:rPr lang="es-ES" sz="2200" dirty="0" smtClean="0"/>
              <a:t>, que son sumamente insensibles al verde </a:t>
            </a:r>
            <a:endParaRPr lang="en-US" sz="1800" dirty="0" smtClean="0"/>
          </a:p>
          <a:p>
            <a:pPr lvl="2"/>
            <a:r>
              <a:rPr lang="es-ES" sz="2200" dirty="0" err="1" smtClean="0"/>
              <a:t>Trinatopes</a:t>
            </a:r>
            <a:r>
              <a:rPr lang="es-ES" sz="2200" dirty="0" smtClean="0"/>
              <a:t>, que son sumamente insensibles al azul</a:t>
            </a:r>
            <a:endParaRPr lang="en-US" sz="1800"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s-ES" dirty="0" smtClean="0"/>
              <a:t>Video</a:t>
            </a:r>
            <a:endParaRPr lang="en-US" dirty="0"/>
          </a:p>
        </p:txBody>
      </p:sp>
      <p:sp>
        <p:nvSpPr>
          <p:cNvPr id="3" name="Rectangle 2"/>
          <p:cNvSpPr>
            <a:spLocks noGrp="1"/>
          </p:cNvSpPr>
          <p:nvPr>
            <p:ph sz="quarter" idx="1"/>
          </p:nvPr>
        </p:nvSpPr>
        <p:spPr>
          <a:xfrm>
            <a:off x="457200" y="1219200"/>
            <a:ext cx="8229600" cy="2209800"/>
          </a:xfrm>
        </p:spPr>
        <p:txBody>
          <a:bodyPr>
            <a:noAutofit/>
          </a:bodyPr>
          <a:lstStyle/>
          <a:p>
            <a:r>
              <a:rPr lang="es-ES" sz="1800" b="1" dirty="0" smtClean="0"/>
              <a:t>El funcionamiento del ojo humano</a:t>
            </a:r>
            <a:endParaRPr lang="es-ES" sz="1800" dirty="0" smtClean="0"/>
          </a:p>
          <a:p>
            <a:pPr lvl="1"/>
            <a:r>
              <a:rPr lang="es-ES" sz="2500" dirty="0" smtClean="0"/>
              <a:t>Además, debe tenerse en cuenta que la sensibilidad del ojo humano a las intensidades luminosas que están relacionadas con los tres colores primarios no es la misma: </a:t>
            </a:r>
            <a:endParaRPr lang="en-US" sz="2100" dirty="0"/>
          </a:p>
        </p:txBody>
      </p:sp>
      <p:pic>
        <p:nvPicPr>
          <p:cNvPr id="4" name="Imagen 3" descr="representación de la percepción luminosa"/>
          <p:cNvPicPr/>
          <p:nvPr/>
        </p:nvPicPr>
        <p:blipFill>
          <a:blip r:embed="rId3" cstate="print"/>
          <a:srcRect/>
          <a:stretch>
            <a:fillRect/>
          </a:stretch>
        </p:blipFill>
        <p:spPr bwMode="auto">
          <a:xfrm>
            <a:off x="2819400" y="3276600"/>
            <a:ext cx="3543300" cy="29241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s-ES" dirty="0" smtClean="0"/>
              <a:t>Video</a:t>
            </a:r>
            <a:endParaRPr lang="en-US" dirty="0"/>
          </a:p>
        </p:txBody>
      </p:sp>
      <p:sp>
        <p:nvSpPr>
          <p:cNvPr id="3" name="Rectangle 2"/>
          <p:cNvSpPr>
            <a:spLocks noGrp="1"/>
          </p:cNvSpPr>
          <p:nvPr>
            <p:ph sz="quarter" idx="1"/>
          </p:nvPr>
        </p:nvSpPr>
        <p:spPr>
          <a:xfrm>
            <a:off x="457200" y="1219200"/>
            <a:ext cx="8229600" cy="2209800"/>
          </a:xfrm>
        </p:spPr>
        <p:txBody>
          <a:bodyPr>
            <a:noAutofit/>
          </a:bodyPr>
          <a:lstStyle/>
          <a:p>
            <a:r>
              <a:rPr lang="es-ES" sz="1800" b="1" dirty="0" smtClean="0"/>
              <a:t>Síntesis aditiva y sustractiva</a:t>
            </a:r>
            <a:endParaRPr lang="en-US" sz="1800" dirty="0" smtClean="0"/>
          </a:p>
          <a:p>
            <a:pPr lvl="1"/>
            <a:r>
              <a:rPr lang="es-ES" sz="1800" dirty="0" smtClean="0"/>
              <a:t>Existen dos tipos de síntesis de color: </a:t>
            </a:r>
            <a:endParaRPr lang="en-US" sz="1800" dirty="0" smtClean="0"/>
          </a:p>
          <a:p>
            <a:pPr lvl="2"/>
            <a:r>
              <a:rPr lang="es-ES" sz="1800" dirty="0" smtClean="0"/>
              <a:t>La </a:t>
            </a:r>
            <a:r>
              <a:rPr lang="es-ES" sz="1800" b="1" dirty="0" smtClean="0"/>
              <a:t>síntesis aditiva</a:t>
            </a:r>
            <a:r>
              <a:rPr lang="es-ES" sz="1800" dirty="0" smtClean="0"/>
              <a:t> resulta de la adición de componentes de la luz. Los componentes de la luz se agregan directamente a la emisión; éste es el caso de los monitores o los televisores a color. Cuando se agregan los tres componentes, rojo, verde, azul (</a:t>
            </a:r>
            <a:r>
              <a:rPr lang="es-ES" sz="1800" i="1" dirty="0" smtClean="0"/>
              <a:t>RGB</a:t>
            </a:r>
            <a:r>
              <a:rPr lang="es-ES" sz="1800" dirty="0" smtClean="0"/>
              <a:t>), se obtiene blanco. La ausencia de componentes produce negro. Los colores secundarios son cian, magenta y amarillo porque: </a:t>
            </a:r>
            <a:endParaRPr lang="en-US" sz="1800" dirty="0" smtClean="0"/>
          </a:p>
          <a:p>
            <a:pPr lvl="3"/>
            <a:r>
              <a:rPr lang="es-ES" dirty="0" smtClean="0"/>
              <a:t>verde combinado con azul produce cian </a:t>
            </a:r>
            <a:endParaRPr lang="en-US" dirty="0" smtClean="0"/>
          </a:p>
          <a:p>
            <a:pPr lvl="3"/>
            <a:r>
              <a:rPr lang="es-ES" dirty="0" smtClean="0"/>
              <a:t>azul combinado con rojo produce magenta </a:t>
            </a:r>
            <a:endParaRPr lang="en-US" dirty="0" smtClean="0"/>
          </a:p>
          <a:p>
            <a:pPr lvl="3"/>
            <a:r>
              <a:rPr lang="es-ES" dirty="0" smtClean="0"/>
              <a:t>verde combinado con rojo produce amarillo</a:t>
            </a:r>
            <a:endParaRPr lang="en-US" dirty="0"/>
          </a:p>
        </p:txBody>
      </p:sp>
      <p:pic>
        <p:nvPicPr>
          <p:cNvPr id="5" name="Imagen 4" descr="síntesis aditiva"/>
          <p:cNvPicPr/>
          <p:nvPr/>
        </p:nvPicPr>
        <p:blipFill>
          <a:blip r:embed="rId3" cstate="print"/>
          <a:srcRect/>
          <a:stretch>
            <a:fillRect/>
          </a:stretch>
        </p:blipFill>
        <p:spPr bwMode="auto">
          <a:xfrm>
            <a:off x="3581400" y="4800600"/>
            <a:ext cx="1371600" cy="1295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s-ES" dirty="0" smtClean="0"/>
              <a:t>Video</a:t>
            </a:r>
            <a:endParaRPr lang="en-US" dirty="0"/>
          </a:p>
        </p:txBody>
      </p:sp>
      <p:sp>
        <p:nvSpPr>
          <p:cNvPr id="3" name="Rectangle 2"/>
          <p:cNvSpPr>
            <a:spLocks noGrp="1"/>
          </p:cNvSpPr>
          <p:nvPr>
            <p:ph sz="quarter" idx="1"/>
          </p:nvPr>
        </p:nvSpPr>
        <p:spPr>
          <a:xfrm>
            <a:off x="457200" y="1219200"/>
            <a:ext cx="8229600" cy="2209800"/>
          </a:xfrm>
        </p:spPr>
        <p:txBody>
          <a:bodyPr>
            <a:noAutofit/>
          </a:bodyPr>
          <a:lstStyle/>
          <a:p>
            <a:r>
              <a:rPr lang="es-ES" sz="1400" b="1" dirty="0" smtClean="0"/>
              <a:t>Síntesis aditiva y sustractiva</a:t>
            </a:r>
            <a:endParaRPr lang="en-US" sz="1400" dirty="0" smtClean="0"/>
          </a:p>
          <a:p>
            <a:pPr lvl="1"/>
            <a:r>
              <a:rPr lang="es-ES" sz="1400" dirty="0" smtClean="0"/>
              <a:t>Existen dos tipos de síntesis de color: </a:t>
            </a:r>
            <a:endParaRPr lang="en-US" sz="1400" dirty="0" smtClean="0"/>
          </a:p>
          <a:p>
            <a:pPr lvl="2"/>
            <a:r>
              <a:rPr lang="es-ES" sz="1400" dirty="0" smtClean="0"/>
              <a:t>La </a:t>
            </a:r>
            <a:r>
              <a:rPr lang="es-ES" sz="1400" b="1" dirty="0" smtClean="0"/>
              <a:t>síntesis sustractiva</a:t>
            </a:r>
            <a:r>
              <a:rPr lang="es-ES" sz="1400" dirty="0" smtClean="0"/>
              <a:t> permite restaurar un color mediante la sustracción, comenzando de una fuente de luz blanca, con filtros para los colores complementarios: amarillo, magenta y cian. La adición de filtros para los tres colores produce el negro y su ausencia produce el blanco.</a:t>
            </a:r>
            <a:endParaRPr lang="en-US" sz="1400" dirty="0" smtClean="0"/>
          </a:p>
          <a:p>
            <a:pPr lvl="2"/>
            <a:r>
              <a:rPr lang="es-ES" sz="1400" dirty="0" smtClean="0"/>
              <a:t>Cuando la luz ilumina un objeto, algunas longitudes de onda se sustraen porque son absorbidas por el objeto. Lo que vemos es la combinación de las longitudes de onda que son reflejadas o transmitidas (es decir, las que no son absorbidas). Este proceso se utiliza en fotografía y para la impresión de colores. Los colores secundarios son el azul, el rojo y el verde: </a:t>
            </a:r>
            <a:endParaRPr lang="en-US" sz="1400" dirty="0" smtClean="0"/>
          </a:p>
          <a:p>
            <a:pPr lvl="3"/>
            <a:r>
              <a:rPr lang="es-ES" sz="1400" dirty="0" smtClean="0"/>
              <a:t>El magenta (color primario) combinado con cian (color primario) produce azul </a:t>
            </a:r>
            <a:endParaRPr lang="en-US" sz="1400" dirty="0" smtClean="0"/>
          </a:p>
          <a:p>
            <a:pPr lvl="3"/>
            <a:r>
              <a:rPr lang="es-ES" sz="1400" dirty="0" smtClean="0"/>
              <a:t>El magenta (color primario) combinado con amarillo (color primario) produce rojo </a:t>
            </a:r>
            <a:endParaRPr lang="en-US" sz="1400" dirty="0" smtClean="0"/>
          </a:p>
          <a:p>
            <a:pPr lvl="3"/>
            <a:r>
              <a:rPr lang="es-ES" sz="1400" dirty="0" smtClean="0"/>
              <a:t>El cian (color primario) combinado con amarillo (color primario) produce verde</a:t>
            </a:r>
            <a:endParaRPr lang="en-US" sz="1400" dirty="0"/>
          </a:p>
        </p:txBody>
      </p:sp>
      <p:pic>
        <p:nvPicPr>
          <p:cNvPr id="6" name="Imagen 5" descr="síntesis sustractiva"/>
          <p:cNvPicPr/>
          <p:nvPr/>
        </p:nvPicPr>
        <p:blipFill>
          <a:blip r:embed="rId3" cstate="print"/>
          <a:srcRect/>
          <a:stretch>
            <a:fillRect/>
          </a:stretch>
        </p:blipFill>
        <p:spPr bwMode="auto">
          <a:xfrm>
            <a:off x="3657600" y="4572000"/>
            <a:ext cx="1371600" cy="1295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fontScale="90000"/>
          </a:bodyPr>
          <a:lstStyle/>
          <a:p>
            <a:r>
              <a:rPr lang="en-US" b="1" dirty="0" err="1" smtClean="0"/>
              <a:t>Representación</a:t>
            </a:r>
            <a:r>
              <a:rPr lang="en-US" b="1" dirty="0" smtClean="0"/>
              <a:t> </a:t>
            </a:r>
            <a:r>
              <a:rPr lang="en-US" b="1" dirty="0" err="1" smtClean="0"/>
              <a:t>computarizada</a:t>
            </a:r>
            <a:r>
              <a:rPr lang="en-US" b="1" dirty="0" smtClean="0"/>
              <a:t> del color</a:t>
            </a:r>
            <a:endParaRPr lang="en-US" dirty="0"/>
          </a:p>
        </p:txBody>
      </p:sp>
      <p:sp>
        <p:nvSpPr>
          <p:cNvPr id="3" name="Rectangle 2"/>
          <p:cNvSpPr>
            <a:spLocks noGrp="1"/>
          </p:cNvSpPr>
          <p:nvPr>
            <p:ph sz="quarter" idx="1"/>
          </p:nvPr>
        </p:nvSpPr>
        <p:spPr>
          <a:xfrm>
            <a:off x="457200" y="1219200"/>
            <a:ext cx="8229600" cy="4953000"/>
          </a:xfrm>
        </p:spPr>
        <p:txBody>
          <a:bodyPr>
            <a:noAutofit/>
          </a:bodyPr>
          <a:lstStyle/>
          <a:p>
            <a:r>
              <a:rPr lang="es-ES" sz="1200" b="1" dirty="0" smtClean="0"/>
              <a:t>Las representaciones del color</a:t>
            </a:r>
            <a:endParaRPr lang="en-US" sz="1200" dirty="0" smtClean="0"/>
          </a:p>
          <a:p>
            <a:pPr lvl="1"/>
            <a:r>
              <a:rPr lang="es-ES" sz="1200" dirty="0" smtClean="0"/>
              <a:t>Para poder procesar los colores de forma correcta e intercambiar información colorimétrica, es necesario contar con los medios necesarios para categorizarlos y seleccionarlos. </a:t>
            </a:r>
          </a:p>
          <a:p>
            <a:pPr lvl="1"/>
            <a:r>
              <a:rPr lang="es-ES" sz="1200" dirty="0" smtClean="0"/>
              <a:t>Por lo tanto, es común tener la opción de color de un producto, incluso antes de que haya sido fabricado. </a:t>
            </a:r>
          </a:p>
          <a:p>
            <a:pPr lvl="1"/>
            <a:r>
              <a:rPr lang="es-ES" sz="1200" dirty="0" smtClean="0"/>
              <a:t>En este caso, se muestra una paleta de la que se elige el color adecuado. </a:t>
            </a:r>
          </a:p>
          <a:p>
            <a:pPr lvl="1"/>
            <a:r>
              <a:rPr lang="es-ES" sz="1200" dirty="0" smtClean="0"/>
              <a:t>En la mayoría de los casos, el color del producto (un vehículo, un edificio, etc.) corresponde al color seleccionado. </a:t>
            </a:r>
            <a:endParaRPr lang="en-US" sz="1200" dirty="0" smtClean="0"/>
          </a:p>
          <a:p>
            <a:pPr lvl="1"/>
            <a:r>
              <a:rPr lang="es-ES" sz="1200" dirty="0" smtClean="0"/>
              <a:t>De la misma manera, en Informática es esencial contar con los medios para seleccionar un color entre todos los disponibles. </a:t>
            </a:r>
          </a:p>
          <a:p>
            <a:pPr lvl="1"/>
            <a:r>
              <a:rPr lang="es-ES" sz="1200" dirty="0" smtClean="0"/>
              <a:t>Sin embargo, la posible gama de colores es muy vasta y la cadena de procesamiento de imágenes atraviesa varios dispositivos periféricos: por ejemplo, un digitalizador (escáner), luego un software editor de imágenes y finalmente una impresora. </a:t>
            </a:r>
          </a:p>
          <a:p>
            <a:pPr lvl="1"/>
            <a:r>
              <a:rPr lang="es-ES" sz="1200" dirty="0" smtClean="0"/>
              <a:t>Por lo tanto, es necesario poder representar los colores de manera fiable para poder asegurar una coherencia entre todos estos dispositivos periféricos. </a:t>
            </a:r>
            <a:endParaRPr lang="en-US" sz="1200" dirty="0" smtClean="0"/>
          </a:p>
          <a:p>
            <a:pPr lvl="1"/>
            <a:r>
              <a:rPr lang="es-ES" sz="1200" dirty="0" smtClean="0"/>
              <a:t>Entonces a la representación matemática de un conjunto de colores se la denomina "</a:t>
            </a:r>
            <a:r>
              <a:rPr lang="es-ES" sz="1200" b="1" dirty="0" smtClean="0"/>
              <a:t>espacio de colores</a:t>
            </a:r>
            <a:r>
              <a:rPr lang="es-ES" sz="1200" dirty="0" smtClean="0"/>
              <a:t>". </a:t>
            </a:r>
          </a:p>
          <a:p>
            <a:pPr lvl="1"/>
            <a:r>
              <a:rPr lang="es-ES" sz="1200" dirty="0" smtClean="0"/>
              <a:t>Existen varios. Los más conocidos son: </a:t>
            </a:r>
            <a:endParaRPr lang="en-US" sz="1200" dirty="0" smtClean="0"/>
          </a:p>
          <a:p>
            <a:pPr lvl="2"/>
            <a:r>
              <a:rPr lang="es-ES" sz="1200" dirty="0" smtClean="0">
                <a:hlinkClick r:id="rId3"/>
              </a:rPr>
              <a:t>Codificación RGB</a:t>
            </a:r>
            <a:r>
              <a:rPr lang="es-ES" sz="1200" dirty="0" smtClean="0"/>
              <a:t> (</a:t>
            </a:r>
            <a:r>
              <a:rPr lang="es-ES" sz="1200" i="1" dirty="0" smtClean="0"/>
              <a:t>Rojo, Verde, Azul</a:t>
            </a:r>
            <a:r>
              <a:rPr lang="es-ES" sz="1200" dirty="0" smtClean="0"/>
              <a:t>). </a:t>
            </a:r>
            <a:endParaRPr lang="en-US" sz="1200" dirty="0" smtClean="0"/>
          </a:p>
          <a:p>
            <a:pPr lvl="2"/>
            <a:r>
              <a:rPr lang="es-ES" sz="1200" dirty="0" smtClean="0">
                <a:hlinkClick r:id="rId3"/>
              </a:rPr>
              <a:t>Codificación HSL</a:t>
            </a:r>
            <a:r>
              <a:rPr lang="es-ES" sz="1200" dirty="0" smtClean="0"/>
              <a:t> (</a:t>
            </a:r>
            <a:r>
              <a:rPr lang="es-ES" sz="1200" i="1" dirty="0" smtClean="0"/>
              <a:t>Matiz, Saturación, Luminancia</a:t>
            </a:r>
            <a:r>
              <a:rPr lang="es-ES" sz="1200" dirty="0" smtClean="0"/>
              <a:t>). </a:t>
            </a:r>
            <a:endParaRPr lang="en-US" sz="1200" dirty="0" smtClean="0"/>
          </a:p>
          <a:p>
            <a:pPr lvl="2"/>
            <a:r>
              <a:rPr lang="es-ES" sz="1200" dirty="0" smtClean="0">
                <a:hlinkClick r:id="rId3"/>
              </a:rPr>
              <a:t>Codificación CMYK</a:t>
            </a:r>
            <a:r>
              <a:rPr lang="es-ES" sz="1200" dirty="0" smtClean="0"/>
              <a:t>. </a:t>
            </a:r>
            <a:endParaRPr lang="en-US" sz="1200" dirty="0" smtClean="0"/>
          </a:p>
          <a:p>
            <a:pPr lvl="2"/>
            <a:r>
              <a:rPr lang="es-ES" sz="1200" dirty="0" smtClean="0">
                <a:hlinkClick r:id="rId3"/>
              </a:rPr>
              <a:t>Codificación CIE</a:t>
            </a:r>
            <a:r>
              <a:rPr lang="es-ES" sz="1200" dirty="0" smtClean="0"/>
              <a:t>. </a:t>
            </a:r>
            <a:endParaRPr lang="en-US" sz="1200" dirty="0" smtClean="0"/>
          </a:p>
          <a:p>
            <a:pPr lvl="2"/>
            <a:r>
              <a:rPr lang="es-ES" sz="1200" dirty="0" smtClean="0">
                <a:hlinkClick r:id="rId3"/>
              </a:rPr>
              <a:t>Codificación YUV</a:t>
            </a:r>
            <a:r>
              <a:rPr lang="es-ES" sz="1200" dirty="0" smtClean="0"/>
              <a:t>. </a:t>
            </a:r>
            <a:endParaRPr lang="en-US" sz="1200" dirty="0" smtClean="0"/>
          </a:p>
          <a:p>
            <a:pPr lvl="2"/>
            <a:r>
              <a:rPr lang="es-ES" sz="1400" dirty="0" smtClean="0">
                <a:hlinkClick r:id="rId3"/>
              </a:rPr>
              <a:t>Codificación YIQ</a:t>
            </a:r>
            <a:r>
              <a:rPr lang="es-ES" sz="1400" dirty="0" smtClean="0"/>
              <a:t>. </a:t>
            </a:r>
            <a:endParaRPr lang="en-US" sz="1400" dirty="0" smtClean="0"/>
          </a:p>
          <a:p>
            <a:pPr lvl="1"/>
            <a:r>
              <a:rPr lang="es-ES" sz="1400" dirty="0" smtClean="0"/>
              <a:t>Al espectro de colores que un </a:t>
            </a:r>
            <a:r>
              <a:rPr lang="es-ES" sz="1400" i="1" dirty="0" smtClean="0"/>
              <a:t>dispositivo periférico de visualización</a:t>
            </a:r>
            <a:r>
              <a:rPr lang="es-ES" sz="1400" dirty="0" smtClean="0"/>
              <a:t> permite mostrar se lo denomina </a:t>
            </a:r>
            <a:r>
              <a:rPr lang="es-ES" sz="1400" b="1" dirty="0" smtClean="0"/>
              <a:t>gama</a:t>
            </a:r>
            <a:r>
              <a:rPr lang="es-ES" sz="1400" dirty="0" smtClean="0"/>
              <a:t> o </a:t>
            </a:r>
            <a:r>
              <a:rPr lang="es-ES" sz="1400" i="1" dirty="0" smtClean="0"/>
              <a:t>espacio colorimétrico</a:t>
            </a:r>
            <a:r>
              <a:rPr lang="es-ES" sz="1400" dirty="0" smtClean="0"/>
              <a:t>. </a:t>
            </a:r>
          </a:p>
          <a:p>
            <a:pPr lvl="1"/>
            <a:r>
              <a:rPr lang="es-ES" sz="1400" dirty="0" smtClean="0"/>
              <a:t>A los colores que no pertenecen a la </a:t>
            </a:r>
            <a:r>
              <a:rPr lang="es-ES" sz="1400" i="1" dirty="0" smtClean="0"/>
              <a:t>gama</a:t>
            </a:r>
            <a:r>
              <a:rPr lang="es-ES" sz="1400" dirty="0" smtClean="0"/>
              <a:t> se los llama </a:t>
            </a:r>
            <a:r>
              <a:rPr lang="es-ES" sz="1400" i="1" dirty="0" smtClean="0"/>
              <a:t>colores fuera de gama</a:t>
            </a:r>
            <a:r>
              <a:rPr lang="es-ES" sz="1400" dirty="0" smtClean="0"/>
              <a:t>. </a:t>
            </a:r>
            <a:endParaRPr lang="en-US" sz="1400"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s-ES" b="1" dirty="0" smtClean="0"/>
              <a:t>El factor gama</a:t>
            </a:r>
            <a:endParaRPr lang="en-US" dirty="0" smtClean="0"/>
          </a:p>
        </p:txBody>
      </p:sp>
      <p:sp>
        <p:nvSpPr>
          <p:cNvPr id="3" name="Rectangle 2"/>
          <p:cNvSpPr>
            <a:spLocks noGrp="1"/>
          </p:cNvSpPr>
          <p:nvPr>
            <p:ph sz="quarter" idx="1"/>
          </p:nvPr>
        </p:nvSpPr>
        <p:spPr>
          <a:xfrm>
            <a:off x="457200" y="1219200"/>
            <a:ext cx="8229600" cy="3276600"/>
          </a:xfrm>
        </p:spPr>
        <p:txBody>
          <a:bodyPr>
            <a:noAutofit/>
          </a:bodyPr>
          <a:lstStyle/>
          <a:p>
            <a:pPr lvl="1"/>
            <a:r>
              <a:rPr lang="es-ES" sz="1400" dirty="0" smtClean="0"/>
              <a:t>Al criterio que define el carácter no lineal de la intensidad lumínica de un elemento se lo denomina </a:t>
            </a:r>
            <a:r>
              <a:rPr lang="es-ES" sz="1400" b="1" dirty="0" smtClean="0"/>
              <a:t>factor gama</a:t>
            </a:r>
            <a:r>
              <a:rPr lang="es-ES" sz="1400" dirty="0" smtClean="0"/>
              <a:t>. </a:t>
            </a:r>
            <a:endParaRPr lang="en-US" sz="1400" dirty="0" smtClean="0"/>
          </a:p>
          <a:p>
            <a:pPr lvl="1"/>
            <a:r>
              <a:rPr lang="es-ES" sz="1400" dirty="0" smtClean="0"/>
              <a:t>Por lo tanto, la luminancia de la pantalla de un ordenador es no lineal siempre y cuando: </a:t>
            </a:r>
            <a:endParaRPr lang="en-US" sz="1400" dirty="0" smtClean="0"/>
          </a:p>
          <a:p>
            <a:pPr lvl="1"/>
            <a:r>
              <a:rPr lang="es-ES" sz="1400" dirty="0" smtClean="0"/>
              <a:t>la intensidad lumínica que emita no sea linealmente proporcional al voltaje aplicado sino que corresponda a una curva funcional de la pantalla </a:t>
            </a:r>
            <a:r>
              <a:rPr lang="es-ES" sz="1400" i="1" dirty="0" smtClean="0"/>
              <a:t>gama</a:t>
            </a:r>
            <a:r>
              <a:rPr lang="es-ES" sz="1400" dirty="0" smtClean="0"/>
              <a:t> (generalmente oscila entre 2,3 y 2,6): </a:t>
            </a:r>
            <a:endParaRPr lang="en-US" sz="1400" dirty="0" smtClean="0"/>
          </a:p>
          <a:p>
            <a:pPr lvl="3">
              <a:buNone/>
            </a:pPr>
            <a:r>
              <a:rPr lang="es-ES" dirty="0" smtClean="0"/>
              <a:t>I ~ </a:t>
            </a:r>
            <a:r>
              <a:rPr lang="es-ES" dirty="0" err="1" smtClean="0"/>
              <a:t>V</a:t>
            </a:r>
            <a:r>
              <a:rPr lang="es-ES" baseline="30000" dirty="0" err="1" smtClean="0"/>
              <a:t>gama</a:t>
            </a:r>
            <a:endParaRPr lang="en-US" dirty="0" smtClean="0"/>
          </a:p>
          <a:p>
            <a:pPr lvl="1"/>
            <a:r>
              <a:rPr lang="es-ES" sz="1400" dirty="0" smtClean="0"/>
              <a:t>la intensidad lumínica que perciba el ojo no sea proporcional a la cantidad de luz que se emite realmente </a:t>
            </a:r>
            <a:endParaRPr lang="en-US" sz="1400" dirty="0" smtClean="0"/>
          </a:p>
          <a:p>
            <a:pPr lvl="1"/>
            <a:r>
              <a:rPr lang="es-ES" sz="1400" dirty="0" smtClean="0"/>
              <a:t>Para poder resolver esto y obtener una reproducción satisfactoria de la intensidad lumínica, se puede compensar la luminancia aplicando una ecuación denominada "</a:t>
            </a:r>
            <a:r>
              <a:rPr lang="es-ES" sz="1400" b="1" dirty="0" smtClean="0"/>
              <a:t>corrección de gama</a:t>
            </a:r>
            <a:r>
              <a:rPr lang="es-ES" sz="1400" dirty="0" smtClean="0"/>
              <a:t>". </a:t>
            </a:r>
            <a:endParaRPr lang="en-US" sz="1400" dirty="0" smtClean="0"/>
          </a:p>
          <a:p>
            <a:pPr lvl="1"/>
            <a:r>
              <a:rPr lang="es-ES" sz="1400" dirty="0" smtClean="0"/>
              <a:t>Por lo tanto, hay una ecuación de gama que corresponde a cada dispositivo de visualización periférico, el cual puede adaptarse a la percepción del usuario</a:t>
            </a:r>
            <a:r>
              <a:rPr lang="es-ES" sz="900" dirty="0" smtClean="0"/>
              <a:t>. </a:t>
            </a:r>
            <a:endParaRPr lang="en-US" sz="900" dirty="0"/>
          </a:p>
        </p:txBody>
      </p:sp>
      <p:pic>
        <p:nvPicPr>
          <p:cNvPr id="4" name="Imagen 19" descr="Corrección de gama"/>
          <p:cNvPicPr/>
          <p:nvPr/>
        </p:nvPicPr>
        <p:blipFill>
          <a:blip r:embed="rId3" cstate="print"/>
          <a:srcRect/>
          <a:stretch>
            <a:fillRect/>
          </a:stretch>
        </p:blipFill>
        <p:spPr bwMode="auto">
          <a:xfrm>
            <a:off x="2895600" y="4648200"/>
            <a:ext cx="3228975" cy="15906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s-ES" b="1" dirty="0" smtClean="0"/>
              <a:t>La administración del color</a:t>
            </a:r>
            <a:endParaRPr lang="en-US" dirty="0"/>
          </a:p>
        </p:txBody>
      </p:sp>
      <p:sp>
        <p:nvSpPr>
          <p:cNvPr id="3" name="Rectangle 2"/>
          <p:cNvSpPr>
            <a:spLocks noGrp="1"/>
          </p:cNvSpPr>
          <p:nvPr>
            <p:ph sz="quarter" idx="1"/>
          </p:nvPr>
        </p:nvSpPr>
        <p:spPr>
          <a:xfrm>
            <a:off x="457200" y="1219200"/>
            <a:ext cx="8229600" cy="4953000"/>
          </a:xfrm>
        </p:spPr>
        <p:txBody>
          <a:bodyPr>
            <a:noAutofit/>
          </a:bodyPr>
          <a:lstStyle/>
          <a:p>
            <a:r>
              <a:rPr lang="es-ES" sz="1800" dirty="0" smtClean="0"/>
              <a:t>Resulta fácil comprender el interés con respecto a los colores de las imágenes que atraviesan varios dispositivos periféricos (una cadena digital compuesta por ejemplo, por el escáner, el software editor de imágenes y luego la impresora) para asegurar que la imagen resultante mantenga colores similares a los de la imagen original. </a:t>
            </a:r>
          </a:p>
          <a:p>
            <a:r>
              <a:rPr lang="es-ES" sz="1800" dirty="0" smtClean="0"/>
              <a:t>A las operaciones necesarias para garantizar la buena conservación de los colores de una imagen se las denomina "</a:t>
            </a:r>
            <a:r>
              <a:rPr lang="es-ES" sz="1800" b="1" dirty="0" smtClean="0"/>
              <a:t>administración del color</a:t>
            </a:r>
            <a:r>
              <a:rPr lang="es-ES" sz="1800" dirty="0" smtClean="0"/>
              <a:t> ". </a:t>
            </a:r>
            <a:endParaRPr lang="en-US" sz="1800" dirty="0" smtClean="0"/>
          </a:p>
          <a:p>
            <a:r>
              <a:rPr lang="es-ES" sz="1800" dirty="0" smtClean="0"/>
              <a:t>Para poder garantizar la coherencia de los colores, es esencial calibrar (o medir) todos los dispositivos o herramientas de la cadena digital. </a:t>
            </a:r>
          </a:p>
          <a:p>
            <a:r>
              <a:rPr lang="es-ES" sz="1800" dirty="0" smtClean="0"/>
              <a:t>Por lo tanto, la </a:t>
            </a:r>
            <a:r>
              <a:rPr lang="es-ES" sz="1800" b="1" dirty="0" smtClean="0"/>
              <a:t>calibración</a:t>
            </a:r>
            <a:r>
              <a:rPr lang="es-ES" sz="1800" dirty="0" smtClean="0"/>
              <a:t> (o </a:t>
            </a:r>
            <a:r>
              <a:rPr lang="es-ES" sz="1800" i="1" dirty="0" smtClean="0"/>
              <a:t>medición</a:t>
            </a:r>
            <a:r>
              <a:rPr lang="es-ES" sz="1800" dirty="0" smtClean="0"/>
              <a:t>) de un dispositivo o herramienta consiste en describir todos los colores que este dispositivo pueda adquirir o producir (es decir, su </a:t>
            </a:r>
            <a:r>
              <a:rPr lang="es-ES" sz="1800" i="1" dirty="0" smtClean="0"/>
              <a:t>gama</a:t>
            </a:r>
            <a:r>
              <a:rPr lang="es-ES" sz="1800" dirty="0" smtClean="0"/>
              <a:t>) en un espacio de color independiente (por ejemplo, CIE </a:t>
            </a:r>
            <a:r>
              <a:rPr lang="es-ES" sz="1800" dirty="0" err="1" smtClean="0"/>
              <a:t>Lab</a:t>
            </a:r>
            <a:r>
              <a:rPr lang="es-ES" sz="1800" dirty="0" smtClean="0"/>
              <a:t> o CIE XYZ) en un archivo llamado </a:t>
            </a:r>
            <a:r>
              <a:rPr lang="es-ES" sz="1800" i="1" dirty="0" smtClean="0"/>
              <a:t>perfil ICC</a:t>
            </a:r>
            <a:r>
              <a:rPr lang="es-ES" sz="1800" dirty="0" smtClean="0"/>
              <a:t> (Consorcio internacional del color, del inglés </a:t>
            </a:r>
            <a:r>
              <a:rPr lang="es-ES" sz="1800" i="1" dirty="0" smtClean="0"/>
              <a:t>International Color </a:t>
            </a:r>
            <a:r>
              <a:rPr lang="es-ES" sz="1800" i="1" dirty="0" err="1" smtClean="0"/>
              <a:t>Consortium</a:t>
            </a:r>
            <a:r>
              <a:rPr lang="es-ES" sz="1800" dirty="0" smtClean="0"/>
              <a:t>). </a:t>
            </a:r>
            <a:endParaRPr lang="en-US" sz="1800" dirty="0" smtClean="0"/>
          </a:p>
          <a:p>
            <a:r>
              <a:rPr lang="es-ES" sz="1800" dirty="0" smtClean="0"/>
              <a:t>El perfil ICC se integra a la imagen y transmite todo el conjunto de transformaciones que ésta sufrió durante la cadena de procesamiento de imágenes en un registro de seguimiento.</a:t>
            </a:r>
            <a:endParaRPr lang="en-US" sz="1800"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s-ES" b="1" dirty="0" smtClean="0"/>
              <a:t>Codificación CIE / L*a*b</a:t>
            </a:r>
            <a:endParaRPr lang="en-US" dirty="0"/>
          </a:p>
        </p:txBody>
      </p:sp>
      <p:sp>
        <p:nvSpPr>
          <p:cNvPr id="3" name="Rectangle 2"/>
          <p:cNvSpPr>
            <a:spLocks noGrp="1"/>
          </p:cNvSpPr>
          <p:nvPr>
            <p:ph sz="quarter" idx="1"/>
          </p:nvPr>
        </p:nvSpPr>
        <p:spPr>
          <a:xfrm>
            <a:off x="457200" y="1219200"/>
            <a:ext cx="8229600" cy="4953000"/>
          </a:xfrm>
        </p:spPr>
        <p:txBody>
          <a:bodyPr>
            <a:noAutofit/>
          </a:bodyPr>
          <a:lstStyle/>
          <a:p>
            <a:r>
              <a:rPr lang="es-ES" sz="1800" b="1" dirty="0" smtClean="0"/>
              <a:t>Codificación CIE </a:t>
            </a:r>
            <a:endParaRPr lang="en-US" sz="1800" dirty="0" smtClean="0"/>
          </a:p>
          <a:p>
            <a:pPr lvl="1"/>
            <a:r>
              <a:rPr lang="es-ES" sz="1800" dirty="0" smtClean="0"/>
              <a:t>Los colores pueden percibirse de forma diferente según cada individuo y pueden visualizarse de forma diferente según los dispositivos periféricos de visualización. </a:t>
            </a:r>
            <a:endParaRPr lang="en-US" sz="1800" dirty="0" smtClean="0"/>
          </a:p>
          <a:p>
            <a:pPr lvl="1"/>
            <a:r>
              <a:rPr lang="es-ES" sz="1800" dirty="0" smtClean="0"/>
              <a:t>Por lo tanto, la Comisión Internacional de la Iluminación (</a:t>
            </a:r>
            <a:r>
              <a:rPr lang="es-ES" sz="1800" i="1" dirty="0" err="1" smtClean="0"/>
              <a:t>Commission</a:t>
            </a:r>
            <a:r>
              <a:rPr lang="es-ES" sz="1800" i="1" dirty="0" smtClean="0"/>
              <a:t> </a:t>
            </a:r>
            <a:r>
              <a:rPr lang="es-ES" sz="1800" i="1" dirty="0" err="1" smtClean="0"/>
              <a:t>Internationale</a:t>
            </a:r>
            <a:r>
              <a:rPr lang="es-ES" sz="1800" i="1" dirty="0" smtClean="0"/>
              <a:t> de </a:t>
            </a:r>
            <a:r>
              <a:rPr lang="es-ES" sz="1800" i="1" dirty="0" err="1" smtClean="0"/>
              <a:t>l'Eclairage</a:t>
            </a:r>
            <a:r>
              <a:rPr lang="es-ES" sz="1800" dirty="0" smtClean="0"/>
              <a:t>, CIE) definió los estándares que permiten definir el color, independientemente de los dispositivos periféricos que se utilicen. </a:t>
            </a:r>
          </a:p>
          <a:p>
            <a:pPr lvl="1"/>
            <a:r>
              <a:rPr lang="es-ES" sz="1800" dirty="0" smtClean="0"/>
              <a:t>Por este motivo, la </a:t>
            </a:r>
            <a:r>
              <a:rPr lang="es-ES" sz="1800" i="1" dirty="0" smtClean="0"/>
              <a:t>CIE</a:t>
            </a:r>
            <a:r>
              <a:rPr lang="es-ES" sz="1800" dirty="0" smtClean="0"/>
              <a:t> definió el criterio basándose en la percepción del color que tiene el ojo humano, gracias a un estímulo triple. </a:t>
            </a:r>
            <a:endParaRPr lang="en-US" sz="1800" dirty="0" smtClean="0"/>
          </a:p>
          <a:p>
            <a:pPr lvl="1"/>
            <a:r>
              <a:rPr lang="es-ES" sz="1800" dirty="0" smtClean="0"/>
              <a:t>En 1931, la CIE desarrolló el sistema colorimétrico </a:t>
            </a:r>
            <a:r>
              <a:rPr lang="es-ES" sz="1800" b="1" dirty="0" err="1" smtClean="0"/>
              <a:t>xyY</a:t>
            </a:r>
            <a:r>
              <a:rPr lang="es-ES" sz="1800" dirty="0" smtClean="0"/>
              <a:t> que permite representar colores según su cromatismo (ejes X e Y) y su luminancia (eje Y). </a:t>
            </a:r>
          </a:p>
          <a:p>
            <a:pPr lvl="1"/>
            <a:r>
              <a:rPr lang="es-ES" sz="1800" dirty="0" smtClean="0"/>
              <a:t>El </a:t>
            </a:r>
            <a:r>
              <a:rPr lang="es-ES" sz="1800" i="1" dirty="0" smtClean="0"/>
              <a:t>diagrama de cromatismo</a:t>
            </a:r>
            <a:r>
              <a:rPr lang="es-ES" sz="1800" dirty="0" smtClean="0"/>
              <a:t> (o </a:t>
            </a:r>
            <a:r>
              <a:rPr lang="es-ES" sz="1800" i="1" dirty="0" smtClean="0"/>
              <a:t>diagrama cromático</a:t>
            </a:r>
            <a:r>
              <a:rPr lang="es-ES" sz="1800" dirty="0" smtClean="0"/>
              <a:t>) es el resultado de una ecuación matemática y muestra los colores puros en la periferia, es decir, la radiación monocromática correspondiente a los colores del espectro (los colores del arco iris), indicada por su longitud de onda. </a:t>
            </a:r>
          </a:p>
          <a:p>
            <a:pPr lvl="1"/>
            <a:r>
              <a:rPr lang="es-ES" sz="1800" dirty="0" smtClean="0"/>
              <a:t>A la línea que conecta los extremos del diagrama (por lo tanto, la que conecta los dos extremos del espectro visible) se la llama </a:t>
            </a:r>
            <a:r>
              <a:rPr lang="es-ES" sz="1800" i="1" dirty="0" smtClean="0"/>
              <a:t>línea de púrpuras</a:t>
            </a:r>
            <a:r>
              <a:rPr lang="es-ES" sz="1800" dirty="0" smtClean="0"/>
              <a:t> pues corresponde al color púrpura, que está compuesto por dos rayos monocromáticos, el azul (420 </a:t>
            </a:r>
            <a:r>
              <a:rPr lang="es-ES" sz="1800" dirty="0" err="1" smtClean="0"/>
              <a:t>nm</a:t>
            </a:r>
            <a:r>
              <a:rPr lang="es-ES" sz="1800" dirty="0" smtClean="0"/>
              <a:t>) y el rojo (680 </a:t>
            </a:r>
            <a:r>
              <a:rPr lang="es-ES" sz="1800" dirty="0" err="1" smtClean="0"/>
              <a:t>nm</a:t>
            </a:r>
            <a:r>
              <a:rPr lang="es-ES" sz="1800" dirty="0" smtClean="0"/>
              <a:t>). </a:t>
            </a:r>
            <a:endParaRPr lang="en-US" sz="1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n-US" b="1" dirty="0" smtClean="0"/>
              <a:t>Multimedia</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p:txBody>
          <a:bodyPr>
            <a:noAutofit/>
          </a:bodyPr>
          <a:lstStyle/>
          <a:p>
            <a:r>
              <a:rPr lang="es-ES" sz="1800" dirty="0" smtClean="0"/>
              <a:t>Multimedia En Las Escuelas:</a:t>
            </a:r>
            <a:endParaRPr lang="en-US" sz="1800" dirty="0" smtClean="0"/>
          </a:p>
          <a:p>
            <a:pPr lvl="1"/>
            <a:r>
              <a:rPr lang="es-ES" sz="1800" dirty="0" smtClean="0"/>
              <a:t>Las escuelas son quizás los lugares donde más se necesita multimedia. </a:t>
            </a:r>
          </a:p>
          <a:p>
            <a:pPr lvl="1"/>
            <a:r>
              <a:rPr lang="es-ES" sz="1800" dirty="0" smtClean="0"/>
              <a:t>Multimedia causará cambios radicales en el proceso de enseñanza en la próximas décadas, en particular cuando los estudiantes inteligentes descubran que pueden ir más allá de los límites de los métodos de enseñanza tradicionales. </a:t>
            </a:r>
          </a:p>
          <a:p>
            <a:pPr lvl="1"/>
            <a:r>
              <a:rPr lang="es-ES" sz="1800" dirty="0" smtClean="0"/>
              <a:t>Proporciona a los médicos más de cien casos y da a los cardiólogos, radiólogos, estudiantes de medicina y otras personas interesadas, la oportunidad de profundizar en nuevas</a:t>
            </a:r>
            <a:r>
              <a:rPr lang="en-US" sz="1800" dirty="0" smtClean="0"/>
              <a:t> </a:t>
            </a:r>
            <a:r>
              <a:rPr lang="es-ES" sz="1800" dirty="0" smtClean="0"/>
              <a:t>técnicas clínicas de imágenes de percusión cardíaca nuclear.</a:t>
            </a:r>
            <a:endParaRPr lang="en-US" sz="1800" dirty="0" smtClean="0"/>
          </a:p>
          <a:p>
            <a:pPr lvl="1"/>
            <a:r>
              <a:rPr lang="es-ES" sz="1800" dirty="0" smtClean="0"/>
              <a:t>Los discos láser traen actualmente la mayoría de los trabajos de multimedia al salón de clases, en 1994 </a:t>
            </a:r>
            <a:r>
              <a:rPr lang="es-ES" sz="1800" dirty="0" err="1" smtClean="0"/>
              <a:t>estában</a:t>
            </a:r>
            <a:r>
              <a:rPr lang="es-ES" sz="1800" dirty="0" smtClean="0"/>
              <a:t> disponibles más de 2.500 títulos educativos para diferentes grados escolares, la mayoría dirigidos a la enseñanza de las ciencias básicas y ciencias sociales. </a:t>
            </a:r>
          </a:p>
          <a:p>
            <a:pPr lvl="1"/>
            <a:r>
              <a:rPr lang="es-ES" sz="1800" dirty="0" smtClean="0"/>
              <a:t>El uso de discos láser será muy probablemente sustituido por CD - ROM y después, cuando aquellas lleguen a ser parte de la Infraestructura Nacional de Información (NII), multimedia llegará por medio de fibra óptica y red.</a:t>
            </a:r>
            <a:endParaRPr lang="en-US" sz="1800" dirty="0" smtClean="0"/>
          </a:p>
          <a:p>
            <a:endParaRPr lang="es-ES" sz="1800" dirty="0" smtClean="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s-ES" b="1" dirty="0" smtClean="0"/>
              <a:t>Codificación CIE / L*a*b</a:t>
            </a:r>
            <a:endParaRPr lang="en-US" dirty="0"/>
          </a:p>
        </p:txBody>
      </p:sp>
      <p:sp>
        <p:nvSpPr>
          <p:cNvPr id="3" name="Rectangle 2"/>
          <p:cNvSpPr>
            <a:spLocks noGrp="1"/>
          </p:cNvSpPr>
          <p:nvPr>
            <p:ph sz="quarter" idx="1"/>
          </p:nvPr>
        </p:nvSpPr>
        <p:spPr>
          <a:xfrm>
            <a:off x="457200" y="1219200"/>
            <a:ext cx="8229600" cy="5410200"/>
          </a:xfrm>
        </p:spPr>
        <p:txBody>
          <a:bodyPr>
            <a:noAutofit/>
          </a:bodyPr>
          <a:lstStyle/>
          <a:p>
            <a:r>
              <a:rPr lang="es-ES" sz="1800" b="1" dirty="0" smtClean="0"/>
              <a:t>Codificación CIE </a:t>
            </a:r>
            <a:endParaRPr lang="en-US" sz="1800" dirty="0" smtClean="0"/>
          </a:p>
          <a:p>
            <a:pPr lvl="1"/>
            <a:r>
              <a:rPr lang="es-ES" sz="1400" dirty="0" smtClean="0"/>
              <a:t>La </a:t>
            </a:r>
            <a:r>
              <a:rPr lang="es-ES" sz="1400" i="1" dirty="0" smtClean="0"/>
              <a:t>gama</a:t>
            </a:r>
            <a:r>
              <a:rPr lang="es-ES" sz="1400" dirty="0" smtClean="0"/>
              <a:t> de un dispositivo de visualización por lo general se representa al trazar en el diagrama cromático un polígono que contenga todos los colores que el dispositivo sea capaz de producir. </a:t>
            </a:r>
            <a:endParaRPr lang="en-US" sz="1400" dirty="0" smtClean="0"/>
          </a:p>
          <a:p>
            <a:pPr lvl="1"/>
            <a:r>
              <a:rPr lang="es-ES" sz="1400" dirty="0" smtClean="0"/>
              <a:t>Sin embargo, este tipo de representación es puramente matemática y no tiene en cuenta factores fisiológicos, es decir, la percepción que tiene el ojo humano del color, que da como resultado un diagrama de cromatismo que deja demasiado espacio para la gama de los verdes. </a:t>
            </a:r>
            <a:endParaRPr lang="en-US" sz="1400" dirty="0" smtClean="0"/>
          </a:p>
          <a:p>
            <a:pPr lvl="1"/>
            <a:r>
              <a:rPr lang="es-ES" sz="1400" dirty="0" smtClean="0"/>
              <a:t>En 1960, la CIE desarrolló el modelo </a:t>
            </a:r>
            <a:r>
              <a:rPr lang="es-ES" sz="1400" b="1" dirty="0" smtClean="0"/>
              <a:t>Lu*v*</a:t>
            </a:r>
            <a:r>
              <a:rPr lang="es-ES" sz="1400" dirty="0" smtClean="0"/>
              <a:t>. </a:t>
            </a:r>
            <a:endParaRPr lang="en-US" sz="1400" dirty="0" smtClean="0"/>
          </a:p>
          <a:p>
            <a:pPr lvl="1"/>
            <a:r>
              <a:rPr lang="es-ES" sz="1400" dirty="0" smtClean="0"/>
              <a:t>Finalmente, en 1976, para superar los problemas del modelo </a:t>
            </a:r>
            <a:r>
              <a:rPr lang="es-ES" sz="1400" i="1" dirty="0" err="1" smtClean="0"/>
              <a:t>xyY</a:t>
            </a:r>
            <a:r>
              <a:rPr lang="es-ES" sz="1400" dirty="0" smtClean="0"/>
              <a:t>, la CIE desarrolló el modelo colorimétrico </a:t>
            </a:r>
            <a:r>
              <a:rPr lang="es-ES" sz="1400" b="1" dirty="0" smtClean="0"/>
              <a:t>La*b*</a:t>
            </a:r>
            <a:r>
              <a:rPr lang="es-ES" sz="1400" dirty="0" smtClean="0"/>
              <a:t> (también llamado </a:t>
            </a:r>
            <a:r>
              <a:rPr lang="es-ES" sz="1400" i="1" dirty="0" err="1" smtClean="0"/>
              <a:t>CIELab</a:t>
            </a:r>
            <a:r>
              <a:rPr lang="es-ES" sz="1400" dirty="0" smtClean="0"/>
              <a:t>), en el que se indican los colores según tres valores: </a:t>
            </a:r>
            <a:endParaRPr lang="en-US" sz="1400" dirty="0" smtClean="0"/>
          </a:p>
          <a:p>
            <a:pPr lvl="2"/>
            <a:r>
              <a:rPr lang="es-ES" sz="1400" b="1" dirty="0" smtClean="0"/>
              <a:t>L</a:t>
            </a:r>
            <a:r>
              <a:rPr lang="es-ES" sz="1400" dirty="0" smtClean="0"/>
              <a:t>, luminancia, expresado como porcentaje (desde el 0, que indica negro, hasta el 100, que indica blanco) </a:t>
            </a:r>
            <a:endParaRPr lang="en-US" sz="1400" dirty="0" smtClean="0"/>
          </a:p>
          <a:p>
            <a:pPr lvl="2"/>
            <a:r>
              <a:rPr lang="es-ES" sz="1400" b="1" dirty="0" smtClean="0"/>
              <a:t>a</a:t>
            </a:r>
            <a:r>
              <a:rPr lang="es-ES" sz="1400" dirty="0" smtClean="0"/>
              <a:t> y </a:t>
            </a:r>
            <a:r>
              <a:rPr lang="es-ES" sz="1400" b="1" dirty="0" smtClean="0"/>
              <a:t>b</a:t>
            </a:r>
            <a:r>
              <a:rPr lang="es-ES" sz="1400" dirty="0" smtClean="0"/>
              <a:t> dos gamas de colores, desde el verde hasta el rojo y desde el azul hasta el amarillo respectivamente, con valores que van del -120 al +120. </a:t>
            </a:r>
            <a:endParaRPr lang="en-US" sz="1400" dirty="0" smtClean="0"/>
          </a:p>
          <a:p>
            <a:pPr lvl="1"/>
            <a:r>
              <a:rPr lang="es-ES" sz="1400" dirty="0" smtClean="0"/>
              <a:t>Por lo tanto, el modo </a:t>
            </a:r>
            <a:r>
              <a:rPr lang="es-ES" sz="1400" i="1" dirty="0" err="1" smtClean="0"/>
              <a:t>Lab</a:t>
            </a:r>
            <a:r>
              <a:rPr lang="es-ES" sz="1400" dirty="0" smtClean="0"/>
              <a:t> abarca todo el espectro de visión del ojo humano y lo representa de manera uniforme. Esto hace posible describir todos los colores visibles independientemente de cualquier tecnología gráfica. </a:t>
            </a:r>
            <a:endParaRPr lang="en-US" sz="1400" dirty="0" smtClean="0"/>
          </a:p>
          <a:p>
            <a:pPr lvl="1"/>
            <a:r>
              <a:rPr lang="es-ES" sz="1400" dirty="0" smtClean="0"/>
              <a:t>Incluye todos los colores RGB (rojo, verde, azul) y CMKY (cian, magenta, amarillo, negro). Es por ello que, software como </a:t>
            </a:r>
            <a:r>
              <a:rPr lang="es-ES" sz="1400" dirty="0" err="1" smtClean="0"/>
              <a:t>PhotoShop</a:t>
            </a:r>
            <a:r>
              <a:rPr lang="es-ES" sz="1400" dirty="0" smtClean="0"/>
              <a:t> por ejemplo, utiliza este modo para pasar de un modelo de representación a otro. </a:t>
            </a:r>
            <a:endParaRPr lang="en-US" sz="1400" dirty="0" smtClean="0"/>
          </a:p>
          <a:p>
            <a:pPr lvl="1"/>
            <a:r>
              <a:rPr lang="es-ES" sz="1400" dirty="0" smtClean="0"/>
              <a:t>Este modo es muy utilizado en la industria y a pesar de esto, no se ve muy favorecido por la mayor parte del software, ya que es difícil utilizarlo. </a:t>
            </a:r>
            <a:endParaRPr lang="en-US" sz="1400" dirty="0" smtClean="0"/>
          </a:p>
          <a:p>
            <a:pPr lvl="1"/>
            <a:r>
              <a:rPr lang="es-ES" sz="1400" dirty="0" smtClean="0"/>
              <a:t>Los modelos CIE no son intuitivos, sin embargo, ¡su utilización garantiza que todos podamos ver un color creado por estos modelos de la misma manera! </a:t>
            </a:r>
            <a:endParaRPr lang="en-US" sz="1400"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s-ES" b="1" dirty="0" smtClean="0"/>
              <a:t>Codificación CIE / L*a*b</a:t>
            </a:r>
            <a:endParaRPr lang="en-US" dirty="0"/>
          </a:p>
        </p:txBody>
      </p:sp>
      <p:sp>
        <p:nvSpPr>
          <p:cNvPr id="3" name="Rectangle 2"/>
          <p:cNvSpPr>
            <a:spLocks noGrp="1"/>
          </p:cNvSpPr>
          <p:nvPr>
            <p:ph sz="quarter" idx="1"/>
          </p:nvPr>
        </p:nvSpPr>
        <p:spPr>
          <a:xfrm>
            <a:off x="457200" y="1219200"/>
            <a:ext cx="8229600" cy="990600"/>
          </a:xfrm>
        </p:spPr>
        <p:txBody>
          <a:bodyPr>
            <a:noAutofit/>
          </a:bodyPr>
          <a:lstStyle/>
          <a:p>
            <a:r>
              <a:rPr lang="es-ES" sz="1800" b="1" dirty="0" smtClean="0"/>
              <a:t>Codificación CIE </a:t>
            </a:r>
            <a:endParaRPr lang="en-US" sz="1800" dirty="0" smtClean="0"/>
          </a:p>
        </p:txBody>
      </p:sp>
      <p:pic>
        <p:nvPicPr>
          <p:cNvPr id="4" name="Imagen 34" descr="Diagrama de cromatismo"/>
          <p:cNvPicPr/>
          <p:nvPr/>
        </p:nvPicPr>
        <p:blipFill>
          <a:blip r:embed="rId3" cstate="print"/>
          <a:srcRect/>
          <a:stretch>
            <a:fillRect/>
          </a:stretch>
        </p:blipFill>
        <p:spPr bwMode="auto">
          <a:xfrm>
            <a:off x="2667000" y="2209800"/>
            <a:ext cx="3409950" cy="32956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err="1" smtClean="0"/>
              <a:t>Código</a:t>
            </a:r>
            <a:r>
              <a:rPr lang="en-US" b="1" dirty="0" smtClean="0"/>
              <a:t> RGB</a:t>
            </a:r>
            <a:endParaRPr lang="en-US" dirty="0"/>
          </a:p>
        </p:txBody>
      </p:sp>
      <p:sp>
        <p:nvSpPr>
          <p:cNvPr id="3" name="Rectangle 2"/>
          <p:cNvSpPr>
            <a:spLocks noGrp="1"/>
          </p:cNvSpPr>
          <p:nvPr>
            <p:ph sz="quarter" idx="1"/>
          </p:nvPr>
        </p:nvSpPr>
        <p:spPr>
          <a:xfrm>
            <a:off x="457200" y="1219200"/>
            <a:ext cx="8229600" cy="990600"/>
          </a:xfrm>
        </p:spPr>
        <p:txBody>
          <a:bodyPr>
            <a:noAutofit/>
          </a:bodyPr>
          <a:lstStyle/>
          <a:p>
            <a:r>
              <a:rPr lang="es-ES" sz="1400" b="1" dirty="0" smtClean="0"/>
              <a:t>Código RGB</a:t>
            </a:r>
            <a:endParaRPr lang="en-US" sz="1400" dirty="0" smtClean="0"/>
          </a:p>
          <a:p>
            <a:pPr lvl="1"/>
            <a:r>
              <a:rPr lang="es-ES" sz="1400" dirty="0" smtClean="0"/>
              <a:t>El código RGB (</a:t>
            </a:r>
            <a:r>
              <a:rPr lang="es-ES" sz="1400" i="1" dirty="0" smtClean="0"/>
              <a:t>rojo, verde, azul</a:t>
            </a:r>
            <a:r>
              <a:rPr lang="es-ES" sz="1400" dirty="0" smtClean="0"/>
              <a:t>), desarrollado por la Comisión Internacional de Iluminación (</a:t>
            </a:r>
            <a:r>
              <a:rPr lang="es-ES" sz="1400" i="1" dirty="0" err="1" smtClean="0"/>
              <a:t>Commission</a:t>
            </a:r>
            <a:r>
              <a:rPr lang="es-ES" sz="1400" i="1" dirty="0" smtClean="0"/>
              <a:t> </a:t>
            </a:r>
            <a:r>
              <a:rPr lang="es-ES" sz="1400" i="1" dirty="0" err="1" smtClean="0"/>
              <a:t>Internationale</a:t>
            </a:r>
            <a:r>
              <a:rPr lang="es-ES" sz="1400" i="1" dirty="0" smtClean="0"/>
              <a:t> de </a:t>
            </a:r>
            <a:r>
              <a:rPr lang="es-ES" sz="1400" i="1" dirty="0" err="1" smtClean="0"/>
              <a:t>l'Eclairage</a:t>
            </a:r>
            <a:r>
              <a:rPr lang="es-ES" sz="1400" dirty="0" smtClean="0"/>
              <a:t>, CIE) consiste en la representación del espacio de color a partir de tres rayos monocromáticos, con los siguientes colores: </a:t>
            </a:r>
            <a:endParaRPr lang="en-US" sz="1400" dirty="0" smtClean="0"/>
          </a:p>
          <a:p>
            <a:pPr lvl="2"/>
            <a:r>
              <a:rPr lang="es-ES" sz="1400" dirty="0" smtClean="0"/>
              <a:t>rojo (con una longitud de onda de 700,0 </a:t>
            </a:r>
            <a:r>
              <a:rPr lang="es-ES" sz="1400" dirty="0" err="1" smtClean="0"/>
              <a:t>nm</a:t>
            </a:r>
            <a:r>
              <a:rPr lang="es-ES" sz="1400" dirty="0" smtClean="0"/>
              <a:t>), </a:t>
            </a:r>
            <a:endParaRPr lang="en-US" sz="1400" dirty="0" smtClean="0"/>
          </a:p>
          <a:p>
            <a:pPr lvl="2"/>
            <a:r>
              <a:rPr lang="es-ES" sz="1400" dirty="0" smtClean="0"/>
              <a:t>verde (con una longitud de onda de 546,1 </a:t>
            </a:r>
            <a:r>
              <a:rPr lang="es-ES" sz="1400" dirty="0" err="1" smtClean="0"/>
              <a:t>nm</a:t>
            </a:r>
            <a:r>
              <a:rPr lang="es-ES" sz="1400" dirty="0" smtClean="0"/>
              <a:t>), </a:t>
            </a:r>
            <a:endParaRPr lang="en-US" sz="1400" dirty="0" smtClean="0"/>
          </a:p>
          <a:p>
            <a:pPr lvl="2"/>
            <a:r>
              <a:rPr lang="es-ES" sz="1400" dirty="0" smtClean="0"/>
              <a:t>azul (con una longitud de onda de 435,8 </a:t>
            </a:r>
            <a:r>
              <a:rPr lang="es-ES" sz="1400" dirty="0" err="1" smtClean="0"/>
              <a:t>nm</a:t>
            </a:r>
            <a:r>
              <a:rPr lang="es-ES" sz="1400" dirty="0" smtClean="0"/>
              <a:t>). </a:t>
            </a:r>
            <a:endParaRPr lang="en-US" sz="1400" dirty="0" smtClean="0"/>
          </a:p>
          <a:p>
            <a:pPr lvl="1"/>
            <a:r>
              <a:rPr lang="es-ES" sz="1400" dirty="0" smtClean="0"/>
              <a:t>Este espacio de color corresponde a la forma en que los colores generalmente se codifican en un equipo, o más precisamente, a la forma en que los tubos catódicos de la pantalla del equipo representan los colores. </a:t>
            </a:r>
            <a:endParaRPr lang="en-US" sz="1400" dirty="0" smtClean="0"/>
          </a:p>
          <a:p>
            <a:pPr lvl="1"/>
            <a:r>
              <a:rPr lang="es-ES" sz="1400" dirty="0" smtClean="0"/>
              <a:t>El modelo RGB propone que cada componente de color se codifique en un byte, que corresponde a 256 intensidades de rojo (2</a:t>
            </a:r>
            <a:r>
              <a:rPr lang="es-ES" sz="1400" baseline="30000" dirty="0" smtClean="0"/>
              <a:t>8</a:t>
            </a:r>
            <a:r>
              <a:rPr lang="es-ES" sz="1400" dirty="0" smtClean="0"/>
              <a:t>), 256 intensidades de verde y 256 intensidades de azul. De esta manera, hay 16777216 posibilidades teóricas de colores diferentes, es decir, muchas más de las que el ojo humano puede distinguir (aproximadamente 2 millones). No obstante, este valor es sólo teórico porque depende en gran medida del dispositivo de visualización que se utilice. </a:t>
            </a:r>
            <a:endParaRPr lang="en-US" sz="1400" dirty="0" smtClean="0"/>
          </a:p>
          <a:p>
            <a:pPr lvl="1"/>
            <a:r>
              <a:rPr lang="es-ES" sz="1400" dirty="0" smtClean="0"/>
              <a:t>Dado que el código RGB está basado en tres componentes con el mismo rango de valores propuesto, generalmente se representa en forma gráfica con un cubo del cual cada eje corresponde a un color primario: </a:t>
            </a:r>
            <a:endParaRPr lang="en-US" sz="1400" dirty="0"/>
          </a:p>
        </p:txBody>
      </p:sp>
      <p:pic>
        <p:nvPicPr>
          <p:cNvPr id="5" name="Imagen 46" descr="Representación gráfica del código RGB"/>
          <p:cNvPicPr/>
          <p:nvPr/>
        </p:nvPicPr>
        <p:blipFill>
          <a:blip r:embed="rId3" cstate="print"/>
          <a:srcRect/>
          <a:stretch>
            <a:fillRect/>
          </a:stretch>
        </p:blipFill>
        <p:spPr bwMode="auto">
          <a:xfrm>
            <a:off x="3429000" y="5334000"/>
            <a:ext cx="1943100" cy="1524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err="1" smtClean="0"/>
              <a:t>Código</a:t>
            </a:r>
            <a:r>
              <a:rPr lang="en-US" b="1" dirty="0" smtClean="0"/>
              <a:t> HSL</a:t>
            </a:r>
            <a:endParaRPr lang="en-US" dirty="0"/>
          </a:p>
        </p:txBody>
      </p:sp>
      <p:sp>
        <p:nvSpPr>
          <p:cNvPr id="3" name="Rectangle 2"/>
          <p:cNvSpPr>
            <a:spLocks noGrp="1"/>
          </p:cNvSpPr>
          <p:nvPr>
            <p:ph sz="quarter" idx="1"/>
          </p:nvPr>
        </p:nvSpPr>
        <p:spPr>
          <a:xfrm>
            <a:off x="457200" y="1219200"/>
            <a:ext cx="8229600" cy="4953000"/>
          </a:xfrm>
        </p:spPr>
        <p:txBody>
          <a:bodyPr>
            <a:noAutofit/>
          </a:bodyPr>
          <a:lstStyle/>
          <a:p>
            <a:r>
              <a:rPr lang="es-ES" sz="1600" b="1" dirty="0" smtClean="0"/>
              <a:t>Código HSL</a:t>
            </a:r>
            <a:endParaRPr lang="en-US" sz="1600" dirty="0" smtClean="0"/>
          </a:p>
          <a:p>
            <a:pPr lvl="1"/>
            <a:r>
              <a:rPr lang="es-ES" sz="1600" dirty="0" smtClean="0"/>
              <a:t>El modelo HSL (</a:t>
            </a:r>
            <a:r>
              <a:rPr lang="es-ES" sz="1600" i="1" dirty="0" smtClean="0"/>
              <a:t>Matiz, Saturación, Luminosidad</a:t>
            </a:r>
            <a:r>
              <a:rPr lang="es-ES" sz="1600" dirty="0" smtClean="0"/>
              <a:t>), basado en el trabajo del pintor </a:t>
            </a:r>
            <a:r>
              <a:rPr lang="es-ES" sz="1600" i="1" dirty="0" smtClean="0"/>
              <a:t>Albert </a:t>
            </a:r>
            <a:r>
              <a:rPr lang="es-ES" sz="1600" i="1" dirty="0" err="1" smtClean="0"/>
              <a:t>H.Munsell</a:t>
            </a:r>
            <a:r>
              <a:rPr lang="es-ES" sz="1600" dirty="0" smtClean="0"/>
              <a:t> (quien creó el </a:t>
            </a:r>
            <a:r>
              <a:rPr lang="es-ES" sz="1600" i="1" dirty="0" err="1" smtClean="0"/>
              <a:t>Munsell</a:t>
            </a:r>
            <a:r>
              <a:rPr lang="es-ES" sz="1600" i="1" dirty="0" smtClean="0"/>
              <a:t> Atlas</a:t>
            </a:r>
            <a:r>
              <a:rPr lang="es-ES" sz="1600" dirty="0" smtClean="0"/>
              <a:t>), es un modelo de representaciones considerado "natural", ya que se acerca bastante a la percepción fisiológica del color que tiene el ojo humano. </a:t>
            </a:r>
          </a:p>
          <a:p>
            <a:pPr lvl="1"/>
            <a:r>
              <a:rPr lang="es-ES" sz="1600" dirty="0" smtClean="0"/>
              <a:t>En efecto, el modelo RGB (rojo, verde, azul) puede resultar adecuado para la representación de colores en el equipo o para su presentación en dispositivos de visualización, pero no permite seleccionar los colores con facilidad. </a:t>
            </a:r>
            <a:endParaRPr lang="en-US" sz="1600" dirty="0" smtClean="0"/>
          </a:p>
          <a:p>
            <a:pPr lvl="1"/>
            <a:r>
              <a:rPr lang="es-ES" sz="1600" dirty="0" smtClean="0"/>
              <a:t>Por lo general, el ajuste de colores RGB con herramientas informáticas se realiza mediante tres bloques deslizantes o tres celdas con los valores relativos de cada componente primario; no obstante, para aclarar un color se requiere que los valores respectivos de cada componente se incrementen de forma proporcional. </a:t>
            </a:r>
          </a:p>
          <a:p>
            <a:pPr lvl="1"/>
            <a:r>
              <a:rPr lang="es-ES" sz="1600" dirty="0" smtClean="0"/>
              <a:t>Para superar este problema del modelo RGB (rojo, verde, azul), se desarrolló el modelo HSL. </a:t>
            </a:r>
            <a:endParaRPr lang="en-US" sz="1600" dirty="0" smtClean="0"/>
          </a:p>
          <a:p>
            <a:pPr lvl="1"/>
            <a:r>
              <a:rPr lang="es-ES" sz="1600" dirty="0" smtClean="0"/>
              <a:t>El modelo HSL consiste en descomponer el color según criterios fisiológicos: </a:t>
            </a:r>
            <a:endParaRPr lang="en-US" sz="1600" dirty="0" smtClean="0"/>
          </a:p>
          <a:p>
            <a:pPr lvl="2"/>
            <a:r>
              <a:rPr lang="es-ES" sz="1600" b="1" dirty="0" smtClean="0"/>
              <a:t>Matiz</a:t>
            </a:r>
            <a:r>
              <a:rPr lang="es-ES" sz="1600" dirty="0" smtClean="0"/>
              <a:t>, que corresponde a la percepción del color (una camisa malva o anaranjada), </a:t>
            </a:r>
            <a:endParaRPr lang="en-US" sz="1600" dirty="0" smtClean="0"/>
          </a:p>
          <a:p>
            <a:pPr lvl="2"/>
            <a:r>
              <a:rPr lang="es-ES" sz="1600" b="1" dirty="0" smtClean="0"/>
              <a:t>Saturación</a:t>
            </a:r>
            <a:r>
              <a:rPr lang="es-ES" sz="1600" dirty="0" smtClean="0"/>
              <a:t>, que describe la pureza del color, es decir, la intensidad o palidez del mismo (una camisa nueva o descolorida), </a:t>
            </a:r>
            <a:endParaRPr lang="en-US" sz="1600" dirty="0" smtClean="0"/>
          </a:p>
          <a:p>
            <a:pPr lvl="2"/>
            <a:r>
              <a:rPr lang="es-ES" sz="1600" b="1" dirty="0" smtClean="0"/>
              <a:t>Luminosidad</a:t>
            </a:r>
            <a:r>
              <a:rPr lang="es-ES" sz="1600" dirty="0" smtClean="0"/>
              <a:t>, que indica la cantidad de luz del color, es decir, el grado de claridad u oscuridad de un color (una camisa en el sol o en la sombra). </a:t>
            </a:r>
            <a:endParaRPr lang="en-US" sz="1600"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err="1" smtClean="0"/>
              <a:t>Código</a:t>
            </a:r>
            <a:r>
              <a:rPr lang="en-US" b="1" dirty="0" smtClean="0"/>
              <a:t> HSL</a:t>
            </a:r>
            <a:endParaRPr lang="en-US" dirty="0"/>
          </a:p>
        </p:txBody>
      </p:sp>
      <p:sp>
        <p:nvSpPr>
          <p:cNvPr id="3" name="Rectangle 2"/>
          <p:cNvSpPr>
            <a:spLocks noGrp="1"/>
          </p:cNvSpPr>
          <p:nvPr>
            <p:ph sz="quarter" idx="1"/>
          </p:nvPr>
        </p:nvSpPr>
        <p:spPr>
          <a:xfrm>
            <a:off x="457200" y="1219200"/>
            <a:ext cx="8229600" cy="3657600"/>
          </a:xfrm>
        </p:spPr>
        <p:txBody>
          <a:bodyPr>
            <a:noAutofit/>
          </a:bodyPr>
          <a:lstStyle/>
          <a:p>
            <a:r>
              <a:rPr lang="es-ES" sz="1600" b="1" dirty="0" smtClean="0"/>
              <a:t>Código HSL</a:t>
            </a:r>
            <a:endParaRPr lang="en-US" sz="1600" dirty="0" smtClean="0"/>
          </a:p>
          <a:p>
            <a:pPr lvl="1"/>
            <a:r>
              <a:rPr lang="es-ES" sz="1600" dirty="0" smtClean="0"/>
              <a:t>El gráfico siguiente es una representación del modelo HSL, donde el color se representa mediante un círculo cromático, y la luminosidad y la saturación se representan mediante dos ejes: </a:t>
            </a:r>
            <a:endParaRPr lang="en-US" sz="1400" dirty="0" smtClean="0"/>
          </a:p>
          <a:p>
            <a:pPr lvl="1"/>
            <a:r>
              <a:rPr lang="es-ES" sz="1600" dirty="0" smtClean="0"/>
              <a:t>El modelo HSL se desarrolló con el objetivo de permitir una rápida selección de colores interactiva; no obstante, no está adaptado para la descripción cuantitativa de un color. </a:t>
            </a:r>
            <a:endParaRPr lang="en-US" sz="1400" dirty="0" smtClean="0"/>
          </a:p>
          <a:p>
            <a:pPr lvl="1"/>
            <a:r>
              <a:rPr lang="es-ES" sz="1600" dirty="0" smtClean="0"/>
              <a:t>Existen otros modelos de representación naturales estrechamente relacionados con el modelo HSL: </a:t>
            </a:r>
            <a:endParaRPr lang="en-US" sz="1400" dirty="0" smtClean="0"/>
          </a:p>
          <a:p>
            <a:pPr lvl="2"/>
            <a:r>
              <a:rPr lang="es-ES" sz="1600" b="1" dirty="0" smtClean="0"/>
              <a:t>HSB</a:t>
            </a:r>
            <a:r>
              <a:rPr lang="es-ES" sz="1600" dirty="0" smtClean="0"/>
              <a:t> : </a:t>
            </a:r>
            <a:r>
              <a:rPr lang="es-ES" sz="1600" i="1" dirty="0" smtClean="0"/>
              <a:t>Matiz, Saturación, Brillo</a:t>
            </a:r>
            <a:r>
              <a:rPr lang="es-ES" sz="1600" dirty="0" smtClean="0"/>
              <a:t>. El </a:t>
            </a:r>
            <a:r>
              <a:rPr lang="es-ES" sz="1600" b="1" dirty="0" smtClean="0"/>
              <a:t>brillo</a:t>
            </a:r>
            <a:r>
              <a:rPr lang="es-ES" sz="1600" dirty="0" smtClean="0"/>
              <a:t> describe la percepción de la luz emitida por una superficie. </a:t>
            </a:r>
            <a:endParaRPr lang="en-US" sz="1200" dirty="0" smtClean="0"/>
          </a:p>
          <a:p>
            <a:pPr lvl="2"/>
            <a:r>
              <a:rPr lang="es-ES" sz="1600" b="1" dirty="0" smtClean="0"/>
              <a:t>HSV</a:t>
            </a:r>
            <a:r>
              <a:rPr lang="es-ES" sz="1600" dirty="0" smtClean="0"/>
              <a:t> : </a:t>
            </a:r>
            <a:r>
              <a:rPr lang="es-ES" sz="1600" i="1" dirty="0" smtClean="0"/>
              <a:t>Matiz, Saturación, Valor</a:t>
            </a:r>
            <a:r>
              <a:rPr lang="es-ES" sz="1600" dirty="0" smtClean="0"/>
              <a:t>. </a:t>
            </a:r>
            <a:endParaRPr lang="en-US" sz="1200" dirty="0" smtClean="0"/>
          </a:p>
          <a:p>
            <a:pPr lvl="2"/>
            <a:r>
              <a:rPr lang="es-ES" sz="1600" b="1" dirty="0" smtClean="0"/>
              <a:t>HSI</a:t>
            </a:r>
            <a:r>
              <a:rPr lang="es-ES" sz="1600" dirty="0" smtClean="0"/>
              <a:t> : </a:t>
            </a:r>
            <a:r>
              <a:rPr lang="es-ES" sz="1600" i="1" dirty="0" smtClean="0"/>
              <a:t>Matiz, Saturación, Intensidad</a:t>
            </a:r>
            <a:r>
              <a:rPr lang="es-ES" sz="1600" dirty="0" smtClean="0"/>
              <a:t>. </a:t>
            </a:r>
            <a:endParaRPr lang="en-US" sz="1200" dirty="0" smtClean="0"/>
          </a:p>
          <a:p>
            <a:pPr lvl="2"/>
            <a:r>
              <a:rPr lang="es-ES" sz="1600" b="1" dirty="0" smtClean="0"/>
              <a:t>HCI</a:t>
            </a:r>
            <a:r>
              <a:rPr lang="es-ES" sz="1600" dirty="0" smtClean="0"/>
              <a:t> : </a:t>
            </a:r>
            <a:r>
              <a:rPr lang="es-ES" sz="1600" i="1" dirty="0" smtClean="0"/>
              <a:t>Matiz, </a:t>
            </a:r>
            <a:r>
              <a:rPr lang="es-ES" sz="1600" i="1" dirty="0" err="1" smtClean="0"/>
              <a:t>Crominancia</a:t>
            </a:r>
            <a:r>
              <a:rPr lang="es-ES" sz="1600" i="1" dirty="0" smtClean="0"/>
              <a:t>, Intensidad</a:t>
            </a:r>
            <a:r>
              <a:rPr lang="es-ES" sz="1600" dirty="0" smtClean="0"/>
              <a:t>. </a:t>
            </a:r>
            <a:endParaRPr lang="en-US" sz="1200" dirty="0"/>
          </a:p>
        </p:txBody>
      </p:sp>
      <p:pic>
        <p:nvPicPr>
          <p:cNvPr id="4" name="Imagen 58" descr="Representación gráfica del modelo HSL"/>
          <p:cNvPicPr/>
          <p:nvPr/>
        </p:nvPicPr>
        <p:blipFill>
          <a:blip r:embed="rId3" cstate="print"/>
          <a:srcRect/>
          <a:stretch>
            <a:fillRect/>
          </a:stretch>
        </p:blipFill>
        <p:spPr bwMode="auto">
          <a:xfrm>
            <a:off x="4381500" y="4457700"/>
            <a:ext cx="4762500" cy="24003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err="1" smtClean="0"/>
              <a:t>Codificación</a:t>
            </a:r>
            <a:r>
              <a:rPr lang="en-US" b="1" dirty="0" smtClean="0"/>
              <a:t> CMYK</a:t>
            </a:r>
            <a:endParaRPr lang="en-US" dirty="0"/>
          </a:p>
        </p:txBody>
      </p:sp>
      <p:sp>
        <p:nvSpPr>
          <p:cNvPr id="3" name="Rectangle 2"/>
          <p:cNvSpPr>
            <a:spLocks noGrp="1"/>
          </p:cNvSpPr>
          <p:nvPr>
            <p:ph sz="quarter" idx="1"/>
          </p:nvPr>
        </p:nvSpPr>
        <p:spPr>
          <a:xfrm>
            <a:off x="457200" y="1219200"/>
            <a:ext cx="8229600" cy="3657600"/>
          </a:xfrm>
        </p:spPr>
        <p:txBody>
          <a:bodyPr>
            <a:noAutofit/>
          </a:bodyPr>
          <a:lstStyle/>
          <a:p>
            <a:r>
              <a:rPr lang="es-ES" sz="2000" b="1" dirty="0" smtClean="0"/>
              <a:t>Codificación CMY</a:t>
            </a:r>
            <a:endParaRPr lang="en-US" sz="2000" dirty="0" smtClean="0"/>
          </a:p>
          <a:p>
            <a:pPr lvl="1"/>
            <a:r>
              <a:rPr lang="es-ES" sz="2000" dirty="0" smtClean="0"/>
              <a:t>La codificación </a:t>
            </a:r>
            <a:r>
              <a:rPr lang="es-ES" sz="2000" i="1" dirty="0" smtClean="0"/>
              <a:t>CMY</a:t>
            </a:r>
            <a:r>
              <a:rPr lang="es-ES" sz="2000" dirty="0" smtClean="0"/>
              <a:t> (</a:t>
            </a:r>
            <a:r>
              <a:rPr lang="es-ES" sz="2000" i="1" dirty="0" err="1" smtClean="0"/>
              <a:t>Cyan</a:t>
            </a:r>
            <a:r>
              <a:rPr lang="es-ES" sz="2000" i="1" dirty="0" smtClean="0"/>
              <a:t>, Magenta, </a:t>
            </a:r>
            <a:r>
              <a:rPr lang="es-ES" sz="2000" i="1" dirty="0" err="1" smtClean="0"/>
              <a:t>Yellow</a:t>
            </a:r>
            <a:r>
              <a:rPr lang="es-ES" sz="2000" i="1" dirty="0" smtClean="0"/>
              <a:t>, o Cian, Magenta, Amarillo en español, CMA</a:t>
            </a:r>
            <a:r>
              <a:rPr lang="es-ES" sz="2000" dirty="0" smtClean="0"/>
              <a:t>) es a la síntesis sustractiva lo que la codificación </a:t>
            </a:r>
            <a:r>
              <a:rPr lang="es-ES" sz="2000" i="1" dirty="0" smtClean="0"/>
              <a:t>RGB</a:t>
            </a:r>
            <a:r>
              <a:rPr lang="es-ES" sz="2000" dirty="0" smtClean="0"/>
              <a:t> es a la síntesis aditiva. </a:t>
            </a:r>
          </a:p>
          <a:p>
            <a:pPr lvl="1"/>
            <a:r>
              <a:rPr lang="es-ES" sz="2000" dirty="0" smtClean="0"/>
              <a:t>Este modelo consiste en dividir un color en valores de </a:t>
            </a:r>
            <a:r>
              <a:rPr lang="es-ES" sz="2000" i="1" dirty="0" smtClean="0"/>
              <a:t>cian</a:t>
            </a:r>
            <a:r>
              <a:rPr lang="es-ES" sz="2000" dirty="0" smtClean="0"/>
              <a:t>, </a:t>
            </a:r>
            <a:r>
              <a:rPr lang="es-ES" sz="2000" i="1" dirty="0" smtClean="0"/>
              <a:t>magenta</a:t>
            </a:r>
            <a:r>
              <a:rPr lang="es-ES" sz="2000" dirty="0" smtClean="0"/>
              <a:t> y </a:t>
            </a:r>
            <a:r>
              <a:rPr lang="es-ES" sz="2000" i="1" dirty="0" smtClean="0"/>
              <a:t>amarillo</a:t>
            </a:r>
            <a:r>
              <a:rPr lang="es-ES" sz="2000" dirty="0" smtClean="0"/>
              <a:t>. </a:t>
            </a:r>
            <a:endParaRPr lang="en-US" sz="2000" dirty="0" smtClean="0"/>
          </a:p>
          <a:p>
            <a:pPr lvl="1"/>
            <a:r>
              <a:rPr lang="es-ES" sz="2000" dirty="0" smtClean="0"/>
              <a:t>La ausencia de estos tres componentes da como resultado blanco mientras que la suma de ellos da como resultado negro. </a:t>
            </a:r>
          </a:p>
          <a:p>
            <a:pPr lvl="1"/>
            <a:r>
              <a:rPr lang="es-ES" sz="2000" dirty="0" smtClean="0"/>
              <a:t>Sin embargo, como el negro que se obtiene a partir de la suma de los tres colores (cian, magenta y amarillo) es parcialmente negro en la práctica (y además es costoso), las impresoras agregan un componente de tinta denominado </a:t>
            </a:r>
            <a:r>
              <a:rPr lang="es-ES" sz="2000" i="1" dirty="0" smtClean="0"/>
              <a:t>negro puro</a:t>
            </a:r>
            <a:r>
              <a:rPr lang="es-ES" sz="2000" dirty="0" smtClean="0"/>
              <a:t>. </a:t>
            </a:r>
          </a:p>
          <a:p>
            <a:pPr lvl="1"/>
            <a:r>
              <a:rPr lang="es-ES" sz="2000" dirty="0" smtClean="0"/>
              <a:t>A este modelo se lo conoce como </a:t>
            </a:r>
            <a:r>
              <a:rPr lang="es-ES" sz="2000" b="1" dirty="0" smtClean="0"/>
              <a:t>cuatricromía</a:t>
            </a:r>
            <a:r>
              <a:rPr lang="es-ES" sz="2000" dirty="0" smtClean="0"/>
              <a:t> o </a:t>
            </a:r>
            <a:r>
              <a:rPr lang="es-ES" sz="2000" b="1" dirty="0" smtClean="0"/>
              <a:t>modelo CMYK </a:t>
            </a:r>
            <a:r>
              <a:rPr lang="es-ES" sz="2000" dirty="0" smtClean="0"/>
              <a:t>(</a:t>
            </a:r>
            <a:r>
              <a:rPr lang="es-ES" sz="2000" i="1" dirty="0" smtClean="0"/>
              <a:t>Cian, Magenta, Amarillo, Negro, o en español CMAN</a:t>
            </a:r>
            <a:r>
              <a:rPr lang="es-ES" sz="2000" dirty="0" smtClean="0"/>
              <a:t>). </a:t>
            </a:r>
            <a:endParaRPr lang="en-US" sz="2000"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err="1" smtClean="0"/>
              <a:t>Infografía</a:t>
            </a:r>
            <a:endParaRPr lang="en-US" dirty="0"/>
          </a:p>
        </p:txBody>
      </p:sp>
      <p:sp>
        <p:nvSpPr>
          <p:cNvPr id="3" name="Rectangle 2"/>
          <p:cNvSpPr>
            <a:spLocks noGrp="1"/>
          </p:cNvSpPr>
          <p:nvPr>
            <p:ph sz="quarter" idx="1"/>
          </p:nvPr>
        </p:nvSpPr>
        <p:spPr>
          <a:xfrm>
            <a:off x="457200" y="1219200"/>
            <a:ext cx="8229600" cy="3657600"/>
          </a:xfrm>
        </p:spPr>
        <p:txBody>
          <a:bodyPr>
            <a:noAutofit/>
          </a:bodyPr>
          <a:lstStyle/>
          <a:p>
            <a:r>
              <a:rPr lang="es-ES" sz="1600" dirty="0" smtClean="0"/>
              <a:t>El campo de la informática que se ocupa de la creación y el manejo de imágenes digitales se denomina </a:t>
            </a:r>
            <a:r>
              <a:rPr lang="es-ES" sz="1600" b="1" dirty="0" smtClean="0"/>
              <a:t>infografía</a:t>
            </a:r>
            <a:r>
              <a:rPr lang="es-ES" sz="1600" dirty="0" smtClean="0"/>
              <a:t>. </a:t>
            </a:r>
          </a:p>
          <a:p>
            <a:r>
              <a:rPr lang="es-ES" sz="1600" dirty="0" smtClean="0"/>
              <a:t>La infografía cubre varias áreas de conocimiento, incluyendo no sólo la representación de elementos gráficos (texto, imagen o video) sino también sus transformaciones (rotación, traslación, zoom, etc.), por medio de algoritmos. </a:t>
            </a:r>
            <a:endParaRPr lang="en-US" sz="1600" dirty="0" smtClean="0"/>
          </a:p>
          <a:p>
            <a:r>
              <a:rPr lang="es-ES" sz="1600" b="1" dirty="0" smtClean="0"/>
              <a:t>Tecnología de visualización</a:t>
            </a:r>
            <a:endParaRPr lang="en-US" sz="1600" dirty="0" smtClean="0"/>
          </a:p>
          <a:p>
            <a:pPr lvl="1"/>
            <a:r>
              <a:rPr lang="es-ES" sz="1600" dirty="0" smtClean="0"/>
              <a:t>La imagen se visualiza en una pantalla (también denominada monitor), que es un dispositivo periférico de salida que permite mostrar representaciones visuales. </a:t>
            </a:r>
          </a:p>
          <a:p>
            <a:pPr lvl="1"/>
            <a:r>
              <a:rPr lang="es-ES" sz="1600" dirty="0" smtClean="0"/>
              <a:t>Esta información proviene del equipo, pero de forma "indirecta". </a:t>
            </a:r>
          </a:p>
          <a:p>
            <a:pPr lvl="1"/>
            <a:r>
              <a:rPr lang="es-ES" sz="1600" dirty="0" smtClean="0"/>
              <a:t>De hecho, el procesador no envía la información directamente al monitor sino que procesa la información que proviene de su memoria de acceso aleatorio (RAM) y la envía a la tarjeta gráfica que convierte la información en impulsos eléctricos, que después envía al monitor. </a:t>
            </a:r>
            <a:endParaRPr lang="en-US" sz="1600" dirty="0" smtClean="0"/>
          </a:p>
          <a:p>
            <a:pPr lvl="1"/>
            <a:r>
              <a:rPr lang="es-ES" sz="1600" dirty="0" smtClean="0"/>
              <a:t>Los monitores de los equipos son, por lo general, tubos catódicos, es decir, tubos de vidrio en los que un cañón de electrones emite electrones que son dirigidos por un campo magnético hacia la pantalla en la que se encuentran elementos fosforescentes pequeños (luminóforos), constituyendo puntos (píxeles) que emiten luz cuando los electrones los tocan. </a:t>
            </a:r>
            <a:endParaRPr lang="en-US" sz="1600"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s-ES" b="1" dirty="0" smtClean="0"/>
              <a:t>El concepto de píxel</a:t>
            </a:r>
            <a:endParaRPr lang="en-US" dirty="0"/>
          </a:p>
        </p:txBody>
      </p:sp>
      <p:sp>
        <p:nvSpPr>
          <p:cNvPr id="3" name="Rectangle 2"/>
          <p:cNvSpPr>
            <a:spLocks noGrp="1"/>
          </p:cNvSpPr>
          <p:nvPr>
            <p:ph sz="quarter" idx="1"/>
          </p:nvPr>
        </p:nvSpPr>
        <p:spPr>
          <a:xfrm>
            <a:off x="457200" y="1219200"/>
            <a:ext cx="8229600" cy="3657600"/>
          </a:xfrm>
        </p:spPr>
        <p:txBody>
          <a:bodyPr>
            <a:noAutofit/>
          </a:bodyPr>
          <a:lstStyle/>
          <a:p>
            <a:r>
              <a:rPr lang="es-ES" sz="1600" dirty="0" smtClean="0"/>
              <a:t>Una imagen consiste en un conjunto de puntos llamados </a:t>
            </a:r>
            <a:r>
              <a:rPr lang="es-ES" sz="1600" b="1" dirty="0" smtClean="0"/>
              <a:t>píxeles</a:t>
            </a:r>
            <a:r>
              <a:rPr lang="es-ES" sz="1600" dirty="0" smtClean="0"/>
              <a:t> (la palabra píxel es la abreviación de </a:t>
            </a:r>
            <a:r>
              <a:rPr lang="es-ES" sz="1600" i="1" dirty="0" err="1" smtClean="0"/>
              <a:t>PICture</a:t>
            </a:r>
            <a:r>
              <a:rPr lang="es-ES" sz="1600" i="1" dirty="0" smtClean="0"/>
              <a:t> </a:t>
            </a:r>
            <a:r>
              <a:rPr lang="es-ES" sz="1600" i="1" dirty="0" err="1" smtClean="0"/>
              <a:t>ELement</a:t>
            </a:r>
            <a:r>
              <a:rPr lang="es-ES" sz="1600" dirty="0" smtClean="0"/>
              <a:t> o elemento de imagen). </a:t>
            </a:r>
          </a:p>
          <a:p>
            <a:r>
              <a:rPr lang="es-ES" sz="1600" dirty="0" smtClean="0"/>
              <a:t>Por lo tanto, el píxel es el componente más pequeño de la imagen digital. </a:t>
            </a:r>
          </a:p>
          <a:p>
            <a:r>
              <a:rPr lang="es-ES" sz="1600" dirty="0" smtClean="0"/>
              <a:t>Todo el conjunto de estos píxeles se encuentra en una tabla de dos dimensiones que constituye la imagen: </a:t>
            </a:r>
            <a:endParaRPr lang="en-US" sz="1600" dirty="0" smtClean="0"/>
          </a:p>
          <a:p>
            <a:r>
              <a:rPr lang="es-ES" sz="1600" dirty="0" smtClean="0"/>
              <a:t>Como el barrido de pantalla se efectúa de izquierda a derecha y de arriba hacia abajo, es común indicar el píxel que se encuentra en el extremo superior izquierdo de la imagen con las coordenadas [0,0]. </a:t>
            </a:r>
          </a:p>
          <a:p>
            <a:r>
              <a:rPr lang="es-ES" sz="1600" dirty="0" smtClean="0"/>
              <a:t>Esto significa que las direcciones de los ejes de imagen son las siguientes: </a:t>
            </a:r>
            <a:endParaRPr lang="en-US" sz="1600" dirty="0" smtClean="0"/>
          </a:p>
          <a:p>
            <a:pPr lvl="0"/>
            <a:r>
              <a:rPr lang="es-ES" sz="1600" dirty="0" smtClean="0"/>
              <a:t>La dirección del eje X es de izquierda a derecha. </a:t>
            </a:r>
            <a:endParaRPr lang="en-US" sz="1600" dirty="0" smtClean="0"/>
          </a:p>
          <a:p>
            <a:r>
              <a:rPr lang="es-ES" sz="1600" dirty="0" smtClean="0"/>
              <a:t>La dirección del eje Y es de arriba hacia abajo, contrario a la notación convencional de matemática, donde la dirección del eje Y es hacia arriba.</a:t>
            </a:r>
            <a:endParaRPr lang="en-US" sz="1600" dirty="0"/>
          </a:p>
        </p:txBody>
      </p:sp>
      <p:pic>
        <p:nvPicPr>
          <p:cNvPr id="4" name="Imagen 80" descr="http://static.commentcamarche.net/es.kioskea.net/pictures/video-images-pixel.gif"/>
          <p:cNvPicPr/>
          <p:nvPr/>
        </p:nvPicPr>
        <p:blipFill>
          <a:blip r:embed="rId3" cstate="print"/>
          <a:srcRect/>
          <a:stretch>
            <a:fillRect/>
          </a:stretch>
        </p:blipFill>
        <p:spPr bwMode="auto">
          <a:xfrm>
            <a:off x="3429000" y="4953000"/>
            <a:ext cx="1000125" cy="11906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s-ES" b="1" dirty="0" smtClean="0"/>
              <a:t>Definición y resolución</a:t>
            </a:r>
            <a:endParaRPr lang="en-US" dirty="0"/>
          </a:p>
        </p:txBody>
      </p:sp>
      <p:sp>
        <p:nvSpPr>
          <p:cNvPr id="3" name="Rectangle 2"/>
          <p:cNvSpPr>
            <a:spLocks noGrp="1"/>
          </p:cNvSpPr>
          <p:nvPr>
            <p:ph sz="quarter" idx="1"/>
          </p:nvPr>
        </p:nvSpPr>
        <p:spPr>
          <a:xfrm>
            <a:off x="457200" y="1219200"/>
            <a:ext cx="8229600" cy="4953000"/>
          </a:xfrm>
        </p:spPr>
        <p:txBody>
          <a:bodyPr>
            <a:noAutofit/>
          </a:bodyPr>
          <a:lstStyle/>
          <a:p>
            <a:r>
              <a:rPr lang="es-ES" sz="1600" dirty="0" smtClean="0"/>
              <a:t>El número de puntos (píxeles) que constituyen la imagen, es decir, sus "dimensiones" (el número de columnas de la imagen multiplicado por el número de filas) se conoce como </a:t>
            </a:r>
            <a:r>
              <a:rPr lang="es-ES" sz="1600" b="1" dirty="0" smtClean="0"/>
              <a:t>definición</a:t>
            </a:r>
            <a:r>
              <a:rPr lang="es-ES" sz="1600" dirty="0" smtClean="0"/>
              <a:t>. </a:t>
            </a:r>
          </a:p>
          <a:p>
            <a:r>
              <a:rPr lang="es-ES" sz="1600" dirty="0" smtClean="0"/>
              <a:t>Una imagen de 640 píxeles de ancho y 480 píxeles de alto tiene una definición de 640 por 840 píxeles, que se representa </a:t>
            </a:r>
            <a:r>
              <a:rPr lang="es-ES" sz="1600" i="1" dirty="0" smtClean="0"/>
              <a:t>640 x 480</a:t>
            </a:r>
            <a:r>
              <a:rPr lang="es-ES" sz="1600" dirty="0" smtClean="0"/>
              <a:t>. </a:t>
            </a:r>
            <a:endParaRPr lang="en-US" sz="1600" dirty="0" smtClean="0"/>
          </a:p>
          <a:p>
            <a:r>
              <a:rPr lang="es-ES" sz="1600" dirty="0" smtClean="0"/>
              <a:t>Por otro lado, la </a:t>
            </a:r>
            <a:r>
              <a:rPr lang="es-ES" sz="1600" b="1" dirty="0" smtClean="0"/>
              <a:t>resolución</a:t>
            </a:r>
            <a:r>
              <a:rPr lang="es-ES" sz="1600" dirty="0" smtClean="0"/>
              <a:t>, un término muchas veces confundido con "definición", está determinada por el número de puntos por unidad de área, expresada en </a:t>
            </a:r>
            <a:r>
              <a:rPr lang="es-ES" sz="1600" i="1" dirty="0" smtClean="0"/>
              <a:t>puntos por pulgada</a:t>
            </a:r>
            <a:r>
              <a:rPr lang="es-ES" sz="1600" dirty="0" smtClean="0"/>
              <a:t> (</a:t>
            </a:r>
            <a:r>
              <a:rPr lang="es-ES" sz="1600" b="1" dirty="0" smtClean="0"/>
              <a:t>DPI</a:t>
            </a:r>
            <a:r>
              <a:rPr lang="es-ES" sz="1600" dirty="0" smtClean="0"/>
              <a:t>). </a:t>
            </a:r>
          </a:p>
          <a:p>
            <a:r>
              <a:rPr lang="es-ES" sz="1600" dirty="0" smtClean="0"/>
              <a:t>Una pulgada equivale a 2,54 cm. </a:t>
            </a:r>
          </a:p>
          <a:p>
            <a:r>
              <a:rPr lang="es-ES" sz="1600" dirty="0" smtClean="0"/>
              <a:t>Por lo tanto, la resolución permite establecer la relación entre el número de píxeles de una imagen y el tamaño real de su representación en un soporte físico. </a:t>
            </a:r>
          </a:p>
          <a:p>
            <a:r>
              <a:rPr lang="es-ES" sz="1600" dirty="0" smtClean="0"/>
              <a:t>Entonces una resolución de 300 </a:t>
            </a:r>
            <a:r>
              <a:rPr lang="es-ES" sz="1600" dirty="0" err="1" smtClean="0"/>
              <a:t>ppp</a:t>
            </a:r>
            <a:r>
              <a:rPr lang="es-ES" sz="1600" dirty="0" smtClean="0"/>
              <a:t> tiene 300 columnas y 300 líneas de píxeles en una pulgada cuadrada, lo que significa 90000 píxeles en una pulgada cuadrada. </a:t>
            </a:r>
          </a:p>
          <a:p>
            <a:r>
              <a:rPr lang="es-ES" sz="1600" dirty="0" smtClean="0"/>
              <a:t>La resolución de referencia de 72 dpi nos da un píxel de 1"/72 (una pulgada dividida por 72), es decir, 0,353 mm. Esto corresponde a una </a:t>
            </a:r>
            <a:r>
              <a:rPr lang="es-ES" sz="1600" i="1" dirty="0" smtClean="0"/>
              <a:t>pica</a:t>
            </a:r>
            <a:r>
              <a:rPr lang="es-ES" sz="1600" dirty="0" smtClean="0"/>
              <a:t> (unidad de medida tipográfica anglosajona).</a:t>
            </a:r>
            <a:endParaRPr lang="en-US" sz="1600"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s-ES" b="1" dirty="0" smtClean="0"/>
              <a:t>Los modelos de color</a:t>
            </a:r>
            <a:endParaRPr lang="en-US" dirty="0"/>
          </a:p>
        </p:txBody>
      </p:sp>
      <p:sp>
        <p:nvSpPr>
          <p:cNvPr id="3" name="Rectangle 2"/>
          <p:cNvSpPr>
            <a:spLocks noGrp="1"/>
          </p:cNvSpPr>
          <p:nvPr>
            <p:ph sz="quarter" idx="1"/>
          </p:nvPr>
        </p:nvSpPr>
        <p:spPr>
          <a:xfrm>
            <a:off x="457200" y="1219200"/>
            <a:ext cx="8229600" cy="4953000"/>
          </a:xfrm>
        </p:spPr>
        <p:txBody>
          <a:bodyPr>
            <a:noAutofit/>
          </a:bodyPr>
          <a:lstStyle/>
          <a:p>
            <a:r>
              <a:rPr lang="es-ES" sz="1400" dirty="0" smtClean="0"/>
              <a:t>Por lo tanto, una imagen está representada en una tabla bidimensional en la que una celda es un píxel. Para representar una imagen por medio del equipo, sólo es necesario crear una tabla de píxeles en la que cada celda contiene un valor. El valor almacenado en una celda se codifica en un determinado número de bits que determinan el color o la intensidad del píxel y se lo denomina </a:t>
            </a:r>
            <a:r>
              <a:rPr lang="es-ES" sz="1400" b="1" dirty="0" smtClean="0"/>
              <a:t>profundidad de codificación</a:t>
            </a:r>
            <a:r>
              <a:rPr lang="es-ES" sz="1400" dirty="0" smtClean="0"/>
              <a:t> (o a veces también </a:t>
            </a:r>
            <a:r>
              <a:rPr lang="es-ES" sz="1400" i="1" dirty="0" smtClean="0"/>
              <a:t>profundidad de color</a:t>
            </a:r>
            <a:r>
              <a:rPr lang="es-ES" sz="1400" dirty="0" smtClean="0"/>
              <a:t>). Existen varios estándares de profundidad de codificación: </a:t>
            </a:r>
            <a:endParaRPr lang="en-US" sz="1400" dirty="0" smtClean="0"/>
          </a:p>
          <a:p>
            <a:pPr lvl="0"/>
            <a:r>
              <a:rPr lang="es-ES" sz="1400" b="1" dirty="0" smtClean="0"/>
              <a:t>mapa de bits blanco y negro</a:t>
            </a:r>
            <a:r>
              <a:rPr lang="es-ES" sz="1400" dirty="0" smtClean="0"/>
              <a:t>: si se almacena un bit en cada celda, se pueden definir dos colores (negro o blanco). </a:t>
            </a:r>
            <a:endParaRPr lang="en-US" sz="1400" dirty="0" smtClean="0"/>
          </a:p>
          <a:p>
            <a:pPr lvl="0"/>
            <a:r>
              <a:rPr lang="es-ES" sz="1400" b="1" dirty="0" smtClean="0"/>
              <a:t>Mapa de bits con 16 colores o 16 niveles de gris</a:t>
            </a:r>
            <a:r>
              <a:rPr lang="es-ES" sz="1400" dirty="0" smtClean="0"/>
              <a:t>: si se almacenan 4 bits en cada celda, se pueden definir 2 </a:t>
            </a:r>
            <a:r>
              <a:rPr lang="es-ES" sz="1400" baseline="30000" dirty="0" smtClean="0"/>
              <a:t>4</a:t>
            </a:r>
            <a:r>
              <a:rPr lang="es-ES" sz="1400" dirty="0" smtClean="0"/>
              <a:t> intensidades por cada píxel, es decir, 16 grados de gris desde el negro al blanco o 16 colores diferentes. </a:t>
            </a:r>
            <a:endParaRPr lang="en-US" sz="1400" dirty="0" smtClean="0"/>
          </a:p>
          <a:p>
            <a:pPr lvl="0"/>
            <a:r>
              <a:rPr lang="es-ES" sz="1400" b="1" dirty="0" smtClean="0"/>
              <a:t>Mapa de bits con 256 colores o 256 niveles de gris</a:t>
            </a:r>
            <a:r>
              <a:rPr lang="es-ES" sz="1400" dirty="0" smtClean="0"/>
              <a:t>: si se almacena un byte en cada celda, se pueden definir 2 </a:t>
            </a:r>
            <a:r>
              <a:rPr lang="es-ES" sz="1400" baseline="30000" dirty="0" smtClean="0"/>
              <a:t>4</a:t>
            </a:r>
            <a:r>
              <a:rPr lang="es-ES" sz="1400" dirty="0" smtClean="0"/>
              <a:t> intensidades, es decir, 256 grados de gris desde el negro al blanco o 256 colores diferentes. </a:t>
            </a:r>
            <a:endParaRPr lang="en-US" sz="1400" dirty="0" smtClean="0"/>
          </a:p>
          <a:p>
            <a:pPr lvl="0"/>
            <a:r>
              <a:rPr lang="es-ES" sz="1400" b="1" dirty="0" smtClean="0"/>
              <a:t>Mapa de colores de paleta de colores</a:t>
            </a:r>
            <a:r>
              <a:rPr lang="es-ES" sz="1400" dirty="0" smtClean="0"/>
              <a:t>: gracias a este método, se puede definir una paleta, o tabla de colores, con todos los colores que puede contener la imagen, para los cuales hay un índice asociado en cada caso. El número de bits reservados para la codificación de cada índice de la paleta determina el número de colores que pueden utilizarse. Por lo tanto, cuando se codifican los índices en 8 bits, se pueden definir 256 colores disponibles; es decir, cada celda de la tabla bidimensional que representa la imagen contiene un número que indica el índice del color que se utilizará. A la imagen cuyos colores estén codificados según esta técnica se la denomina </a:t>
            </a:r>
            <a:r>
              <a:rPr lang="es-ES" sz="1400" b="1" dirty="0" smtClean="0"/>
              <a:t>imagen de color indexado</a:t>
            </a:r>
            <a:r>
              <a:rPr lang="es-ES" sz="1400" dirty="0" smtClean="0"/>
              <a:t>. </a:t>
            </a:r>
            <a:endParaRPr lang="en-US" sz="1400" dirty="0" smtClean="0"/>
          </a:p>
          <a:p>
            <a:pPr lvl="0"/>
            <a:r>
              <a:rPr lang="es-ES" sz="1400" dirty="0" smtClean="0"/>
              <a:t>"</a:t>
            </a:r>
            <a:r>
              <a:rPr lang="es-ES" sz="1400" b="1" dirty="0" smtClean="0"/>
              <a:t>Colores verdaderos</a:t>
            </a:r>
            <a:r>
              <a:rPr lang="es-ES" sz="1400" dirty="0" smtClean="0"/>
              <a:t>" o "</a:t>
            </a:r>
            <a:r>
              <a:rPr lang="es-ES" sz="1400" i="1" dirty="0" smtClean="0"/>
              <a:t>colores reales</a:t>
            </a:r>
            <a:r>
              <a:rPr lang="es-ES" sz="1400" dirty="0" smtClean="0"/>
              <a:t>": esta representación permite que se represente una imagen al definir cada componente (RGB, por rojo, verde y azul). Cada píxel está representado por un conjunto de tres componentes, cada uno codificado en un byte, es decir, en total 24 bits (16 millones de colores). Es posible agregar un cuarto componente, para poder agregar información relacionada con la transparencia o la textura; en ese caso cada píxel estará codificado en 32 bits. </a:t>
            </a:r>
            <a:endParaRPr lang="en-US" sz="1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n-US" b="1" dirty="0" smtClean="0"/>
              <a:t>Multimedia</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p:txBody>
          <a:bodyPr>
            <a:noAutofit/>
          </a:bodyPr>
          <a:lstStyle/>
          <a:p>
            <a:r>
              <a:rPr lang="es-ES" sz="1600" dirty="0" smtClean="0"/>
              <a:t>Multimedia En El Hogar:</a:t>
            </a:r>
            <a:endParaRPr lang="en-US" sz="1600" dirty="0" smtClean="0"/>
          </a:p>
          <a:p>
            <a:pPr lvl="1"/>
            <a:r>
              <a:rPr lang="es-ES" sz="1600" dirty="0" smtClean="0"/>
              <a:t>Finalmente, la mayoría de los proyectos de multimedia llegarán a los hogares a través de los televisores o monitores con facilidades interactivas, ya sea en televisores a color tradicionales o en los nuevos televisores de alta definición, la multimedia en estos televisores probablemente llegará sobre una base pago - por - uso a través de la autopista de datos.</a:t>
            </a:r>
            <a:endParaRPr lang="en-US" sz="1600" dirty="0" smtClean="0"/>
          </a:p>
          <a:p>
            <a:pPr lvl="1"/>
            <a:r>
              <a:rPr lang="es-ES" sz="1600" dirty="0" smtClean="0"/>
              <a:t>Actualmente, sin embargo, los consumidores caseros de multimedia poseen una computadora con una unidad de CD-ROM, o un reproductor que se conecta a la televisión, muchos hogares ya tienen aparatos de videojuego </a:t>
            </a:r>
            <a:r>
              <a:rPr lang="es-ES" sz="1600" dirty="0" err="1" smtClean="0"/>
              <a:t>Nintendo</a:t>
            </a:r>
            <a:r>
              <a:rPr lang="es-ES" sz="1600" dirty="0" smtClean="0"/>
              <a:t>, Sega o </a:t>
            </a:r>
            <a:r>
              <a:rPr lang="es-ES" sz="1600" dirty="0" err="1" smtClean="0"/>
              <a:t>Atari</a:t>
            </a:r>
            <a:r>
              <a:rPr lang="es-ES" sz="1600" dirty="0" smtClean="0"/>
              <a:t> conectados a su televisor; los nuevos equipos de videojuegos incluyen unidades de CD-ROM y proporcionan mayores capacidades de multimedia. </a:t>
            </a:r>
          </a:p>
          <a:p>
            <a:pPr lvl="1"/>
            <a:r>
              <a:rPr lang="es-ES" sz="1600" dirty="0" smtClean="0"/>
              <a:t>La convergencia entre la multimedia basada en computadoras y los medios de diversión y juego descritos como "dispárenles", es cada vez mayor. </a:t>
            </a:r>
          </a:p>
          <a:p>
            <a:pPr lvl="1"/>
            <a:r>
              <a:rPr lang="es-ES" sz="1600" dirty="0" smtClean="0"/>
              <a:t>Sólo </a:t>
            </a:r>
            <a:r>
              <a:rPr lang="es-ES" sz="1600" dirty="0" err="1" smtClean="0"/>
              <a:t>Nintendo</a:t>
            </a:r>
            <a:r>
              <a:rPr lang="es-ES" sz="1600" dirty="0" smtClean="0"/>
              <a:t> ha vendido más de cien millones de aparatos de videojuegos en el mundo y más de 750 millones de juegos.</a:t>
            </a:r>
            <a:endParaRPr lang="en-US" sz="1600" dirty="0" smtClean="0"/>
          </a:p>
          <a:p>
            <a:pPr lvl="1"/>
            <a:r>
              <a:rPr lang="es-ES" sz="1600" dirty="0" smtClean="0"/>
              <a:t>La casa de futuro será muy diferente cuando los costos de los aparatos y televisores para multimedia se vuelvan accesible al mercado masivo, y la conexión a la autopista de datos más accesible. </a:t>
            </a:r>
          </a:p>
          <a:p>
            <a:pPr lvl="1"/>
            <a:r>
              <a:rPr lang="es-ES" sz="1600" dirty="0" smtClean="0"/>
              <a:t>Cuando el número de hogares multimedia crezca de miles a millones, se requerirá de una vasta selección de títulos y material para satisfacer a este mercado y, también, se ganarán enormes cantidades de dinero produciendo y distribuyendo esos productos.</a:t>
            </a:r>
            <a:endParaRPr lang="en-US" sz="1600" dirty="0" smtClean="0"/>
          </a:p>
          <a:p>
            <a:endParaRPr lang="es-ES" sz="1800" dirty="0" smtClean="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s-ES" b="1" dirty="0" smtClean="0"/>
              <a:t>El peso de una imagen</a:t>
            </a:r>
            <a:endParaRPr lang="en-US" dirty="0"/>
          </a:p>
        </p:txBody>
      </p:sp>
      <p:sp>
        <p:nvSpPr>
          <p:cNvPr id="3" name="Rectangle 2"/>
          <p:cNvSpPr>
            <a:spLocks noGrp="1"/>
          </p:cNvSpPr>
          <p:nvPr>
            <p:ph sz="quarter" idx="1"/>
          </p:nvPr>
        </p:nvSpPr>
        <p:spPr>
          <a:xfrm>
            <a:off x="457200" y="1219200"/>
            <a:ext cx="8229600" cy="4953000"/>
          </a:xfrm>
        </p:spPr>
        <p:txBody>
          <a:bodyPr>
            <a:noAutofit/>
          </a:bodyPr>
          <a:lstStyle/>
          <a:p>
            <a:r>
              <a:rPr lang="es-ES" sz="1400" dirty="0" smtClean="0"/>
              <a:t>Para calcular el peso (en bytes) de una imagen, es necesario contar el número de píxeles que contiene esa imagen, que equivale a calcular el número de celdas de la tabla, es decir, la altura de la tabla multiplicada por el ancho. </a:t>
            </a:r>
          </a:p>
          <a:p>
            <a:r>
              <a:rPr lang="es-ES" sz="1400" dirty="0" smtClean="0"/>
              <a:t>Entonces el peso de la imagen equivale al número de píxeles multiplicado por la altura de cada uno de esos elementos. </a:t>
            </a:r>
            <a:endParaRPr lang="en-US" sz="1400" dirty="0" smtClean="0"/>
          </a:p>
          <a:p>
            <a:r>
              <a:rPr lang="es-ES" sz="1400" dirty="0" smtClean="0"/>
              <a:t>A continuación se indica la fórmula para una imagen de </a:t>
            </a:r>
            <a:r>
              <a:rPr lang="es-ES" sz="1400" i="1" dirty="0" smtClean="0"/>
              <a:t>color verdadero</a:t>
            </a:r>
            <a:r>
              <a:rPr lang="es-ES" sz="1400" dirty="0" smtClean="0"/>
              <a:t> de 640 x 480: </a:t>
            </a:r>
            <a:endParaRPr lang="en-US" sz="1400" dirty="0" smtClean="0"/>
          </a:p>
          <a:p>
            <a:pPr lvl="1">
              <a:buNone/>
            </a:pPr>
            <a:r>
              <a:rPr lang="es-ES" sz="1600" dirty="0" smtClean="0"/>
              <a:t>Cantidad de píxeles: </a:t>
            </a:r>
            <a:endParaRPr lang="en-US" sz="1600" dirty="0" smtClean="0"/>
          </a:p>
          <a:p>
            <a:pPr lvl="1">
              <a:buNone/>
            </a:pPr>
            <a:r>
              <a:rPr lang="es-ES" sz="1600" dirty="0" smtClean="0"/>
              <a:t>640 x 480 = 307200</a:t>
            </a:r>
            <a:endParaRPr lang="en-US" sz="1600" dirty="0" smtClean="0"/>
          </a:p>
          <a:p>
            <a:pPr lvl="1">
              <a:buNone/>
            </a:pPr>
            <a:r>
              <a:rPr lang="es-ES" sz="1600" dirty="0" smtClean="0"/>
              <a:t>Peso de cada píxel: </a:t>
            </a:r>
            <a:endParaRPr lang="en-US" sz="1600" dirty="0" smtClean="0"/>
          </a:p>
          <a:p>
            <a:pPr lvl="1">
              <a:buNone/>
            </a:pPr>
            <a:r>
              <a:rPr lang="es-ES" sz="1600" dirty="0" smtClean="0"/>
              <a:t>24 bits / 8 = 3 bytes</a:t>
            </a:r>
            <a:endParaRPr lang="en-US" sz="1600" dirty="0" smtClean="0"/>
          </a:p>
          <a:p>
            <a:pPr lvl="1">
              <a:buNone/>
            </a:pPr>
            <a:r>
              <a:rPr lang="es-ES" sz="1600" dirty="0" smtClean="0"/>
              <a:t>Entonces el peso de la imagen es igual a: </a:t>
            </a:r>
            <a:endParaRPr lang="en-US" sz="1600" dirty="0" smtClean="0"/>
          </a:p>
          <a:p>
            <a:pPr lvl="1">
              <a:buNone/>
            </a:pPr>
            <a:r>
              <a:rPr lang="es-ES" sz="1600" dirty="0" smtClean="0"/>
              <a:t>307200 x 3 = 921600 bytes 921600 / 1024 = 900 KB</a:t>
            </a:r>
            <a:endParaRPr lang="en-US" sz="1600" dirty="0" smtClean="0"/>
          </a:p>
          <a:p>
            <a:r>
              <a:rPr lang="es-ES" sz="1400" dirty="0" smtClean="0"/>
              <a:t/>
            </a:r>
            <a:br>
              <a:rPr lang="es-ES" sz="1400" dirty="0" smtClean="0"/>
            </a:br>
            <a:r>
              <a:rPr lang="es-ES" sz="1400" dirty="0" smtClean="0"/>
              <a:t>(Para calcular el tamaño en KB, basta con dividirlo por 1024). </a:t>
            </a:r>
            <a:endParaRPr lang="en-US" sz="1400" dirty="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s-ES" b="1" dirty="0" smtClean="0"/>
              <a:t>El peso de una imagen</a:t>
            </a:r>
            <a:endParaRPr lang="en-US" dirty="0"/>
          </a:p>
        </p:txBody>
      </p:sp>
      <p:sp>
        <p:nvSpPr>
          <p:cNvPr id="3" name="Rectangle 2"/>
          <p:cNvSpPr>
            <a:spLocks noGrp="1"/>
          </p:cNvSpPr>
          <p:nvPr>
            <p:ph sz="quarter" idx="1"/>
          </p:nvPr>
        </p:nvSpPr>
        <p:spPr>
          <a:xfrm>
            <a:off x="457200" y="1219200"/>
            <a:ext cx="8229600" cy="1905000"/>
          </a:xfrm>
        </p:spPr>
        <p:txBody>
          <a:bodyPr>
            <a:noAutofit/>
          </a:bodyPr>
          <a:lstStyle/>
          <a:p>
            <a:r>
              <a:rPr lang="es-ES" sz="1400" dirty="0" smtClean="0"/>
              <a:t>A continuación se indican algunos ejemplos (teniendo en cuenta que la imagen no está comprimida): </a:t>
            </a:r>
          </a:p>
          <a:p>
            <a:r>
              <a:rPr lang="es-ES" sz="1400" dirty="0" smtClean="0"/>
              <a:t>Esto muestra la cantidad de memoria de video que necesita la tarjeta gráfica según la definición de la pantalla (el número de puntos visualizados) y el número de colores. </a:t>
            </a:r>
          </a:p>
          <a:p>
            <a:r>
              <a:rPr lang="es-ES" sz="1400" dirty="0" smtClean="0"/>
              <a:t>Por lo tanto, el ejemplo demuestra que se necesita un cuadro que tenga al menos 4 MB de memoria de video para lograr una resolución de 1024 x 768 con colores verdaderos. </a:t>
            </a:r>
            <a:endParaRPr lang="en-US" sz="1400" dirty="0" smtClean="0"/>
          </a:p>
          <a:p>
            <a:endParaRPr lang="en-US" sz="1400" dirty="0"/>
          </a:p>
        </p:txBody>
      </p:sp>
      <p:pic>
        <p:nvPicPr>
          <p:cNvPr id="4098" name="Picture 2"/>
          <p:cNvPicPr>
            <a:picLocks noChangeAspect="1" noChangeArrowheads="1"/>
          </p:cNvPicPr>
          <p:nvPr/>
        </p:nvPicPr>
        <p:blipFill>
          <a:blip r:embed="rId3" cstate="print"/>
          <a:srcRect/>
          <a:stretch>
            <a:fillRect/>
          </a:stretch>
        </p:blipFill>
        <p:spPr bwMode="auto">
          <a:xfrm>
            <a:off x="1828800" y="3581400"/>
            <a:ext cx="5429250" cy="18859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s-ES" b="1" dirty="0" smtClean="0"/>
              <a:t>Transparencia</a:t>
            </a:r>
            <a:endParaRPr lang="en-US" dirty="0"/>
          </a:p>
        </p:txBody>
      </p:sp>
      <p:sp>
        <p:nvSpPr>
          <p:cNvPr id="3" name="Rectangle 2"/>
          <p:cNvSpPr>
            <a:spLocks noGrp="1"/>
          </p:cNvSpPr>
          <p:nvPr>
            <p:ph sz="quarter" idx="1"/>
          </p:nvPr>
        </p:nvSpPr>
        <p:spPr>
          <a:xfrm>
            <a:off x="457200" y="1219200"/>
            <a:ext cx="8229600" cy="4953000"/>
          </a:xfrm>
        </p:spPr>
        <p:txBody>
          <a:bodyPr>
            <a:noAutofit/>
          </a:bodyPr>
          <a:lstStyle/>
          <a:p>
            <a:r>
              <a:rPr lang="es-ES" sz="2000" dirty="0" smtClean="0"/>
              <a:t>La transparencia es la característica que permite definir el nivel de opacidad de los elementos de una imagen, es decir, la posibilidad de mirar a través de una imagen los elementos gráficos que se encuentran detrás de ella. </a:t>
            </a:r>
            <a:endParaRPr lang="en-US" sz="2000" dirty="0" smtClean="0"/>
          </a:p>
          <a:p>
            <a:r>
              <a:rPr lang="es-ES" sz="2000" dirty="0" smtClean="0"/>
              <a:t>Existen dos modalidades de transparencia: </a:t>
            </a:r>
            <a:endParaRPr lang="en-US" sz="2000" dirty="0" smtClean="0"/>
          </a:p>
          <a:p>
            <a:pPr lvl="1"/>
            <a:r>
              <a:rPr lang="es-ES" sz="2000" dirty="0" smtClean="0"/>
              <a:t>La transparencia simple, que se aplica a imágenes indexadas y consiste en definir como transparente un color de entre los que hay en la paleta. </a:t>
            </a:r>
            <a:endParaRPr lang="en-US" sz="2000" dirty="0" smtClean="0"/>
          </a:p>
          <a:p>
            <a:pPr lvl="1"/>
            <a:r>
              <a:rPr lang="es-ES" sz="2000" dirty="0" smtClean="0"/>
              <a:t>La transparencia de canal alfa consiste en agregar un byte que defina el nivel de transparencia (de 0 a 255) para cada píxel de la imagen. Al proceso de agregar una capa transparente a una imagen se lo denomina </a:t>
            </a:r>
            <a:r>
              <a:rPr lang="es-ES" sz="2000" i="1" dirty="0" smtClean="0"/>
              <a:t>combinación alfa</a:t>
            </a:r>
            <a:r>
              <a:rPr lang="es-ES" sz="2000" dirty="0" smtClean="0"/>
              <a:t>. </a:t>
            </a:r>
            <a:endParaRPr lang="en-US" sz="2000" dirty="0" smtClean="0"/>
          </a:p>
          <a:p>
            <a:endParaRPr lang="en-US" sz="1400" dirty="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fontScale="90000"/>
          </a:bodyPr>
          <a:lstStyle/>
          <a:p>
            <a:r>
              <a:rPr lang="es-ES" b="1" dirty="0" smtClean="0"/>
              <a:t>Imágenes vectoriales y de mapa de bits</a:t>
            </a:r>
            <a:endParaRPr lang="en-US" dirty="0"/>
          </a:p>
        </p:txBody>
      </p:sp>
      <p:sp>
        <p:nvSpPr>
          <p:cNvPr id="3" name="Rectangle 2"/>
          <p:cNvSpPr>
            <a:spLocks noGrp="1"/>
          </p:cNvSpPr>
          <p:nvPr>
            <p:ph sz="quarter" idx="1"/>
          </p:nvPr>
        </p:nvSpPr>
        <p:spPr>
          <a:xfrm>
            <a:off x="457200" y="1219200"/>
            <a:ext cx="8229600" cy="4953000"/>
          </a:xfrm>
        </p:spPr>
        <p:txBody>
          <a:bodyPr>
            <a:noAutofit/>
          </a:bodyPr>
          <a:lstStyle/>
          <a:p>
            <a:r>
              <a:rPr lang="es-ES" sz="2000" dirty="0" smtClean="0"/>
              <a:t>Existen dos categorías principales de imágenes: </a:t>
            </a:r>
            <a:endParaRPr lang="en-US" sz="2000" dirty="0" smtClean="0"/>
          </a:p>
          <a:p>
            <a:pPr lvl="1"/>
            <a:r>
              <a:rPr lang="es-ES" sz="2000" b="1" dirty="0" smtClean="0"/>
              <a:t>imágenes de mapa de bits</a:t>
            </a:r>
            <a:r>
              <a:rPr lang="es-ES" sz="2000" dirty="0" smtClean="0"/>
              <a:t> (también denominadas </a:t>
            </a:r>
            <a:r>
              <a:rPr lang="es-ES" sz="2000" i="1" dirty="0" smtClean="0"/>
              <a:t>imágenes </a:t>
            </a:r>
            <a:r>
              <a:rPr lang="es-ES" sz="2000" i="1" dirty="0" err="1" smtClean="0"/>
              <a:t>raster</a:t>
            </a:r>
            <a:r>
              <a:rPr lang="es-ES" sz="2000" dirty="0" smtClean="0"/>
              <a:t>): son imágenes </a:t>
            </a:r>
            <a:r>
              <a:rPr lang="es-ES" sz="2000" dirty="0" err="1" smtClean="0"/>
              <a:t>pixeladas</a:t>
            </a:r>
            <a:r>
              <a:rPr lang="es-ES" sz="2000" dirty="0" smtClean="0"/>
              <a:t>, es decir que están formadas por un conjunto de puntos (píxeles) contenidos en una tabla. Cada uno de estos puntos tiene un valor o más que describe su color. </a:t>
            </a:r>
            <a:endParaRPr lang="en-US" sz="2000" dirty="0" smtClean="0"/>
          </a:p>
          <a:p>
            <a:pPr lvl="1"/>
            <a:r>
              <a:rPr lang="es-ES" sz="2000" b="1" dirty="0" smtClean="0"/>
              <a:t>imágenes vectoriales</a:t>
            </a:r>
            <a:r>
              <a:rPr lang="es-ES" sz="2000" dirty="0" smtClean="0"/>
              <a:t>: las imágenes vectoriales son representaciones de entidades geométricas tales como círculos, rectángulos o segmentos. Están representadas por fórmulas matemáticas (un rectángulo está definido por dos puntos; un círculo, por un centro y un radio; una curva, por varios puntos y una ecuación). El procesador "traducirá" estas formas en información que la tarjeta gráfica pueda interpretar. </a:t>
            </a:r>
            <a:endParaRPr lang="en-US" sz="2000" dirty="0" smtClean="0"/>
          </a:p>
          <a:p>
            <a:pPr lvl="1"/>
            <a:endParaRPr lang="en-US" sz="1400" dirty="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fontScale="90000"/>
          </a:bodyPr>
          <a:lstStyle/>
          <a:p>
            <a:r>
              <a:rPr lang="es-ES" b="1" dirty="0" smtClean="0"/>
              <a:t>Imágenes vectoriales y de mapa de bits</a:t>
            </a:r>
            <a:endParaRPr lang="en-US" dirty="0"/>
          </a:p>
        </p:txBody>
      </p:sp>
      <p:sp>
        <p:nvSpPr>
          <p:cNvPr id="3" name="Rectangle 2"/>
          <p:cNvSpPr>
            <a:spLocks noGrp="1"/>
          </p:cNvSpPr>
          <p:nvPr>
            <p:ph sz="quarter" idx="1"/>
          </p:nvPr>
        </p:nvSpPr>
        <p:spPr>
          <a:xfrm>
            <a:off x="457200" y="1219200"/>
            <a:ext cx="8229600" cy="4495800"/>
          </a:xfrm>
        </p:spPr>
        <p:txBody>
          <a:bodyPr>
            <a:noAutofit/>
          </a:bodyPr>
          <a:lstStyle/>
          <a:p>
            <a:r>
              <a:rPr lang="es-ES" sz="1200" dirty="0" smtClean="0"/>
              <a:t>Dado que una imagen vectorial está compuesta solamente por entidades matemáticas, se le pueden aplicar fácilmente transformaciones geométricas a la misma (ampliación, expansión, etc.), mientras que una imagen de mapa de bits, compuesta por píxeles, no podrá ser sometida a dichas transformaciones sin sufrir una pérdida de información llamada </a:t>
            </a:r>
            <a:r>
              <a:rPr lang="es-ES" sz="1200" b="1" dirty="0" smtClean="0"/>
              <a:t>distorsión</a:t>
            </a:r>
            <a:r>
              <a:rPr lang="es-ES" sz="1200" dirty="0" smtClean="0"/>
              <a:t>. </a:t>
            </a:r>
          </a:p>
          <a:p>
            <a:r>
              <a:rPr lang="es-ES" sz="1200" dirty="0" smtClean="0"/>
              <a:t>La apariencia de los píxeles en una imagen después de una transformación geométrica (en particular cuando se la amplía) se denomina </a:t>
            </a:r>
            <a:r>
              <a:rPr lang="es-ES" sz="1200" b="1" dirty="0" err="1" smtClean="0"/>
              <a:t>pixelación</a:t>
            </a:r>
            <a:r>
              <a:rPr lang="es-ES" sz="1200" dirty="0" smtClean="0"/>
              <a:t> (también conocida como </a:t>
            </a:r>
            <a:r>
              <a:rPr lang="es-ES" sz="1200" i="1" dirty="0" smtClean="0"/>
              <a:t>efecto escalonado</a:t>
            </a:r>
            <a:r>
              <a:rPr lang="es-ES" sz="1200" dirty="0" smtClean="0"/>
              <a:t>). </a:t>
            </a:r>
          </a:p>
          <a:p>
            <a:r>
              <a:rPr lang="es-ES" sz="1200" dirty="0" smtClean="0"/>
              <a:t>Además, las imágenes vectoriales (denominadas </a:t>
            </a:r>
            <a:r>
              <a:rPr lang="es-ES" sz="1200" i="1" dirty="0" err="1" smtClean="0"/>
              <a:t>clipart</a:t>
            </a:r>
            <a:r>
              <a:rPr lang="es-ES" sz="1200" dirty="0" smtClean="0"/>
              <a:t> en el caso de un objeto vectorial) permiten definir una imagen con muy poca información, por lo que los archivos son bastante pequeños. </a:t>
            </a:r>
            <a:endParaRPr lang="en-US" sz="1200" dirty="0" smtClean="0"/>
          </a:p>
          <a:p>
            <a:r>
              <a:rPr lang="es-ES" sz="1200" dirty="0" smtClean="0"/>
              <a:t>Por otra parte, una imagen vectorial sólo permite la representación de formas simples. </a:t>
            </a:r>
          </a:p>
          <a:p>
            <a:r>
              <a:rPr lang="es-ES" sz="1200" dirty="0" smtClean="0"/>
              <a:t>Si bien es verdad que la superposición de varios elementos simples puede producir resultados impresionantes, no es posible describir todas las imágenes con vectores; éste es particularmente el caso de las fotografías realistas. </a:t>
            </a:r>
            <a:endParaRPr lang="en-US" sz="1200" dirty="0" smtClean="0"/>
          </a:p>
          <a:p>
            <a:r>
              <a:rPr lang="es-ES" sz="1200" dirty="0" smtClean="0"/>
              <a:t>La imagen "vectorial" es sólo la representación de lo que una imagen vectorial podría parecer, porque la calidad de la imagen depende del dispositivo utilizado para hacerla visible al ojo humano. </a:t>
            </a:r>
          </a:p>
          <a:p>
            <a:r>
              <a:rPr lang="es-ES" sz="1200" dirty="0" smtClean="0"/>
              <a:t>Probablemente su pantalla le permita ver esta imagen con una resolución de al menos 72 píxeles por pulgada. </a:t>
            </a:r>
          </a:p>
          <a:p>
            <a:r>
              <a:rPr lang="es-ES" sz="1200" dirty="0" smtClean="0"/>
              <a:t>El mismo archivo impreso en una impresora ofrecería una mejor calidad de imagen ya que la impresión se realizaría con al menos 300 píxeles por pulgada. </a:t>
            </a:r>
            <a:endParaRPr lang="en-US" sz="1200" dirty="0" smtClean="0"/>
          </a:p>
          <a:p>
            <a:pPr lvl="1"/>
            <a:endParaRPr lang="en-US" sz="1050" dirty="0"/>
          </a:p>
        </p:txBody>
      </p:sp>
      <p:pic>
        <p:nvPicPr>
          <p:cNvPr id="5122" name="Picture 2"/>
          <p:cNvPicPr>
            <a:picLocks noChangeAspect="1" noChangeArrowheads="1"/>
          </p:cNvPicPr>
          <p:nvPr/>
        </p:nvPicPr>
        <p:blipFill>
          <a:blip r:embed="rId3" cstate="print"/>
          <a:srcRect/>
          <a:stretch>
            <a:fillRect/>
          </a:stretch>
        </p:blipFill>
        <p:spPr bwMode="auto">
          <a:xfrm>
            <a:off x="2438400" y="4542040"/>
            <a:ext cx="4267200" cy="231595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s-ES" b="1" dirty="0" smtClean="0"/>
              <a:t>Formatos de archivos de gráficos((</a:t>
            </a:r>
            <a:endParaRPr lang="en-US" dirty="0"/>
          </a:p>
        </p:txBody>
      </p:sp>
      <p:sp>
        <p:nvSpPr>
          <p:cNvPr id="3" name="Rectangle 2"/>
          <p:cNvSpPr>
            <a:spLocks noGrp="1"/>
          </p:cNvSpPr>
          <p:nvPr>
            <p:ph sz="quarter" idx="1"/>
          </p:nvPr>
        </p:nvSpPr>
        <p:spPr>
          <a:xfrm>
            <a:off x="457200" y="1219200"/>
            <a:ext cx="8229600" cy="2895600"/>
          </a:xfrm>
        </p:spPr>
        <p:txBody>
          <a:bodyPr>
            <a:noAutofit/>
          </a:bodyPr>
          <a:lstStyle/>
          <a:p>
            <a:r>
              <a:rPr lang="es-ES" sz="1400" b="1" dirty="0" smtClean="0"/>
              <a:t>¿Qué es un formato de archivos?</a:t>
            </a:r>
            <a:endParaRPr lang="en-US" sz="1400" dirty="0" smtClean="0"/>
          </a:p>
          <a:p>
            <a:pPr lvl="1"/>
            <a:r>
              <a:rPr lang="es-ES" sz="1400" dirty="0" smtClean="0"/>
              <a:t>En una sección anterior aprendimos de qué manera se codifica una imagen para que pueda ser visualizada en un monitor; sin embargo, cuando queremos almacenar una imagen en un archivo, ese formato no es el más práctico. </a:t>
            </a:r>
            <a:br>
              <a:rPr lang="es-ES" sz="1400" dirty="0" smtClean="0"/>
            </a:br>
            <a:r>
              <a:rPr lang="es-ES" sz="1400" dirty="0" smtClean="0"/>
              <a:t>De hecho, es posible que deseemos una imagen que ocupe menos espacio en la memoria o que no se </a:t>
            </a:r>
            <a:r>
              <a:rPr lang="es-ES" sz="1400" dirty="0" err="1" smtClean="0"/>
              <a:t>pixele</a:t>
            </a:r>
            <a:r>
              <a:rPr lang="es-ES" sz="1400" dirty="0" smtClean="0"/>
              <a:t> cuando se la agrande. </a:t>
            </a:r>
            <a:endParaRPr lang="en-US" sz="1400" dirty="0" smtClean="0"/>
          </a:p>
          <a:p>
            <a:pPr lvl="1"/>
            <a:r>
              <a:rPr lang="es-ES" sz="1400" dirty="0" smtClean="0"/>
              <a:t>Por lo tanto, es posible almacenar la imagen, describiéndola con una ecuación, en un archivo con una estructura de datos que el procesador deberá decodificar antes de enviar la información a la tarjeta de gráficos: </a:t>
            </a:r>
            <a:endParaRPr lang="en-US" sz="1400" dirty="0" smtClean="0"/>
          </a:p>
          <a:p>
            <a:pPr lvl="1"/>
            <a:endParaRPr lang="en-US" sz="1050" dirty="0"/>
          </a:p>
        </p:txBody>
      </p:sp>
      <p:pic>
        <p:nvPicPr>
          <p:cNvPr id="5" name="Imagen 106" descr="http://static.commentcamarche.net/es.kioskea.net/pictures/video-images-fpcm.gif"/>
          <p:cNvPicPr/>
          <p:nvPr/>
        </p:nvPicPr>
        <p:blipFill>
          <a:blip r:embed="rId3" cstate="print"/>
          <a:srcRect/>
          <a:stretch>
            <a:fillRect/>
          </a:stretch>
        </p:blipFill>
        <p:spPr bwMode="auto">
          <a:xfrm>
            <a:off x="3810000" y="3505200"/>
            <a:ext cx="1295400" cy="2590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s-ES" b="1" dirty="0" smtClean="0"/>
              <a:t>Tipos de formatos de archivos</a:t>
            </a:r>
            <a:endParaRPr lang="en-US" dirty="0"/>
          </a:p>
        </p:txBody>
      </p:sp>
      <p:sp>
        <p:nvSpPr>
          <p:cNvPr id="3" name="Rectangle 2"/>
          <p:cNvSpPr>
            <a:spLocks noGrp="1"/>
          </p:cNvSpPr>
          <p:nvPr>
            <p:ph sz="quarter" idx="1"/>
          </p:nvPr>
        </p:nvSpPr>
        <p:spPr>
          <a:xfrm>
            <a:off x="457200" y="1219200"/>
            <a:ext cx="8229600" cy="2895600"/>
          </a:xfrm>
        </p:spPr>
        <p:txBody>
          <a:bodyPr>
            <a:noAutofit/>
          </a:bodyPr>
          <a:lstStyle/>
          <a:p>
            <a:r>
              <a:rPr lang="es-ES" sz="1800" dirty="0" smtClean="0"/>
              <a:t>Existe un gran número de formatos de archivos. Los formatos de archivos de gráficos más utilizados son los siguientes: </a:t>
            </a:r>
            <a:endParaRPr lang="en-US" sz="1800" dirty="0" smtClean="0"/>
          </a:p>
          <a:p>
            <a:pPr lvl="1"/>
            <a:endParaRPr lang="en-US" sz="1050" dirty="0"/>
          </a:p>
        </p:txBody>
      </p:sp>
      <p:pic>
        <p:nvPicPr>
          <p:cNvPr id="6146" name="Picture 2"/>
          <p:cNvPicPr>
            <a:picLocks noChangeAspect="1" noChangeArrowheads="1"/>
          </p:cNvPicPr>
          <p:nvPr/>
        </p:nvPicPr>
        <p:blipFill>
          <a:blip r:embed="rId3" cstate="print"/>
          <a:srcRect/>
          <a:stretch>
            <a:fillRect/>
          </a:stretch>
        </p:blipFill>
        <p:spPr bwMode="auto">
          <a:xfrm>
            <a:off x="1447800" y="2819400"/>
            <a:ext cx="6057900" cy="34004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El </a:t>
            </a:r>
            <a:r>
              <a:rPr lang="en-US" b="1" dirty="0" err="1" smtClean="0"/>
              <a:t>formato</a:t>
            </a:r>
            <a:r>
              <a:rPr lang="en-US" b="1" dirty="0" smtClean="0"/>
              <a:t> BMP</a:t>
            </a:r>
            <a:endParaRPr lang="en-US" dirty="0"/>
          </a:p>
        </p:txBody>
      </p:sp>
      <p:sp>
        <p:nvSpPr>
          <p:cNvPr id="3" name="Rectangle 2"/>
          <p:cNvSpPr>
            <a:spLocks noGrp="1"/>
          </p:cNvSpPr>
          <p:nvPr>
            <p:ph sz="quarter" idx="1"/>
          </p:nvPr>
        </p:nvSpPr>
        <p:spPr>
          <a:xfrm>
            <a:off x="457200" y="1219200"/>
            <a:ext cx="8229600" cy="4876800"/>
          </a:xfrm>
        </p:spPr>
        <p:txBody>
          <a:bodyPr>
            <a:noAutofit/>
          </a:bodyPr>
          <a:lstStyle/>
          <a:p>
            <a:r>
              <a:rPr lang="es-ES" sz="1800" dirty="0" smtClean="0"/>
              <a:t>El formato </a:t>
            </a:r>
            <a:r>
              <a:rPr lang="es-ES" sz="1800" b="1" dirty="0" smtClean="0"/>
              <a:t>BMP</a:t>
            </a:r>
            <a:r>
              <a:rPr lang="es-ES" sz="1800" dirty="0" smtClean="0"/>
              <a:t> es uno de los más simples. </a:t>
            </a:r>
          </a:p>
          <a:p>
            <a:r>
              <a:rPr lang="es-ES" sz="1800" dirty="0" smtClean="0"/>
              <a:t>Fue desarrollado por Microsoft e IBM en forma conjunta, lo que explica su uso particularmente amplio en plataformas Windows y OS/2. </a:t>
            </a:r>
          </a:p>
          <a:p>
            <a:r>
              <a:rPr lang="es-ES" sz="1800" dirty="0" smtClean="0"/>
              <a:t>Un archivo BMP es un archivo de mapa de bits, es decir, un archivo de imagen de gráficos, con píxeles almacenados en forma de tabla de puntos que administra los colores como colores reales o usando una paleta indexada. </a:t>
            </a:r>
          </a:p>
          <a:p>
            <a:r>
              <a:rPr lang="es-ES" sz="1800" dirty="0" smtClean="0"/>
              <a:t>El formato BMP ha sido estudiado de manera tal que permite obtener un mapa de bits independiente del dispositivo de visualización periférico (</a:t>
            </a:r>
            <a:r>
              <a:rPr lang="es-ES" sz="1800" i="1" dirty="0" smtClean="0"/>
              <a:t>DIB</a:t>
            </a:r>
            <a:r>
              <a:rPr lang="es-ES" sz="1800" dirty="0" smtClean="0"/>
              <a:t>, </a:t>
            </a:r>
            <a:r>
              <a:rPr lang="es-ES" sz="1800" i="1" dirty="0" smtClean="0"/>
              <a:t>Mapa de bits independiente del dispositivo</a:t>
            </a:r>
            <a:r>
              <a:rPr lang="es-ES" sz="1800" dirty="0" smtClean="0"/>
              <a:t>). </a:t>
            </a:r>
            <a:endParaRPr lang="en-US" sz="1800" dirty="0" smtClean="0"/>
          </a:p>
          <a:p>
            <a:r>
              <a:rPr lang="es-ES" sz="1800" dirty="0" smtClean="0"/>
              <a:t>La estructura de un mapa de bits es la siguiente: </a:t>
            </a:r>
            <a:endParaRPr lang="en-US" sz="1800" dirty="0" smtClean="0"/>
          </a:p>
          <a:p>
            <a:pPr lvl="1"/>
            <a:r>
              <a:rPr lang="es-ES" sz="1800" dirty="0" smtClean="0"/>
              <a:t>Encabezado del archivo </a:t>
            </a:r>
            <a:endParaRPr lang="en-US" sz="1800" dirty="0" smtClean="0"/>
          </a:p>
          <a:p>
            <a:pPr lvl="1"/>
            <a:r>
              <a:rPr lang="es-ES" sz="1800" dirty="0" smtClean="0"/>
              <a:t>Encabezado de información del mapa de bits (también llamado </a:t>
            </a:r>
            <a:r>
              <a:rPr lang="es-ES" sz="1800" i="1" dirty="0" smtClean="0"/>
              <a:t>encabezado de información</a:t>
            </a:r>
            <a:r>
              <a:rPr lang="es-ES" sz="1800" dirty="0" smtClean="0"/>
              <a:t>). </a:t>
            </a:r>
            <a:endParaRPr lang="en-US" sz="1800" dirty="0" smtClean="0"/>
          </a:p>
          <a:p>
            <a:pPr lvl="1"/>
            <a:r>
              <a:rPr lang="es-ES" sz="1800" dirty="0" smtClean="0"/>
              <a:t>Paleta (opcional) </a:t>
            </a:r>
            <a:endParaRPr lang="en-US" sz="1800" dirty="0" smtClean="0"/>
          </a:p>
          <a:p>
            <a:pPr lvl="1"/>
            <a:r>
              <a:rPr lang="es-ES" sz="1800" dirty="0" smtClean="0"/>
              <a:t>Cuerpo de la imagen </a:t>
            </a:r>
            <a:endParaRPr lang="en-US" sz="1800" dirty="0" smtClean="0"/>
          </a:p>
          <a:p>
            <a:pPr lvl="1"/>
            <a:endParaRPr lang="en-US" sz="1050" dirty="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El </a:t>
            </a:r>
            <a:r>
              <a:rPr lang="en-US" b="1" dirty="0" err="1" smtClean="0"/>
              <a:t>formato</a:t>
            </a:r>
            <a:r>
              <a:rPr lang="en-US" b="1" dirty="0" smtClean="0"/>
              <a:t> BMP</a:t>
            </a:r>
            <a:endParaRPr lang="en-US" dirty="0"/>
          </a:p>
        </p:txBody>
      </p:sp>
      <p:sp>
        <p:nvSpPr>
          <p:cNvPr id="3" name="Rectangle 2"/>
          <p:cNvSpPr>
            <a:spLocks noGrp="1"/>
          </p:cNvSpPr>
          <p:nvPr>
            <p:ph sz="quarter" idx="1"/>
          </p:nvPr>
        </p:nvSpPr>
        <p:spPr>
          <a:xfrm>
            <a:off x="457200" y="1219200"/>
            <a:ext cx="8229600" cy="4876800"/>
          </a:xfrm>
        </p:spPr>
        <p:txBody>
          <a:bodyPr>
            <a:noAutofit/>
          </a:bodyPr>
          <a:lstStyle/>
          <a:p>
            <a:r>
              <a:rPr lang="es-ES" sz="1600" b="1" dirty="0" smtClean="0"/>
              <a:t>Encabezado del archivo</a:t>
            </a:r>
            <a:endParaRPr lang="en-US" sz="1600" dirty="0" smtClean="0"/>
          </a:p>
          <a:p>
            <a:pPr lvl="1"/>
            <a:r>
              <a:rPr lang="es-ES" sz="1600" dirty="0" smtClean="0"/>
              <a:t>El encabezado del archivo proporciona información acerca del tipo de archivo (mapa de bits) y su tamaño, así como también indica dónde comienza realmente la información de la imagen. </a:t>
            </a:r>
            <a:endParaRPr lang="en-US" sz="1600" dirty="0" smtClean="0"/>
          </a:p>
          <a:p>
            <a:pPr lvl="1"/>
            <a:r>
              <a:rPr lang="es-ES" sz="1600" dirty="0" smtClean="0"/>
              <a:t>El encabezado comprende cuatro campos: </a:t>
            </a:r>
            <a:endParaRPr lang="en-US" sz="1600" dirty="0" smtClean="0"/>
          </a:p>
          <a:p>
            <a:pPr lvl="2"/>
            <a:r>
              <a:rPr lang="es-ES" sz="1600" dirty="0" smtClean="0"/>
              <a:t>La firma (en 2 bytes), que indica que se trata de un archivo BMP con dos caracteres </a:t>
            </a:r>
            <a:endParaRPr lang="en-US" sz="1600" dirty="0" smtClean="0"/>
          </a:p>
          <a:p>
            <a:pPr lvl="3"/>
            <a:r>
              <a:rPr lang="es-ES" sz="1600" i="1" dirty="0" smtClean="0"/>
              <a:t>BM</a:t>
            </a:r>
            <a:r>
              <a:rPr lang="es-ES" sz="1600" dirty="0" smtClean="0"/>
              <a:t>, </a:t>
            </a:r>
            <a:r>
              <a:rPr lang="es-ES" sz="1600" i="1" dirty="0" smtClean="0"/>
              <a:t>424D</a:t>
            </a:r>
            <a:r>
              <a:rPr lang="es-ES" sz="1600" dirty="0" smtClean="0"/>
              <a:t> en hexadecimal, que indica que se trata de un mapa de bits de Windows </a:t>
            </a:r>
            <a:endParaRPr lang="en-US" sz="1600" dirty="0" smtClean="0"/>
          </a:p>
          <a:p>
            <a:pPr lvl="3"/>
            <a:r>
              <a:rPr lang="es-ES" sz="1600" i="1" dirty="0" smtClean="0"/>
              <a:t>BA</a:t>
            </a:r>
            <a:r>
              <a:rPr lang="es-ES" sz="1600" dirty="0" smtClean="0"/>
              <a:t> que indica que se trata de un mapa de bits OS/2 </a:t>
            </a:r>
            <a:endParaRPr lang="en-US" sz="1600" dirty="0" smtClean="0"/>
          </a:p>
          <a:p>
            <a:pPr lvl="3"/>
            <a:r>
              <a:rPr lang="es-ES" sz="1600" i="1" dirty="0" smtClean="0"/>
              <a:t>CI</a:t>
            </a:r>
            <a:r>
              <a:rPr lang="es-ES" sz="1600" dirty="0" smtClean="0"/>
              <a:t> que indica que se trata de un icono de color de OS/2 </a:t>
            </a:r>
            <a:endParaRPr lang="en-US" sz="1600" dirty="0" smtClean="0"/>
          </a:p>
          <a:p>
            <a:pPr lvl="3"/>
            <a:r>
              <a:rPr lang="es-ES" sz="1600" i="1" dirty="0" smtClean="0"/>
              <a:t>CP</a:t>
            </a:r>
            <a:r>
              <a:rPr lang="es-ES" sz="1600" dirty="0" smtClean="0"/>
              <a:t> indica que es un puntero de color de OS/2 </a:t>
            </a:r>
            <a:endParaRPr lang="en-US" sz="1600" dirty="0" smtClean="0"/>
          </a:p>
          <a:p>
            <a:pPr lvl="3"/>
            <a:r>
              <a:rPr lang="es-ES" sz="1600" i="1" dirty="0" smtClean="0"/>
              <a:t>IC</a:t>
            </a:r>
            <a:r>
              <a:rPr lang="es-ES" sz="1600" dirty="0" smtClean="0"/>
              <a:t> indica que es un icono de OS/2 </a:t>
            </a:r>
            <a:endParaRPr lang="en-US" sz="1600" dirty="0" smtClean="0"/>
          </a:p>
          <a:p>
            <a:pPr lvl="3"/>
            <a:r>
              <a:rPr lang="es-ES" sz="1600" i="1" dirty="0" smtClean="0"/>
              <a:t>PT</a:t>
            </a:r>
            <a:r>
              <a:rPr lang="es-ES" sz="1600" dirty="0" smtClean="0"/>
              <a:t> indica que es un puntero de OS/2 </a:t>
            </a:r>
            <a:endParaRPr lang="en-US" sz="1600" dirty="0" smtClean="0"/>
          </a:p>
          <a:p>
            <a:pPr lvl="2"/>
            <a:r>
              <a:rPr lang="es-ES" sz="1600" dirty="0" smtClean="0"/>
              <a:t>El tamaño total del archivo en bytes (codificado en 4 bytes) </a:t>
            </a:r>
            <a:endParaRPr lang="en-US" sz="1600" dirty="0" smtClean="0"/>
          </a:p>
          <a:p>
            <a:pPr lvl="2"/>
            <a:r>
              <a:rPr lang="es-ES" sz="1600" dirty="0" smtClean="0"/>
              <a:t>Un campo reservado (en 4 bytes) </a:t>
            </a:r>
            <a:endParaRPr lang="en-US" sz="1600" dirty="0" smtClean="0"/>
          </a:p>
          <a:p>
            <a:pPr lvl="2"/>
            <a:r>
              <a:rPr lang="es-ES" sz="1600" dirty="0" smtClean="0"/>
              <a:t>El desajuste de la imagen (en 4 bytes), es decir, la ubicación del comienzo de la información de la imagen en relación con el comienzo del archivo </a:t>
            </a:r>
            <a:endParaRPr lang="en-US" sz="1600" dirty="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El </a:t>
            </a:r>
            <a:r>
              <a:rPr lang="en-US" b="1" dirty="0" err="1" smtClean="0"/>
              <a:t>formato</a:t>
            </a:r>
            <a:r>
              <a:rPr lang="en-US" b="1" dirty="0" smtClean="0"/>
              <a:t> BMP</a:t>
            </a:r>
            <a:endParaRPr lang="en-US" dirty="0"/>
          </a:p>
        </p:txBody>
      </p:sp>
      <p:sp>
        <p:nvSpPr>
          <p:cNvPr id="3" name="Rectangle 2"/>
          <p:cNvSpPr>
            <a:spLocks noGrp="1"/>
          </p:cNvSpPr>
          <p:nvPr>
            <p:ph sz="quarter" idx="1"/>
          </p:nvPr>
        </p:nvSpPr>
        <p:spPr>
          <a:xfrm>
            <a:off x="457200" y="1219200"/>
            <a:ext cx="8229600" cy="4876800"/>
          </a:xfrm>
        </p:spPr>
        <p:txBody>
          <a:bodyPr>
            <a:noAutofit/>
          </a:bodyPr>
          <a:lstStyle/>
          <a:p>
            <a:r>
              <a:rPr lang="es-ES" sz="1100" b="1" dirty="0" smtClean="0"/>
              <a:t>Encabezado de información del mapa de bits</a:t>
            </a:r>
            <a:endParaRPr lang="en-US" sz="1100" dirty="0" smtClean="0"/>
          </a:p>
          <a:p>
            <a:pPr lvl="1"/>
            <a:r>
              <a:rPr lang="es-ES" sz="1100" dirty="0" smtClean="0"/>
              <a:t>El encabezado de información del mapa de bits proporciona información acerca de la imagen, en especial las dimensiones y los colores. </a:t>
            </a:r>
            <a:endParaRPr lang="en-US" sz="1100" dirty="0" smtClean="0"/>
          </a:p>
          <a:p>
            <a:pPr lvl="1"/>
            <a:r>
              <a:rPr lang="es-ES" sz="1100" dirty="0" smtClean="0"/>
              <a:t>La información del mapa de bits comprende cuatro campos: </a:t>
            </a:r>
            <a:endParaRPr lang="en-US" sz="1100" dirty="0" smtClean="0"/>
          </a:p>
          <a:p>
            <a:pPr lvl="1"/>
            <a:r>
              <a:rPr lang="es-ES" sz="1100" dirty="0" smtClean="0"/>
              <a:t>El tamaño del encabezado de información del mapa de bits en bytes (codificado en 4 bytes). Los siguientes valores hexadecimales son posibles según el tipo de formato BMP: </a:t>
            </a:r>
            <a:endParaRPr lang="en-US" sz="1100" dirty="0" smtClean="0"/>
          </a:p>
          <a:p>
            <a:pPr lvl="2"/>
            <a:r>
              <a:rPr lang="es-ES" sz="1100" dirty="0" smtClean="0"/>
              <a:t>28 para Windows 3.1x, 95, NT </a:t>
            </a:r>
            <a:endParaRPr lang="en-US" sz="1100" dirty="0" smtClean="0"/>
          </a:p>
          <a:p>
            <a:pPr lvl="2"/>
            <a:r>
              <a:rPr lang="es-ES" sz="1100" dirty="0" smtClean="0"/>
              <a:t>0C para OS/2 1.x </a:t>
            </a:r>
            <a:endParaRPr lang="en-US" sz="1100" dirty="0" smtClean="0"/>
          </a:p>
          <a:p>
            <a:pPr lvl="2"/>
            <a:r>
              <a:rPr lang="es-ES" sz="1100" dirty="0" smtClean="0"/>
              <a:t>F0 para OS/2 2.x </a:t>
            </a:r>
            <a:endParaRPr lang="en-US" sz="1100" dirty="0" smtClean="0"/>
          </a:p>
          <a:p>
            <a:pPr lvl="1"/>
            <a:r>
              <a:rPr lang="es-ES" sz="1100" dirty="0" smtClean="0"/>
              <a:t>El ancho de la imagen (en 4 bytes), es decir, el número de píxeles contados de forma horizontal </a:t>
            </a:r>
            <a:endParaRPr lang="en-US" sz="1100" dirty="0" smtClean="0"/>
          </a:p>
          <a:p>
            <a:pPr lvl="1"/>
            <a:r>
              <a:rPr lang="es-ES" sz="1100" dirty="0" smtClean="0"/>
              <a:t>La altura de la imagen (en 4 bytes), es decir, el número de píxeles contados de forma vertical </a:t>
            </a:r>
            <a:endParaRPr lang="en-US" sz="1100" dirty="0" smtClean="0"/>
          </a:p>
          <a:p>
            <a:pPr lvl="1"/>
            <a:r>
              <a:rPr lang="es-ES" sz="1100" dirty="0" smtClean="0"/>
              <a:t>El número de planos (en 2 bytes). Este valor es siempre 1 </a:t>
            </a:r>
            <a:endParaRPr lang="en-US" sz="1100" dirty="0" smtClean="0"/>
          </a:p>
          <a:p>
            <a:pPr lvl="1"/>
            <a:r>
              <a:rPr lang="es-ES" sz="1100" dirty="0" smtClean="0"/>
              <a:t>La profundidad del modelo de color (en 2 bytes), es decir, el número de bits usados para codificar el color. Este valor puede ser equivalente a 1, 4, 8, 16, 24 ó 32 </a:t>
            </a:r>
            <a:endParaRPr lang="en-US" sz="1100" dirty="0" smtClean="0"/>
          </a:p>
          <a:p>
            <a:pPr lvl="1"/>
            <a:r>
              <a:rPr lang="es-ES" sz="1100" dirty="0" smtClean="0"/>
              <a:t>El método de compresión (en 4 bytes). Este valor es 0 cuando la imagen no está comprimida o 1, 2 ó 3 según el tipo de compresión usado: </a:t>
            </a:r>
            <a:endParaRPr lang="en-US" sz="1100" dirty="0" smtClean="0"/>
          </a:p>
          <a:p>
            <a:pPr lvl="2"/>
            <a:r>
              <a:rPr lang="es-ES" sz="1100" dirty="0" smtClean="0"/>
              <a:t>1 para la codificación RLE de 8 bits por píxel </a:t>
            </a:r>
            <a:endParaRPr lang="en-US" sz="1100" dirty="0" smtClean="0"/>
          </a:p>
          <a:p>
            <a:pPr lvl="2"/>
            <a:r>
              <a:rPr lang="es-ES" sz="1100" dirty="0" smtClean="0"/>
              <a:t>2 para la codificación RLE de 4 bits por píxel </a:t>
            </a:r>
            <a:endParaRPr lang="en-US" sz="1100" dirty="0" smtClean="0"/>
          </a:p>
          <a:p>
            <a:pPr lvl="2"/>
            <a:r>
              <a:rPr lang="es-ES" sz="1100" dirty="0" smtClean="0"/>
              <a:t>3 para la codificación de campo de bits, lo que significa que el color fue codificado por una máscara triple representada por la paleta </a:t>
            </a:r>
            <a:endParaRPr lang="en-US" sz="1100" dirty="0" smtClean="0"/>
          </a:p>
          <a:p>
            <a:pPr lvl="1"/>
            <a:r>
              <a:rPr lang="es-ES" sz="1100" dirty="0" smtClean="0"/>
              <a:t>El tamaño total de la imagen en bytes (en 4 bytes). </a:t>
            </a:r>
            <a:endParaRPr lang="en-US" sz="1100" dirty="0" smtClean="0"/>
          </a:p>
          <a:p>
            <a:pPr lvl="1"/>
            <a:r>
              <a:rPr lang="es-ES" sz="1100" dirty="0" smtClean="0"/>
              <a:t>La resolución horizontal (en 4 bytes), es decir, el número de píxeles por metro contado de forma horizontal </a:t>
            </a:r>
            <a:endParaRPr lang="en-US" sz="1100" dirty="0" smtClean="0"/>
          </a:p>
          <a:p>
            <a:pPr lvl="1"/>
            <a:r>
              <a:rPr lang="es-ES" sz="1100" dirty="0" smtClean="0"/>
              <a:t>La resolución vertical (en 4 bytes), es decir, el número de píxeles por metro contado de forma vertical </a:t>
            </a:r>
            <a:endParaRPr lang="en-US" sz="1100" dirty="0" smtClean="0"/>
          </a:p>
          <a:p>
            <a:pPr lvl="1"/>
            <a:r>
              <a:rPr lang="es-ES" sz="1100" dirty="0" smtClean="0"/>
              <a:t>El número de colores de la paleta (en 4 bytes) </a:t>
            </a:r>
            <a:endParaRPr lang="en-US" sz="1100" dirty="0" smtClean="0"/>
          </a:p>
          <a:p>
            <a:pPr lvl="1"/>
            <a:r>
              <a:rPr lang="es-ES" sz="1100" dirty="0" smtClean="0"/>
              <a:t>El número de colores importantes de la paleta (en 4 bytes). Este campo puede equivaler a 0 cuando todos los colores son importantes. </a:t>
            </a:r>
            <a:endParaRPr lang="en-US" sz="11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n-US" b="1" dirty="0" smtClean="0"/>
              <a:t>Multimedia</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p:txBody>
          <a:bodyPr>
            <a:noAutofit/>
          </a:bodyPr>
          <a:lstStyle/>
          <a:p>
            <a:r>
              <a:rPr lang="es-ES" sz="1600" dirty="0" smtClean="0"/>
              <a:t>Multimedia En Lugares Públicos:</a:t>
            </a:r>
            <a:endParaRPr lang="en-US" sz="1600" dirty="0" smtClean="0"/>
          </a:p>
          <a:p>
            <a:pPr lvl="1"/>
            <a:r>
              <a:rPr lang="es-ES" sz="1600" dirty="0" smtClean="0"/>
              <a:t>En hoteles, estaciones de trenes, centros comerciales, museos y tiendas multimedia estará disponible en terminales independientes o quioscos para proporcionar información y ayuda. </a:t>
            </a:r>
          </a:p>
          <a:p>
            <a:pPr lvl="1"/>
            <a:r>
              <a:rPr lang="es-ES" sz="1600" dirty="0" smtClean="0"/>
              <a:t>Estas instalaciones reducen la demanda tradicional de personal y puestos de información, agregan valor y pueden trabajar las 24 horas, aun a medianoche, cuando la ayuda humana está fuera de servicio.</a:t>
            </a:r>
            <a:endParaRPr lang="en-US" sz="1600" dirty="0" smtClean="0"/>
          </a:p>
          <a:p>
            <a:pPr lvl="1"/>
            <a:r>
              <a:rPr lang="es-ES" sz="1600" dirty="0" smtClean="0"/>
              <a:t>Los quioscos de los hoteles listan los restaurantes cercanos, mapas de ciudad, programación de vuelos y proporcionan servicios al cliente, como pedir la cuenta del hotel. </a:t>
            </a:r>
          </a:p>
          <a:p>
            <a:pPr lvl="1"/>
            <a:r>
              <a:rPr lang="es-ES" sz="1600" dirty="0" smtClean="0"/>
              <a:t>A menudo se conectan impresoras para que los usuarios puedan obtener una copia impresa de la información. </a:t>
            </a:r>
          </a:p>
          <a:p>
            <a:pPr lvl="1"/>
            <a:r>
              <a:rPr lang="es-ES" sz="1600" dirty="0" smtClean="0"/>
              <a:t>Los quioscos de museos se utilizan no sólo para guiar a los visitantes a través de las exposiciones, sino también dar más profundidad a cada exhibición, permitiendo a los visitantes revisar información detallada específica de cada vitrina. </a:t>
            </a:r>
            <a:endParaRPr lang="en-US" sz="1600" dirty="0" smtClean="0"/>
          </a:p>
          <a:p>
            <a:pPr lvl="1"/>
            <a:r>
              <a:rPr lang="es-ES" sz="1600" dirty="0" smtClean="0"/>
              <a:t>El poder de multimedia en lugares públicos es parte de la experiencia de muchos miles de años: los cantos místicos de los monjes, cantores y chamanes acompañados por potentes estímulos visuales, iconos en relieve y persuasivos textos han sido conocidos para producir respuestas efectivas.</a:t>
            </a:r>
            <a:endParaRPr lang="en-US" sz="1600" dirty="0" smtClean="0"/>
          </a:p>
          <a:p>
            <a:pPr lvl="1"/>
            <a:endParaRPr lang="es-ES" sz="1800" dirty="0" smtClean="0"/>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El </a:t>
            </a:r>
            <a:r>
              <a:rPr lang="en-US" b="1" dirty="0" err="1" smtClean="0"/>
              <a:t>formato</a:t>
            </a:r>
            <a:r>
              <a:rPr lang="en-US" b="1" dirty="0" smtClean="0"/>
              <a:t> BMP</a:t>
            </a:r>
            <a:endParaRPr lang="en-US" dirty="0"/>
          </a:p>
        </p:txBody>
      </p:sp>
      <p:sp>
        <p:nvSpPr>
          <p:cNvPr id="3" name="Rectangle 2"/>
          <p:cNvSpPr>
            <a:spLocks noGrp="1"/>
          </p:cNvSpPr>
          <p:nvPr>
            <p:ph sz="quarter" idx="1"/>
          </p:nvPr>
        </p:nvSpPr>
        <p:spPr>
          <a:xfrm>
            <a:off x="457200" y="1219200"/>
            <a:ext cx="8229600" cy="4876800"/>
          </a:xfrm>
        </p:spPr>
        <p:txBody>
          <a:bodyPr>
            <a:noAutofit/>
          </a:bodyPr>
          <a:lstStyle/>
          <a:p>
            <a:r>
              <a:rPr lang="es-ES" sz="2000" b="1" dirty="0" smtClean="0"/>
              <a:t>Paleta de imágenes</a:t>
            </a:r>
            <a:endParaRPr lang="en-US" sz="2000" dirty="0" smtClean="0"/>
          </a:p>
          <a:p>
            <a:pPr lvl="1"/>
            <a:r>
              <a:rPr lang="es-ES" sz="2000" dirty="0" smtClean="0"/>
              <a:t>La paleta es opcional. Cuando se define la paleta, ésta contiene 4 bytes de forma sucesiva para cada una de las entradas, que representan: </a:t>
            </a:r>
            <a:endParaRPr lang="en-US" sz="2000" dirty="0" smtClean="0"/>
          </a:p>
          <a:p>
            <a:pPr lvl="2"/>
            <a:r>
              <a:rPr lang="es-ES" sz="1700" dirty="0" smtClean="0"/>
              <a:t>El componente azul (en un byte) </a:t>
            </a:r>
            <a:endParaRPr lang="en-US" sz="1700" dirty="0" smtClean="0"/>
          </a:p>
          <a:p>
            <a:pPr lvl="2"/>
            <a:r>
              <a:rPr lang="es-ES" sz="1700" dirty="0" smtClean="0"/>
              <a:t>El componente verde (en un byte) </a:t>
            </a:r>
            <a:endParaRPr lang="en-US" sz="1700" dirty="0" smtClean="0"/>
          </a:p>
          <a:p>
            <a:pPr lvl="2"/>
            <a:r>
              <a:rPr lang="es-ES" sz="1700" dirty="0" smtClean="0"/>
              <a:t>El componente rojo (en un byte) </a:t>
            </a:r>
            <a:endParaRPr lang="en-US" sz="1700" dirty="0" smtClean="0"/>
          </a:p>
          <a:p>
            <a:pPr lvl="2"/>
            <a:r>
              <a:rPr lang="es-ES" sz="1700" dirty="0" smtClean="0"/>
              <a:t>Un campo reservado (en un byte) </a:t>
            </a:r>
            <a:endParaRPr lang="en-US" sz="1700" dirty="0"/>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El </a:t>
            </a:r>
            <a:r>
              <a:rPr lang="en-US" b="1" dirty="0" err="1" smtClean="0"/>
              <a:t>formato</a:t>
            </a:r>
            <a:r>
              <a:rPr lang="en-US" b="1" dirty="0" smtClean="0"/>
              <a:t> BMP</a:t>
            </a:r>
            <a:endParaRPr lang="en-US" dirty="0"/>
          </a:p>
        </p:txBody>
      </p:sp>
      <p:sp>
        <p:nvSpPr>
          <p:cNvPr id="3" name="Rectangle 2"/>
          <p:cNvSpPr>
            <a:spLocks noGrp="1"/>
          </p:cNvSpPr>
          <p:nvPr>
            <p:ph sz="quarter" idx="1"/>
          </p:nvPr>
        </p:nvSpPr>
        <p:spPr>
          <a:xfrm>
            <a:off x="457200" y="1219200"/>
            <a:ext cx="8229600" cy="4876800"/>
          </a:xfrm>
        </p:spPr>
        <p:txBody>
          <a:bodyPr>
            <a:noAutofit/>
          </a:bodyPr>
          <a:lstStyle/>
          <a:p>
            <a:r>
              <a:rPr lang="es-ES" sz="2000" b="1" dirty="0" smtClean="0"/>
              <a:t>Codificación de imágenes</a:t>
            </a:r>
            <a:endParaRPr lang="en-US" sz="2000" dirty="0" smtClean="0"/>
          </a:p>
          <a:p>
            <a:pPr lvl="1"/>
            <a:r>
              <a:rPr lang="es-ES" sz="1700" dirty="0" smtClean="0"/>
              <a:t>La codificación de imágenes se realiza escribiendo en forma sucesiva los bits que corresponden a cada píxel, línea por línea, comenzando por el píxel del extremo inferior izquierdo. </a:t>
            </a:r>
            <a:endParaRPr lang="en-US" sz="1700" dirty="0" smtClean="0"/>
          </a:p>
          <a:p>
            <a:pPr lvl="1"/>
            <a:r>
              <a:rPr lang="es-ES" sz="1700" dirty="0" smtClean="0"/>
              <a:t>Las imágenes de 2 colores usan 1 bit por píxel, lo que significa que un byte permite codificar 8 píxeles </a:t>
            </a:r>
            <a:endParaRPr lang="en-US" sz="1700" dirty="0" smtClean="0"/>
          </a:p>
          <a:p>
            <a:pPr lvl="1"/>
            <a:r>
              <a:rPr lang="es-ES" sz="1700" dirty="0" smtClean="0"/>
              <a:t>Las imágenes de 16 colores usan 4 bits por píxel, lo que significa que un byte permite codificar 2 píxeles </a:t>
            </a:r>
            <a:endParaRPr lang="en-US" sz="1700" dirty="0" smtClean="0"/>
          </a:p>
          <a:p>
            <a:pPr lvl="1"/>
            <a:r>
              <a:rPr lang="es-ES" sz="1700" dirty="0" smtClean="0"/>
              <a:t>Las imágenes de 256 colores usan 8 bits por píxel, lo que significa que se necesita un byte para codificar cada píxel </a:t>
            </a:r>
            <a:endParaRPr lang="en-US" sz="1700" dirty="0" smtClean="0"/>
          </a:p>
          <a:p>
            <a:pPr lvl="1"/>
            <a:r>
              <a:rPr lang="es-ES" sz="1700" dirty="0" smtClean="0"/>
              <a:t>Las imágenes de colores reales usan 24 bits por píxel, lo que significa que se necesitan 3 bytes para codificar cada píxel, respetando la alternancia del orden de los colores para el azul, el verde y el rojo. </a:t>
            </a:r>
            <a:endParaRPr lang="en-US" sz="1700" dirty="0" smtClean="0"/>
          </a:p>
          <a:p>
            <a:pPr lvl="1"/>
            <a:r>
              <a:rPr lang="es-ES" sz="1700" dirty="0" smtClean="0"/>
              <a:t>Cada línea de la imagen debe comprender un número total de bytes que sea múltiplo de 4; si este esquema no se cumple, la línea se debe completar con todos los 0 necesarios para respetar el criterio. </a:t>
            </a:r>
            <a:endParaRPr lang="en-US" sz="1700" dirty="0"/>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err="1" smtClean="0"/>
              <a:t>Formato</a:t>
            </a:r>
            <a:r>
              <a:rPr lang="en-US" b="1" dirty="0" smtClean="0"/>
              <a:t> GIF</a:t>
            </a:r>
            <a:endParaRPr lang="en-US" dirty="0"/>
          </a:p>
        </p:txBody>
      </p:sp>
      <p:sp>
        <p:nvSpPr>
          <p:cNvPr id="3" name="Rectangle 2"/>
          <p:cNvSpPr>
            <a:spLocks noGrp="1"/>
          </p:cNvSpPr>
          <p:nvPr>
            <p:ph sz="quarter" idx="1"/>
          </p:nvPr>
        </p:nvSpPr>
        <p:spPr>
          <a:xfrm>
            <a:off x="457200" y="1219200"/>
            <a:ext cx="8229600" cy="4876800"/>
          </a:xfrm>
        </p:spPr>
        <p:txBody>
          <a:bodyPr>
            <a:noAutofit/>
          </a:bodyPr>
          <a:lstStyle/>
          <a:p>
            <a:r>
              <a:rPr lang="es-ES" sz="2000" dirty="0" smtClean="0"/>
              <a:t>El formato </a:t>
            </a:r>
            <a:r>
              <a:rPr lang="es-ES" sz="2000" b="1" dirty="0" smtClean="0"/>
              <a:t>GIF</a:t>
            </a:r>
            <a:r>
              <a:rPr lang="es-ES" sz="2000" dirty="0" smtClean="0"/>
              <a:t> (</a:t>
            </a:r>
            <a:r>
              <a:rPr lang="es-ES" sz="2000" i="1" dirty="0" err="1" smtClean="0"/>
              <a:t>Graphic</a:t>
            </a:r>
            <a:r>
              <a:rPr lang="es-ES" sz="2000" i="1" dirty="0" smtClean="0"/>
              <a:t> </a:t>
            </a:r>
            <a:r>
              <a:rPr lang="es-ES" sz="2000" i="1" dirty="0" err="1" smtClean="0"/>
              <a:t>Interchange</a:t>
            </a:r>
            <a:r>
              <a:rPr lang="es-ES" sz="2000" i="1" dirty="0" smtClean="0"/>
              <a:t> </a:t>
            </a:r>
            <a:r>
              <a:rPr lang="es-ES" sz="2000" i="1" dirty="0" err="1" smtClean="0"/>
              <a:t>Format</a:t>
            </a:r>
            <a:r>
              <a:rPr lang="es-ES" sz="2000" dirty="0" smtClean="0"/>
              <a:t>, Formato de intercambio de gráficos) es un formato de archivos de gráficos de </a:t>
            </a:r>
            <a:r>
              <a:rPr lang="es-ES" sz="2000" dirty="0" smtClean="0">
                <a:hlinkClick r:id="rId3"/>
              </a:rPr>
              <a:t>mapa de bits</a:t>
            </a:r>
            <a:r>
              <a:rPr lang="es-ES" sz="2000" dirty="0" smtClean="0"/>
              <a:t> (una trama) desarrollado por </a:t>
            </a:r>
            <a:r>
              <a:rPr lang="es-ES" sz="2000" i="1" dirty="0" err="1" smtClean="0"/>
              <a:t>Compuserve</a:t>
            </a:r>
            <a:r>
              <a:rPr lang="es-ES" sz="2000" dirty="0" smtClean="0"/>
              <a:t>. </a:t>
            </a:r>
            <a:endParaRPr lang="en-US" sz="2000" dirty="0" smtClean="0"/>
          </a:p>
          <a:p>
            <a:r>
              <a:rPr lang="es-ES" sz="2000" dirty="0" smtClean="0"/>
              <a:t>Existen dos versiones de este formato de archivos desarrolladas en 1987 y 1989 respectivamente: </a:t>
            </a:r>
            <a:endParaRPr lang="en-US" sz="2000" dirty="0" smtClean="0"/>
          </a:p>
          <a:p>
            <a:pPr lvl="1"/>
            <a:r>
              <a:rPr lang="es-ES" sz="1700" dirty="0" smtClean="0"/>
              <a:t>El GIF 87a, que es compatible con la compresión </a:t>
            </a:r>
            <a:r>
              <a:rPr lang="es-ES" sz="1700" dirty="0" smtClean="0">
                <a:hlinkClick r:id="rId4"/>
              </a:rPr>
              <a:t>LZW</a:t>
            </a:r>
            <a:r>
              <a:rPr lang="es-ES" sz="1700" dirty="0" smtClean="0"/>
              <a:t>, puede entrelazar, (permitir la visualización progresiva) una paleta de 256 colores y tiene la posibilidad de crear imágenes animadas (llamadas </a:t>
            </a:r>
            <a:r>
              <a:rPr lang="es-ES" sz="1700" i="1" dirty="0" smtClean="0"/>
              <a:t>GIF animados</a:t>
            </a:r>
            <a:r>
              <a:rPr lang="es-ES" sz="1700" dirty="0" smtClean="0"/>
              <a:t>) almacenando varias imágenes en el mismo archivo. </a:t>
            </a:r>
            <a:endParaRPr lang="en-US" sz="1700" dirty="0" smtClean="0"/>
          </a:p>
          <a:p>
            <a:pPr lvl="1"/>
            <a:r>
              <a:rPr lang="es-ES" sz="1700" dirty="0" smtClean="0"/>
              <a:t>El GIF 89a, que tiene como agregado la posibilidad de designar un color transparente para la paleta y especificar el tiempo de las animaciones. </a:t>
            </a:r>
            <a:endParaRPr lang="en-US" sz="1700" dirty="0"/>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err="1" smtClean="0"/>
              <a:t>Formato</a:t>
            </a:r>
            <a:r>
              <a:rPr lang="en-US" b="1" dirty="0" smtClean="0"/>
              <a:t> GIF</a:t>
            </a:r>
            <a:endParaRPr lang="en-US" dirty="0"/>
          </a:p>
        </p:txBody>
      </p:sp>
      <p:sp>
        <p:nvSpPr>
          <p:cNvPr id="3" name="Rectangle 2"/>
          <p:cNvSpPr>
            <a:spLocks noGrp="1"/>
          </p:cNvSpPr>
          <p:nvPr>
            <p:ph sz="quarter" idx="1"/>
          </p:nvPr>
        </p:nvSpPr>
        <p:spPr>
          <a:xfrm>
            <a:off x="457200" y="1219200"/>
            <a:ext cx="8229600" cy="4876800"/>
          </a:xfrm>
        </p:spPr>
        <p:txBody>
          <a:bodyPr>
            <a:noAutofit/>
          </a:bodyPr>
          <a:lstStyle/>
          <a:p>
            <a:r>
              <a:rPr lang="es-ES" sz="2000" b="1" dirty="0" smtClean="0"/>
              <a:t>Características del formato GIF</a:t>
            </a:r>
            <a:endParaRPr lang="en-US" sz="2000" dirty="0" smtClean="0"/>
          </a:p>
          <a:p>
            <a:pPr lvl="1"/>
            <a:r>
              <a:rPr lang="es-ES" sz="2000" dirty="0" smtClean="0"/>
              <a:t>Una imagen GIF puede contener entre 2 y 256 colores (2, 4, 8, 16, 32, 64, 128 ó 256) entre 16,8 millones de su paleta.</a:t>
            </a:r>
          </a:p>
          <a:p>
            <a:pPr lvl="1"/>
            <a:r>
              <a:rPr lang="es-ES" sz="2000" dirty="0" smtClean="0"/>
              <a:t>Por lo tanto, dado que la paleta tiene un número de colores limitado (no limitado en cuanto a colores diferentes), las imágenes que se obtenían con este formato por lo general eran muy pequeñas. </a:t>
            </a:r>
            <a:endParaRPr lang="en-US" sz="2000" dirty="0" smtClean="0"/>
          </a:p>
          <a:p>
            <a:pPr lvl="1"/>
            <a:r>
              <a:rPr lang="es-ES" sz="2000" dirty="0" smtClean="0"/>
              <a:t>Sin embargo, dado que el algoritmo de compresión LZW estaba patentado, todos los editores de software que usaban imágenes GIF debían pagarle regalías a </a:t>
            </a:r>
            <a:r>
              <a:rPr lang="es-ES" sz="2000" dirty="0" err="1" smtClean="0"/>
              <a:t>Unisys</a:t>
            </a:r>
            <a:r>
              <a:rPr lang="es-ES" sz="2000" dirty="0" smtClean="0"/>
              <a:t>, la compañía propietaria de los derechos. </a:t>
            </a:r>
          </a:p>
          <a:p>
            <a:pPr lvl="1"/>
            <a:r>
              <a:rPr lang="es-ES" sz="2000" dirty="0" smtClean="0"/>
              <a:t>Esta es una de las razones por las que el formato PNG se está volviendo cada vez más popular, en perjuicio del formato GIF. </a:t>
            </a:r>
            <a:endParaRPr lang="en-US" sz="2000" dirty="0"/>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El </a:t>
            </a:r>
            <a:r>
              <a:rPr lang="en-US" b="1" dirty="0" err="1" smtClean="0"/>
              <a:t>formato</a:t>
            </a:r>
            <a:r>
              <a:rPr lang="en-US" b="1" dirty="0" smtClean="0"/>
              <a:t> PCX</a:t>
            </a:r>
            <a:endParaRPr lang="en-US" dirty="0"/>
          </a:p>
        </p:txBody>
      </p:sp>
      <p:sp>
        <p:nvSpPr>
          <p:cNvPr id="3" name="Rectangle 2"/>
          <p:cNvSpPr>
            <a:spLocks noGrp="1"/>
          </p:cNvSpPr>
          <p:nvPr>
            <p:ph sz="quarter" idx="1"/>
          </p:nvPr>
        </p:nvSpPr>
        <p:spPr>
          <a:xfrm>
            <a:off x="457200" y="1219200"/>
            <a:ext cx="8229600" cy="4876800"/>
          </a:xfrm>
        </p:spPr>
        <p:txBody>
          <a:bodyPr>
            <a:noAutofit/>
          </a:bodyPr>
          <a:lstStyle/>
          <a:p>
            <a:r>
              <a:rPr lang="es-ES" sz="2000" dirty="0" smtClean="0"/>
              <a:t>El formato </a:t>
            </a:r>
            <a:r>
              <a:rPr lang="es-ES" sz="2000" b="1" dirty="0" smtClean="0"/>
              <a:t>PCX</a:t>
            </a:r>
            <a:r>
              <a:rPr lang="es-ES" sz="2000" dirty="0" smtClean="0"/>
              <a:t> fue desarrollado por </a:t>
            </a:r>
            <a:r>
              <a:rPr lang="es-ES" sz="2000" dirty="0" err="1" smtClean="0"/>
              <a:t>ZSoft</a:t>
            </a:r>
            <a:r>
              <a:rPr lang="es-ES" sz="2000" dirty="0" smtClean="0"/>
              <a:t>, difundiendo el software </a:t>
            </a:r>
            <a:r>
              <a:rPr lang="es-ES" sz="2000" dirty="0" err="1" smtClean="0"/>
              <a:t>PaintBrush</a:t>
            </a:r>
            <a:r>
              <a:rPr lang="es-ES" sz="2000" dirty="0" smtClean="0"/>
              <a:t> con el que los sistemas operativos de </a:t>
            </a:r>
            <a:r>
              <a:rPr lang="es-ES" sz="2000" i="1" dirty="0" smtClean="0"/>
              <a:t>Microsoft Windows</a:t>
            </a:r>
            <a:r>
              <a:rPr lang="es-ES" sz="2000" dirty="0" smtClean="0"/>
              <a:t> estaban equipados de manera estándar desde la década de los ochenta. </a:t>
            </a:r>
            <a:endParaRPr lang="en-US" sz="2000" dirty="0" smtClean="0"/>
          </a:p>
          <a:p>
            <a:r>
              <a:rPr lang="es-ES" sz="2000" dirty="0" smtClean="0"/>
              <a:t>El formato PCX es un formato de mapa de bits que admite imágenes, cuyas dimensiones pueden ser hasta 65536 por 65536 y que se pueden codificar en 1 bit, 4 bits, 8 bits ó 24 bits (que corresponden a 2, 16, 256 ó 16 millones de colores respectivamente). </a:t>
            </a:r>
            <a:endParaRPr lang="en-US" sz="2000" dirty="0" smtClean="0"/>
          </a:p>
          <a:p>
            <a:r>
              <a:rPr lang="es-ES" sz="2000" dirty="0" smtClean="0"/>
              <a:t>La estructura de un archivo PCX es la siguiente: </a:t>
            </a:r>
            <a:endParaRPr lang="en-US" sz="2000" dirty="0" smtClean="0"/>
          </a:p>
          <a:p>
            <a:pPr lvl="1"/>
            <a:r>
              <a:rPr lang="es-ES" sz="2000" dirty="0" smtClean="0"/>
              <a:t>Un </a:t>
            </a:r>
            <a:r>
              <a:rPr lang="es-ES" sz="2000" i="1" dirty="0" smtClean="0"/>
              <a:t>encabezado de información de mapa de bits</a:t>
            </a:r>
            <a:r>
              <a:rPr lang="es-ES" sz="2000" dirty="0" smtClean="0"/>
              <a:t> con una extensión de 128 bytes. </a:t>
            </a:r>
            <a:endParaRPr lang="en-US" sz="2000" dirty="0" smtClean="0"/>
          </a:p>
          <a:p>
            <a:pPr lvl="1"/>
            <a:r>
              <a:rPr lang="es-ES" sz="2000" dirty="0" smtClean="0"/>
              <a:t>Cuerpo de la imagen </a:t>
            </a:r>
            <a:endParaRPr lang="en-US" sz="2000" dirty="0" smtClean="0"/>
          </a:p>
          <a:p>
            <a:pPr lvl="1"/>
            <a:r>
              <a:rPr lang="es-ES" sz="2000" dirty="0" smtClean="0"/>
              <a:t>Información </a:t>
            </a:r>
            <a:endParaRPr lang="en-US" sz="2000" dirty="0" smtClean="0"/>
          </a:p>
          <a:p>
            <a:pPr lvl="1"/>
            <a:r>
              <a:rPr lang="es-ES" sz="2000" dirty="0" smtClean="0"/>
              <a:t>Paleta de colores (opcional). Este es un campo de 768 bytes que permite almacenar varios valores de rojo, verde y azul (RGB) por cada elemento de la paleta. </a:t>
            </a:r>
            <a:endParaRPr lang="en-US" sz="2000" dirty="0"/>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El </a:t>
            </a:r>
            <a:r>
              <a:rPr lang="en-US" b="1" dirty="0" err="1" smtClean="0"/>
              <a:t>formato</a:t>
            </a:r>
            <a:r>
              <a:rPr lang="en-US" b="1" dirty="0" smtClean="0"/>
              <a:t> PCX</a:t>
            </a:r>
            <a:endParaRPr lang="en-US" dirty="0"/>
          </a:p>
        </p:txBody>
      </p:sp>
      <p:sp>
        <p:nvSpPr>
          <p:cNvPr id="3" name="Rectangle 2"/>
          <p:cNvSpPr>
            <a:spLocks noGrp="1"/>
          </p:cNvSpPr>
          <p:nvPr>
            <p:ph sz="quarter" idx="1"/>
          </p:nvPr>
        </p:nvSpPr>
        <p:spPr>
          <a:xfrm>
            <a:off x="457200" y="1219200"/>
            <a:ext cx="8229600" cy="4876800"/>
          </a:xfrm>
        </p:spPr>
        <p:txBody>
          <a:bodyPr>
            <a:noAutofit/>
          </a:bodyPr>
          <a:lstStyle/>
          <a:p>
            <a:r>
              <a:rPr lang="es-ES" sz="1050" b="1" dirty="0" smtClean="0"/>
              <a:t>Encabezado de información del mapa de bits</a:t>
            </a:r>
            <a:endParaRPr lang="en-US" sz="1050" dirty="0" smtClean="0"/>
          </a:p>
          <a:p>
            <a:pPr lvl="1"/>
            <a:r>
              <a:rPr lang="es-ES" sz="1050" dirty="0" smtClean="0"/>
              <a:t>El encabezado de información del mapa de bits contiene información acerca de la imagen, especialmente de las dimensiones y los colores. </a:t>
            </a:r>
            <a:endParaRPr lang="en-US" sz="1050" dirty="0" smtClean="0"/>
          </a:p>
          <a:p>
            <a:pPr lvl="1"/>
            <a:r>
              <a:rPr lang="es-ES" sz="1050" dirty="0" smtClean="0"/>
              <a:t>El encabezado de información del mapa de bits comprende los siguientes campos: </a:t>
            </a:r>
            <a:endParaRPr lang="en-US" sz="1050" dirty="0" smtClean="0"/>
          </a:p>
          <a:p>
            <a:pPr lvl="2"/>
            <a:r>
              <a:rPr lang="es-ES" sz="1050" dirty="0" smtClean="0"/>
              <a:t>Firma del archivo (en un byte), que permite identificar el tipo de archivo. Valor hexadecimal </a:t>
            </a:r>
            <a:r>
              <a:rPr lang="es-ES" sz="1050" i="1" dirty="0" smtClean="0"/>
              <a:t>0A</a:t>
            </a:r>
            <a:r>
              <a:rPr lang="es-ES" sz="1050" dirty="0" smtClean="0"/>
              <a:t> que indica que se trata de un archivo PCX. </a:t>
            </a:r>
            <a:endParaRPr lang="en-US" sz="1050" dirty="0" smtClean="0"/>
          </a:p>
          <a:p>
            <a:pPr lvl="2"/>
            <a:r>
              <a:rPr lang="es-ES" sz="1050" dirty="0" smtClean="0"/>
              <a:t>Versión (en un byte): </a:t>
            </a:r>
            <a:endParaRPr lang="en-US" sz="1050" dirty="0" smtClean="0"/>
          </a:p>
          <a:p>
            <a:pPr lvl="3"/>
            <a:r>
              <a:rPr lang="es-ES" sz="1050" dirty="0" smtClean="0"/>
              <a:t>0= Versión 2.5 </a:t>
            </a:r>
            <a:endParaRPr lang="en-US" sz="1050" dirty="0" smtClean="0"/>
          </a:p>
          <a:p>
            <a:pPr lvl="3"/>
            <a:r>
              <a:rPr lang="es-ES" sz="1050" dirty="0" smtClean="0"/>
              <a:t>2= Versión 2.8 con paleta </a:t>
            </a:r>
            <a:endParaRPr lang="en-US" sz="1050" dirty="0" smtClean="0"/>
          </a:p>
          <a:p>
            <a:pPr lvl="3"/>
            <a:r>
              <a:rPr lang="es-ES" sz="1050" dirty="0" smtClean="0"/>
              <a:t>3= Versión 2.8 sin paleta </a:t>
            </a:r>
            <a:endParaRPr lang="en-US" sz="1050" dirty="0" smtClean="0"/>
          </a:p>
          <a:p>
            <a:pPr lvl="3"/>
            <a:r>
              <a:rPr lang="es-ES" sz="1050" dirty="0" smtClean="0"/>
              <a:t>5= Versión 3.0 </a:t>
            </a:r>
            <a:endParaRPr lang="en-US" sz="1050" dirty="0" smtClean="0"/>
          </a:p>
          <a:p>
            <a:pPr lvl="2"/>
            <a:r>
              <a:rPr lang="es-ES" sz="1050" dirty="0" smtClean="0"/>
              <a:t>Formato (en un byte), es decir, el método de codificación utilizado. El valor de 1 indica codificación RLE. </a:t>
            </a:r>
            <a:endParaRPr lang="en-US" sz="1050" dirty="0" smtClean="0"/>
          </a:p>
          <a:p>
            <a:pPr lvl="2"/>
            <a:r>
              <a:rPr lang="es-ES" sz="1050" dirty="0" smtClean="0"/>
              <a:t>Cantidad de bits por píxel por plano (en un byte). </a:t>
            </a:r>
            <a:endParaRPr lang="en-US" sz="1050" dirty="0" smtClean="0"/>
          </a:p>
          <a:p>
            <a:pPr lvl="2"/>
            <a:r>
              <a:rPr lang="es-ES" sz="1050" dirty="0" err="1" smtClean="0"/>
              <a:t>Xmín</a:t>
            </a:r>
            <a:r>
              <a:rPr lang="es-ES" sz="1050" dirty="0" smtClean="0"/>
              <a:t> (en dos bytes), la abscisa X del extremo superior izquierdo. </a:t>
            </a:r>
            <a:endParaRPr lang="en-US" sz="1050" dirty="0" smtClean="0"/>
          </a:p>
          <a:p>
            <a:pPr lvl="2"/>
            <a:r>
              <a:rPr lang="es-ES" sz="1050" dirty="0" err="1" smtClean="0"/>
              <a:t>Ymín</a:t>
            </a:r>
            <a:r>
              <a:rPr lang="es-ES" sz="1050" dirty="0" smtClean="0"/>
              <a:t> (en dos bytes), la ordenada Y del extremo superior izquierdo. </a:t>
            </a:r>
            <a:endParaRPr lang="en-US" sz="1050" dirty="0" smtClean="0"/>
          </a:p>
          <a:p>
            <a:pPr lvl="2"/>
            <a:r>
              <a:rPr lang="es-ES" sz="1050" dirty="0" err="1" smtClean="0"/>
              <a:t>Xmáx</a:t>
            </a:r>
            <a:r>
              <a:rPr lang="es-ES" sz="1050" dirty="0" smtClean="0"/>
              <a:t> (en dos bytes), la abscisa X del extremo inferior derecho. </a:t>
            </a:r>
            <a:endParaRPr lang="en-US" sz="1050" dirty="0" smtClean="0"/>
          </a:p>
          <a:p>
            <a:pPr lvl="2"/>
            <a:r>
              <a:rPr lang="es-ES" sz="1050" dirty="0" err="1" smtClean="0"/>
              <a:t>Ymáx</a:t>
            </a:r>
            <a:r>
              <a:rPr lang="es-ES" sz="1050" dirty="0" smtClean="0"/>
              <a:t> (en dos bytes), la ordenada Y del extremo inferior derecho. </a:t>
            </a:r>
            <a:endParaRPr lang="en-US" sz="1050" dirty="0" smtClean="0"/>
          </a:p>
          <a:p>
            <a:pPr lvl="2"/>
            <a:r>
              <a:rPr lang="es-ES" sz="1050" dirty="0" smtClean="0"/>
              <a:t>Resolución horizontal (en dos bytes). </a:t>
            </a:r>
            <a:endParaRPr lang="en-US" sz="1050" dirty="0" smtClean="0"/>
          </a:p>
          <a:p>
            <a:pPr lvl="2"/>
            <a:r>
              <a:rPr lang="es-ES" sz="1050" dirty="0" smtClean="0"/>
              <a:t>Resolución vertical (en dos bytes). </a:t>
            </a:r>
            <a:endParaRPr lang="en-US" sz="1050" dirty="0" smtClean="0"/>
          </a:p>
          <a:p>
            <a:pPr lvl="2"/>
            <a:r>
              <a:rPr lang="es-ES" sz="1050" dirty="0" smtClean="0"/>
              <a:t>Paleta (en 48 bytes). </a:t>
            </a:r>
            <a:endParaRPr lang="en-US" sz="1050" dirty="0" smtClean="0"/>
          </a:p>
          <a:p>
            <a:pPr lvl="2"/>
            <a:r>
              <a:rPr lang="es-ES" sz="1050" dirty="0" smtClean="0"/>
              <a:t>Campo reservado (en un byte). </a:t>
            </a:r>
            <a:endParaRPr lang="en-US" sz="1050" dirty="0" smtClean="0"/>
          </a:p>
          <a:p>
            <a:pPr lvl="2"/>
            <a:r>
              <a:rPr lang="es-ES" sz="1050" dirty="0" smtClean="0"/>
              <a:t>Cantidad de planos de color (en un byte). </a:t>
            </a:r>
            <a:endParaRPr lang="en-US" sz="1050" dirty="0" smtClean="0"/>
          </a:p>
          <a:p>
            <a:pPr lvl="2"/>
            <a:r>
              <a:rPr lang="es-ES" sz="1050" dirty="0" smtClean="0"/>
              <a:t>Cantidad de bits por línea (en 2 bytes). </a:t>
            </a:r>
            <a:endParaRPr lang="en-US" sz="1050" dirty="0" smtClean="0"/>
          </a:p>
          <a:p>
            <a:pPr lvl="2"/>
            <a:r>
              <a:rPr lang="es-ES" sz="1050" dirty="0" smtClean="0"/>
              <a:t>Tipo de paleta (en 2 bytes). </a:t>
            </a:r>
            <a:endParaRPr lang="en-US" sz="1050" dirty="0" smtClean="0"/>
          </a:p>
          <a:p>
            <a:pPr lvl="2"/>
            <a:r>
              <a:rPr lang="es-ES" sz="1050" dirty="0" smtClean="0"/>
              <a:t>Relleno (58 bytes). </a:t>
            </a:r>
            <a:endParaRPr lang="en-US" sz="1050" dirty="0" smtClean="0"/>
          </a:p>
          <a:p>
            <a:pPr lvl="1"/>
            <a:r>
              <a:rPr lang="es-ES" sz="1050" dirty="0" smtClean="0"/>
              <a:t>Es interesante notar que "</a:t>
            </a:r>
            <a:r>
              <a:rPr lang="es-ES" sz="1050" i="1" dirty="0" err="1" smtClean="0"/>
              <a:t>Xmax</a:t>
            </a:r>
            <a:r>
              <a:rPr lang="es-ES" sz="1050" i="1" dirty="0" smtClean="0"/>
              <a:t> - </a:t>
            </a:r>
            <a:r>
              <a:rPr lang="es-ES" sz="1050" i="1" dirty="0" err="1" smtClean="0"/>
              <a:t>Xmin</a:t>
            </a:r>
            <a:r>
              <a:rPr lang="es-ES" sz="1050" i="1" dirty="0" smtClean="0"/>
              <a:t> + 1</a:t>
            </a:r>
            <a:r>
              <a:rPr lang="es-ES" sz="1050" dirty="0" smtClean="0"/>
              <a:t>" representa el ancho de la imagen y que "</a:t>
            </a:r>
            <a:r>
              <a:rPr lang="es-ES" sz="1050" i="1" dirty="0" err="1" smtClean="0"/>
              <a:t>Ymax</a:t>
            </a:r>
            <a:r>
              <a:rPr lang="es-ES" sz="1050" i="1" dirty="0" smtClean="0"/>
              <a:t> - </a:t>
            </a:r>
            <a:r>
              <a:rPr lang="es-ES" sz="1050" i="1" dirty="0" err="1" smtClean="0"/>
              <a:t>Ymin</a:t>
            </a:r>
            <a:r>
              <a:rPr lang="es-ES" sz="1050" i="1" dirty="0" smtClean="0"/>
              <a:t> + 1</a:t>
            </a:r>
            <a:r>
              <a:rPr lang="es-ES" sz="1050" dirty="0" smtClean="0"/>
              <a:t>" representa la altura de ella. </a:t>
            </a:r>
            <a:endParaRPr lang="en-US" sz="1050" dirty="0"/>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El </a:t>
            </a:r>
            <a:r>
              <a:rPr lang="en-US" b="1" dirty="0" err="1" smtClean="0"/>
              <a:t>formato</a:t>
            </a:r>
            <a:r>
              <a:rPr lang="en-US" b="1" dirty="0" smtClean="0"/>
              <a:t> PCX</a:t>
            </a:r>
            <a:endParaRPr lang="en-US" dirty="0"/>
          </a:p>
        </p:txBody>
      </p:sp>
      <p:sp>
        <p:nvSpPr>
          <p:cNvPr id="3" name="Rectangle 2"/>
          <p:cNvSpPr>
            <a:spLocks noGrp="1"/>
          </p:cNvSpPr>
          <p:nvPr>
            <p:ph sz="quarter" idx="1"/>
          </p:nvPr>
        </p:nvSpPr>
        <p:spPr>
          <a:xfrm>
            <a:off x="457200" y="1219200"/>
            <a:ext cx="8229600" cy="4876800"/>
          </a:xfrm>
        </p:spPr>
        <p:txBody>
          <a:bodyPr>
            <a:noAutofit/>
          </a:bodyPr>
          <a:lstStyle/>
          <a:p>
            <a:r>
              <a:rPr lang="es-ES" sz="2000" b="1" dirty="0" smtClean="0"/>
              <a:t>Codificación de imagen</a:t>
            </a:r>
            <a:endParaRPr lang="en-US" sz="2000" dirty="0" smtClean="0"/>
          </a:p>
          <a:p>
            <a:pPr lvl="1"/>
            <a:r>
              <a:rPr lang="es-ES" sz="2000" dirty="0" smtClean="0"/>
              <a:t>La codificación de imagen se realiza escribiendo en forma sucesiva los bits que corresponden a cada píxel, línea por línea, comenzando por el píxel del extremo superior izquierdo y siguiendo de izquierda a derecha y desde arriba hacia abajo.</a:t>
            </a:r>
            <a:endParaRPr lang="en-US" sz="2000" dirty="0"/>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err="1" smtClean="0"/>
              <a:t>Formato</a:t>
            </a:r>
            <a:r>
              <a:rPr lang="en-US" b="1" dirty="0" smtClean="0"/>
              <a:t> PNG</a:t>
            </a:r>
            <a:endParaRPr lang="en-US" dirty="0"/>
          </a:p>
        </p:txBody>
      </p:sp>
      <p:sp>
        <p:nvSpPr>
          <p:cNvPr id="3" name="Rectangle 2"/>
          <p:cNvSpPr>
            <a:spLocks noGrp="1"/>
          </p:cNvSpPr>
          <p:nvPr>
            <p:ph sz="quarter" idx="1"/>
          </p:nvPr>
        </p:nvSpPr>
        <p:spPr>
          <a:xfrm>
            <a:off x="457200" y="1219200"/>
            <a:ext cx="8229600" cy="4876800"/>
          </a:xfrm>
        </p:spPr>
        <p:txBody>
          <a:bodyPr>
            <a:noAutofit/>
          </a:bodyPr>
          <a:lstStyle/>
          <a:p>
            <a:r>
              <a:rPr lang="es-ES" sz="2000" dirty="0" smtClean="0"/>
              <a:t>El formato </a:t>
            </a:r>
            <a:r>
              <a:rPr lang="es-ES" sz="2000" b="1" dirty="0" smtClean="0"/>
              <a:t>PNG</a:t>
            </a:r>
            <a:r>
              <a:rPr lang="es-ES" sz="2000" dirty="0" smtClean="0"/>
              <a:t> (</a:t>
            </a:r>
            <a:r>
              <a:rPr lang="es-ES" sz="2000" i="1" dirty="0" smtClean="0"/>
              <a:t>Portable Network </a:t>
            </a:r>
            <a:r>
              <a:rPr lang="es-ES" sz="2000" i="1" dirty="0" err="1" smtClean="0"/>
              <a:t>Graphics</a:t>
            </a:r>
            <a:r>
              <a:rPr lang="es-ES" sz="2000" dirty="0" smtClean="0"/>
              <a:t>, Gráficos de red portátiles o formato Ping) es un formato de archivos de gráficos de </a:t>
            </a:r>
            <a:r>
              <a:rPr lang="es-ES" sz="2000" dirty="0" smtClean="0">
                <a:hlinkClick r:id="rId3"/>
              </a:rPr>
              <a:t>mapa de bits</a:t>
            </a:r>
            <a:r>
              <a:rPr lang="es-ES" sz="2000" dirty="0" smtClean="0"/>
              <a:t> (una trama). </a:t>
            </a:r>
          </a:p>
          <a:p>
            <a:r>
              <a:rPr lang="es-ES" sz="2000" dirty="0" smtClean="0"/>
              <a:t>Fue desarrollado en 1995 como una alternativa gratuita al formato GIF, que es un formato patentado cuyos derechos pertenecen a </a:t>
            </a:r>
            <a:r>
              <a:rPr lang="es-ES" sz="2000" dirty="0" err="1" smtClean="0"/>
              <a:t>Unisys</a:t>
            </a:r>
            <a:r>
              <a:rPr lang="es-ES" sz="2000" dirty="0" smtClean="0"/>
              <a:t> (propietario del algoritmo de compresión LZW), a quien todos los editores de software que usan este tipo de formato deben pagar regalías. \</a:t>
            </a:r>
          </a:p>
          <a:p>
            <a:r>
              <a:rPr lang="es-ES" sz="2000" dirty="0" smtClean="0"/>
              <a:t>Por lo tanto, PGN es un acrónimo recursivo de </a:t>
            </a:r>
            <a:r>
              <a:rPr lang="es-ES" sz="2000" i="1" dirty="0" smtClean="0"/>
              <a:t>PNG No es GIF</a:t>
            </a:r>
            <a:r>
              <a:rPr lang="es-ES" sz="2000" dirty="0" smtClean="0"/>
              <a:t>. </a:t>
            </a:r>
            <a:endParaRPr lang="en-US" sz="2000" dirty="0"/>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err="1" smtClean="0"/>
              <a:t>Formato</a:t>
            </a:r>
            <a:r>
              <a:rPr lang="en-US" b="1" dirty="0" smtClean="0"/>
              <a:t> PNG</a:t>
            </a:r>
            <a:endParaRPr lang="en-US" dirty="0"/>
          </a:p>
        </p:txBody>
      </p:sp>
      <p:sp>
        <p:nvSpPr>
          <p:cNvPr id="3" name="Rectangle 2"/>
          <p:cNvSpPr>
            <a:spLocks noGrp="1"/>
          </p:cNvSpPr>
          <p:nvPr>
            <p:ph sz="quarter" idx="1"/>
          </p:nvPr>
        </p:nvSpPr>
        <p:spPr>
          <a:xfrm>
            <a:off x="457200" y="1219200"/>
            <a:ext cx="8229600" cy="4876800"/>
          </a:xfrm>
        </p:spPr>
        <p:txBody>
          <a:bodyPr>
            <a:noAutofit/>
          </a:bodyPr>
          <a:lstStyle/>
          <a:p>
            <a:r>
              <a:rPr lang="es-ES" sz="2000" b="1" dirty="0" smtClean="0"/>
              <a:t>Características del formato PNG</a:t>
            </a:r>
            <a:endParaRPr lang="en-US" sz="2000" dirty="0" smtClean="0"/>
          </a:p>
          <a:p>
            <a:pPr lvl="1"/>
            <a:r>
              <a:rPr lang="es-ES" sz="2000" dirty="0" smtClean="0"/>
              <a:t>El formato PNG permite almacenar imágenes en blanco y negro (una profundidad de color de 16 bits por píxel) y en </a:t>
            </a:r>
            <a:r>
              <a:rPr lang="es-ES" sz="2000" i="1" dirty="0" smtClean="0"/>
              <a:t>color real</a:t>
            </a:r>
            <a:r>
              <a:rPr lang="es-ES" sz="2000" dirty="0" smtClean="0"/>
              <a:t> (una profundidad de color de 48 bits por píxel), así como también imágenes indexadas, utilizando una paleta de 256 colores. </a:t>
            </a:r>
            <a:endParaRPr lang="en-US" sz="2000" dirty="0" smtClean="0"/>
          </a:p>
          <a:p>
            <a:pPr lvl="1"/>
            <a:r>
              <a:rPr lang="es-ES" sz="2000" dirty="0" smtClean="0"/>
              <a:t>Además, soporta la transparencia de canal alfa, es decir, la posibilidad de definir 256 niveles de transparencia, mientras que el formato GIF permite que se defina como transparente sólo un color de la paleta. También posee una función de entrelazado que permite mostrar la imagen de forma gradual. </a:t>
            </a:r>
            <a:endParaRPr lang="en-US" sz="2000" dirty="0" smtClean="0"/>
          </a:p>
          <a:p>
            <a:pPr lvl="1"/>
            <a:r>
              <a:rPr lang="es-ES" sz="2000" dirty="0" smtClean="0"/>
              <a:t>La compresión que ofrece este formato es (</a:t>
            </a:r>
            <a:r>
              <a:rPr lang="es-ES" sz="2000" i="1" dirty="0" smtClean="0"/>
              <a:t>compresión sin pérdida</a:t>
            </a:r>
            <a:r>
              <a:rPr lang="es-ES" sz="2000" dirty="0" smtClean="0"/>
              <a:t>) de 5 a 25% mejor que la compresión GIF. </a:t>
            </a:r>
            <a:endParaRPr lang="en-US" sz="2000" dirty="0" smtClean="0"/>
          </a:p>
          <a:p>
            <a:pPr lvl="1"/>
            <a:r>
              <a:rPr lang="es-ES" sz="2000" dirty="0" smtClean="0"/>
              <a:t>Por último, el PNG almacena información gama de la imagen, que posibilita una corrección de gama y permite que sea independiente del dispositivo de visualización. Los mecanismos de corrección de errores también están almacenados en el archivo para garantizar la integridad. </a:t>
            </a:r>
            <a:endParaRPr lang="en-US" sz="2000" dirty="0"/>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err="1" smtClean="0"/>
              <a:t>Formato</a:t>
            </a:r>
            <a:r>
              <a:rPr lang="en-US" b="1" dirty="0" smtClean="0"/>
              <a:t> PNG</a:t>
            </a:r>
            <a:endParaRPr lang="en-US" dirty="0"/>
          </a:p>
        </p:txBody>
      </p:sp>
      <p:sp>
        <p:nvSpPr>
          <p:cNvPr id="3" name="Rectangle 2"/>
          <p:cNvSpPr>
            <a:spLocks noGrp="1"/>
          </p:cNvSpPr>
          <p:nvPr>
            <p:ph sz="quarter" idx="1"/>
          </p:nvPr>
        </p:nvSpPr>
        <p:spPr>
          <a:xfrm>
            <a:off x="457200" y="1066800"/>
            <a:ext cx="8229600" cy="5029200"/>
          </a:xfrm>
        </p:spPr>
        <p:txBody>
          <a:bodyPr>
            <a:noAutofit/>
          </a:bodyPr>
          <a:lstStyle/>
          <a:p>
            <a:r>
              <a:rPr lang="es-ES" sz="1000" b="1" dirty="0" smtClean="0"/>
              <a:t>Estructura de un archivo PNG</a:t>
            </a:r>
            <a:endParaRPr lang="en-US" sz="1000" dirty="0" smtClean="0"/>
          </a:p>
          <a:p>
            <a:pPr lvl="1"/>
            <a:r>
              <a:rPr lang="es-ES" sz="1000" dirty="0" smtClean="0"/>
              <a:t>Un archivo PNG comprende una firma, que permite indicar que se trata de un archivo PNG, seguida de una serie de elementos denominados </a:t>
            </a:r>
            <a:r>
              <a:rPr lang="es-ES" sz="1000" i="1" dirty="0" smtClean="0"/>
              <a:t>fragmentos</a:t>
            </a:r>
            <a:r>
              <a:rPr lang="es-ES" sz="1000" dirty="0" smtClean="0"/>
              <a:t>. La firma de un archivo PNG (en notación decimal) es la siguiente:  137 80 78 71 13 10 26 10</a:t>
            </a:r>
            <a:endParaRPr lang="en-US" sz="1000" dirty="0" smtClean="0"/>
          </a:p>
          <a:p>
            <a:pPr lvl="1"/>
            <a:r>
              <a:rPr lang="es-ES" sz="1000" dirty="0" smtClean="0"/>
              <a:t>La misma firma en notación hexadecimal es:  89 50 4E 47 0D 0A 1ª 0A</a:t>
            </a:r>
            <a:endParaRPr lang="en-US" sz="1000" dirty="0" smtClean="0"/>
          </a:p>
          <a:p>
            <a:pPr lvl="1"/>
            <a:r>
              <a:rPr lang="es-ES" sz="1000" dirty="0" smtClean="0"/>
              <a:t>Cada </a:t>
            </a:r>
            <a:r>
              <a:rPr lang="es-ES" sz="1000" i="1" dirty="0" smtClean="0"/>
              <a:t>fragmento</a:t>
            </a:r>
            <a:r>
              <a:rPr lang="es-ES" sz="1000" dirty="0" smtClean="0"/>
              <a:t> comprende 4 partes: </a:t>
            </a:r>
            <a:endParaRPr lang="en-US" sz="1000" dirty="0" smtClean="0"/>
          </a:p>
          <a:p>
            <a:pPr lvl="2"/>
            <a:r>
              <a:rPr lang="es-ES" sz="1000" dirty="0" smtClean="0"/>
              <a:t>el tamaño, un entero de 4 bytes no firmado, que describe el tamaño del fragmento </a:t>
            </a:r>
            <a:endParaRPr lang="en-US" sz="1000" dirty="0" smtClean="0"/>
          </a:p>
          <a:p>
            <a:pPr lvl="2"/>
            <a:r>
              <a:rPr lang="es-ES" sz="1000" dirty="0" smtClean="0"/>
              <a:t>el tipo de fragmento: un código de 4 caracteres (4 bytes) comprendido por caracteres alfanuméricos ASCII (A-Z, a-z, 65 a 90 y 97 a 122) que permite establecer la naturaleza del fragmento </a:t>
            </a:r>
            <a:endParaRPr lang="en-US" sz="1000" dirty="0" smtClean="0"/>
          </a:p>
          <a:p>
            <a:pPr lvl="2"/>
            <a:r>
              <a:rPr lang="es-ES" sz="1000" dirty="0" smtClean="0"/>
              <a:t>los datos del fragmento </a:t>
            </a:r>
            <a:endParaRPr lang="en-US" sz="1000" dirty="0" smtClean="0"/>
          </a:p>
          <a:p>
            <a:pPr lvl="2"/>
            <a:r>
              <a:rPr lang="es-ES" sz="1000" dirty="0" smtClean="0"/>
              <a:t>la CRC (</a:t>
            </a:r>
            <a:r>
              <a:rPr lang="es-ES" sz="1000" i="1" dirty="0" smtClean="0"/>
              <a:t>comprobación de redundancia cíclica</a:t>
            </a:r>
            <a:r>
              <a:rPr lang="es-ES" sz="1000" dirty="0" smtClean="0"/>
              <a:t>), un </a:t>
            </a:r>
            <a:r>
              <a:rPr lang="es-ES" sz="1000" dirty="0" smtClean="0">
                <a:hlinkClick r:id="rId3"/>
              </a:rPr>
              <a:t>código de corrección</a:t>
            </a:r>
            <a:r>
              <a:rPr lang="es-ES" sz="1000" dirty="0" smtClean="0"/>
              <a:t> de 4 bytes que permite comprobar la integridad del fragmento </a:t>
            </a:r>
            <a:endParaRPr lang="en-US" sz="1000" dirty="0" smtClean="0"/>
          </a:p>
          <a:p>
            <a:pPr lvl="1"/>
            <a:r>
              <a:rPr lang="es-ES" sz="1000" dirty="0" smtClean="0"/>
              <a:t>Los fragmentos pueden aparecer en cualquier orden excepto por el hecho de que el fragmento de encabezado debe ir adelante (</a:t>
            </a:r>
            <a:r>
              <a:rPr lang="es-ES" sz="1000" i="1" dirty="0" smtClean="0"/>
              <a:t>fragmento IHDR</a:t>
            </a:r>
            <a:r>
              <a:rPr lang="es-ES" sz="1000" dirty="0" smtClean="0"/>
              <a:t>) y el de cierre (</a:t>
            </a:r>
            <a:r>
              <a:rPr lang="es-ES" sz="1000" i="1" dirty="0" smtClean="0"/>
              <a:t>fragmento IEND</a:t>
            </a:r>
            <a:r>
              <a:rPr lang="es-ES" sz="1000" dirty="0" smtClean="0"/>
              <a:t>) detrás. </a:t>
            </a:r>
            <a:endParaRPr lang="en-US" sz="1000" dirty="0" smtClean="0"/>
          </a:p>
          <a:p>
            <a:pPr lvl="1"/>
            <a:r>
              <a:rPr lang="es-ES" sz="1000" dirty="0" smtClean="0"/>
              <a:t>Los principales fragmentos (denominados </a:t>
            </a:r>
            <a:r>
              <a:rPr lang="es-ES" sz="1000" i="1" dirty="0" smtClean="0"/>
              <a:t>fragmentos críticos</a:t>
            </a:r>
            <a:r>
              <a:rPr lang="es-ES" sz="1000" dirty="0" smtClean="0"/>
              <a:t>) son: </a:t>
            </a:r>
            <a:endParaRPr lang="en-US" sz="1000" dirty="0" smtClean="0"/>
          </a:p>
          <a:p>
            <a:pPr lvl="2"/>
            <a:r>
              <a:rPr lang="es-ES" sz="1000" dirty="0" smtClean="0"/>
              <a:t>IHDR Encabezado de información de mapa de bits </a:t>
            </a:r>
            <a:endParaRPr lang="en-US" sz="1000" dirty="0" smtClean="0"/>
          </a:p>
          <a:p>
            <a:pPr lvl="2"/>
            <a:r>
              <a:rPr lang="es-ES" sz="1000" dirty="0" smtClean="0"/>
              <a:t>PLTE La paleta </a:t>
            </a:r>
            <a:endParaRPr lang="en-US" sz="1000" dirty="0" smtClean="0"/>
          </a:p>
          <a:p>
            <a:pPr lvl="2"/>
            <a:r>
              <a:rPr lang="es-ES" sz="1000" dirty="0" smtClean="0"/>
              <a:t>IDAT Los datos de la imagen </a:t>
            </a:r>
            <a:endParaRPr lang="en-US" sz="1000" dirty="0" smtClean="0"/>
          </a:p>
          <a:p>
            <a:pPr lvl="2"/>
            <a:r>
              <a:rPr lang="es-ES" sz="1000" dirty="0" smtClean="0"/>
              <a:t>IEND El cierre de la imagen </a:t>
            </a:r>
            <a:endParaRPr lang="en-US" sz="1000" dirty="0" smtClean="0"/>
          </a:p>
          <a:p>
            <a:pPr lvl="2"/>
            <a:r>
              <a:rPr lang="es-ES" sz="1000" dirty="0" smtClean="0"/>
              <a:t>Los otros fragmentos (denominados fragmentos secundarios) son los siguientes: </a:t>
            </a:r>
            <a:endParaRPr lang="en-US" sz="1000" dirty="0" smtClean="0"/>
          </a:p>
          <a:p>
            <a:pPr lvl="2"/>
            <a:r>
              <a:rPr lang="es-ES" sz="1000" dirty="0" err="1" smtClean="0"/>
              <a:t>bKGD</a:t>
            </a:r>
            <a:r>
              <a:rPr lang="es-ES" sz="1000" dirty="0" smtClean="0"/>
              <a:t> El color de fondo </a:t>
            </a:r>
            <a:endParaRPr lang="en-US" sz="1000" dirty="0" smtClean="0"/>
          </a:p>
          <a:p>
            <a:pPr lvl="2"/>
            <a:r>
              <a:rPr lang="es-ES" sz="1000" dirty="0" err="1" smtClean="0"/>
              <a:t>cHRM</a:t>
            </a:r>
            <a:r>
              <a:rPr lang="es-ES" sz="1000" dirty="0" smtClean="0"/>
              <a:t> Las cromaticidades primarias y el punto blanco </a:t>
            </a:r>
            <a:endParaRPr lang="en-US" sz="1000" dirty="0" smtClean="0"/>
          </a:p>
          <a:p>
            <a:pPr lvl="2"/>
            <a:r>
              <a:rPr lang="es-ES" sz="1000" dirty="0" err="1" smtClean="0"/>
              <a:t>gAMA</a:t>
            </a:r>
            <a:r>
              <a:rPr lang="es-ES" sz="1000" dirty="0" smtClean="0"/>
              <a:t> La gama de la imagen </a:t>
            </a:r>
            <a:endParaRPr lang="en-US" sz="1000" dirty="0" smtClean="0"/>
          </a:p>
          <a:p>
            <a:pPr lvl="2"/>
            <a:r>
              <a:rPr lang="es-ES" sz="1000" dirty="0" err="1" smtClean="0"/>
              <a:t>hIST</a:t>
            </a:r>
            <a:r>
              <a:rPr lang="es-ES" sz="1000" dirty="0" smtClean="0"/>
              <a:t> El histograma de la imagen </a:t>
            </a:r>
            <a:endParaRPr lang="en-US" sz="1000" dirty="0" smtClean="0"/>
          </a:p>
          <a:p>
            <a:pPr lvl="2"/>
            <a:r>
              <a:rPr lang="es-ES" sz="1000" dirty="0" err="1" smtClean="0"/>
              <a:t>pHYs</a:t>
            </a:r>
            <a:r>
              <a:rPr lang="es-ES" sz="1000" dirty="0" smtClean="0"/>
              <a:t> Las dimensiones del píxel físico </a:t>
            </a:r>
            <a:endParaRPr lang="en-US" sz="1000" dirty="0" smtClean="0"/>
          </a:p>
          <a:p>
            <a:pPr lvl="2"/>
            <a:r>
              <a:rPr lang="es-ES" sz="1000" dirty="0" err="1" smtClean="0"/>
              <a:t>sBIT</a:t>
            </a:r>
            <a:r>
              <a:rPr lang="es-ES" sz="1000" dirty="0" smtClean="0"/>
              <a:t> Los bits importantes </a:t>
            </a:r>
            <a:endParaRPr lang="en-US" sz="1000" dirty="0" smtClean="0"/>
          </a:p>
          <a:p>
            <a:pPr lvl="2"/>
            <a:r>
              <a:rPr lang="es-ES" sz="1000" dirty="0" err="1" smtClean="0"/>
              <a:t>tEXt</a:t>
            </a:r>
            <a:r>
              <a:rPr lang="es-ES" sz="1000" dirty="0" smtClean="0"/>
              <a:t> Los datos de texto </a:t>
            </a:r>
            <a:endParaRPr lang="en-US" sz="1000" dirty="0" smtClean="0"/>
          </a:p>
          <a:p>
            <a:pPr lvl="2"/>
            <a:r>
              <a:rPr lang="es-ES" sz="1000" dirty="0" err="1" smtClean="0"/>
              <a:t>tIME</a:t>
            </a:r>
            <a:r>
              <a:rPr lang="es-ES" sz="1000" dirty="0" smtClean="0"/>
              <a:t> La hora de la última modificación </a:t>
            </a:r>
            <a:endParaRPr lang="en-US" sz="1000" dirty="0" smtClean="0"/>
          </a:p>
          <a:p>
            <a:pPr lvl="2"/>
            <a:r>
              <a:rPr lang="es-ES" sz="1000" dirty="0" err="1" smtClean="0"/>
              <a:t>tRNS</a:t>
            </a:r>
            <a:r>
              <a:rPr lang="es-ES" sz="1000" dirty="0" smtClean="0"/>
              <a:t> La transparencia </a:t>
            </a:r>
            <a:endParaRPr lang="en-US" sz="1000" dirty="0" smtClean="0"/>
          </a:p>
          <a:p>
            <a:pPr lvl="2"/>
            <a:r>
              <a:rPr lang="es-ES" sz="1000" dirty="0" err="1" smtClean="0"/>
              <a:t>zTXt</a:t>
            </a:r>
            <a:r>
              <a:rPr lang="es-ES" sz="1000" dirty="0" smtClean="0"/>
              <a:t> Los datos de texto comprimidos </a:t>
            </a:r>
            <a:endParaRPr lang="en-US" sz="10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n-US" b="1" dirty="0" smtClean="0"/>
              <a:t>Multimedia</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457200" y="1219200"/>
            <a:ext cx="8229600" cy="5410200"/>
          </a:xfrm>
        </p:spPr>
        <p:txBody>
          <a:bodyPr>
            <a:noAutofit/>
          </a:bodyPr>
          <a:lstStyle/>
          <a:p>
            <a:r>
              <a:rPr lang="es-ES" sz="1400" dirty="0" smtClean="0"/>
              <a:t>Realidad Virtual:</a:t>
            </a:r>
            <a:endParaRPr lang="en-US" sz="1400" dirty="0" smtClean="0"/>
          </a:p>
          <a:p>
            <a:pPr lvl="1"/>
            <a:r>
              <a:rPr lang="es-ES" sz="1400" dirty="0" smtClean="0"/>
              <a:t>En multimedia, donde la tecnología y la invención creativa convergen, se encuentra la realidad virtual, o VR (</a:t>
            </a:r>
            <a:r>
              <a:rPr lang="es-ES" sz="1400" i="1" dirty="0" smtClean="0"/>
              <a:t>Virtual </a:t>
            </a:r>
            <a:r>
              <a:rPr lang="es-ES" sz="1400" i="1" dirty="0" err="1" smtClean="0"/>
              <a:t>Realy</a:t>
            </a:r>
            <a:r>
              <a:rPr lang="es-ES" sz="1400" dirty="0" smtClean="0"/>
              <a:t>). </a:t>
            </a:r>
          </a:p>
          <a:p>
            <a:pPr lvl="1"/>
            <a:r>
              <a:rPr lang="es-ES" sz="1400" dirty="0" smtClean="0"/>
              <a:t>Los lentes cascos, guantes especiales y extrañas interfaces humanas intentan colocarlo dentro de una experiencia parecida a la vida misma.</a:t>
            </a:r>
            <a:endParaRPr lang="en-US" sz="1400" dirty="0" smtClean="0"/>
          </a:p>
          <a:p>
            <a:pPr lvl="1"/>
            <a:r>
              <a:rPr lang="es-ES" sz="1400" dirty="0" smtClean="0"/>
              <a:t>La realidad virtual requiere de grandes recursos de computación para ser realista. </a:t>
            </a:r>
          </a:p>
          <a:p>
            <a:pPr lvl="1"/>
            <a:r>
              <a:rPr lang="es-ES" sz="1400" dirty="0" smtClean="0"/>
              <a:t>En ella, su ciberespacio está hecho de miles de objetos geométricos dibujados en un espacio tridimensional: entre más objetos y más puntos describan los objetos, mayor será la resolución y su visión será más realista. </a:t>
            </a:r>
          </a:p>
          <a:p>
            <a:pPr lvl="1"/>
            <a:r>
              <a:rPr lang="es-ES" sz="1400" dirty="0" smtClean="0"/>
              <a:t>A medida que se mueve, cada movimiento o acción requiere que la computadora </a:t>
            </a:r>
            <a:r>
              <a:rPr lang="es-ES" sz="1400" dirty="0" err="1" smtClean="0"/>
              <a:t>recalcule</a:t>
            </a:r>
            <a:r>
              <a:rPr lang="es-ES" sz="1400" dirty="0" smtClean="0"/>
              <a:t> su posición, ángulo, tamaño y forma de todos los objetos que conforman su visión, y muchos cientos de cálculos deben hacerse a una velocidad de 30 veces por segundo para que parezca fluida.</a:t>
            </a:r>
            <a:endParaRPr lang="en-US" sz="1400" dirty="0" smtClean="0"/>
          </a:p>
          <a:p>
            <a:pPr lvl="1"/>
            <a:r>
              <a:rPr lang="es-ES" sz="1400" dirty="0" smtClean="0"/>
              <a:t>La mayoría de los actuales programas de diseño asistidos por computadora (CAD) ofrecen capacidades de tercera dimensión; muchos incluso proporcionan facilidades para crear recorridos en formato de película digital.</a:t>
            </a:r>
            <a:endParaRPr lang="en-US" sz="1400" dirty="0" smtClean="0"/>
          </a:p>
          <a:p>
            <a:pPr lvl="1"/>
            <a:r>
              <a:rPr lang="es-ES" sz="1400" dirty="0" smtClean="0"/>
              <a:t>Recientemente se han construido videojuegos públicos especializados para ofrecer experiencias de vuelo y combate de realidad virtual por cierta tarifa. </a:t>
            </a:r>
          </a:p>
          <a:p>
            <a:pPr lvl="1"/>
            <a:r>
              <a:rPr lang="es-ES" sz="1400" dirty="0" smtClean="0"/>
              <a:t>Del Virtual </a:t>
            </a:r>
            <a:r>
              <a:rPr lang="es-ES" sz="1400" dirty="0" err="1" smtClean="0"/>
              <a:t>World</a:t>
            </a:r>
            <a:r>
              <a:rPr lang="es-ES" sz="1400" dirty="0" smtClean="0"/>
              <a:t> </a:t>
            </a:r>
            <a:r>
              <a:rPr lang="es-ES" sz="1400" dirty="0" err="1" smtClean="0"/>
              <a:t>Entertainment</a:t>
            </a:r>
            <a:r>
              <a:rPr lang="es-ES" sz="1400" dirty="0" smtClean="0"/>
              <a:t> en </a:t>
            </a:r>
            <a:r>
              <a:rPr lang="es-ES" sz="1400" dirty="0" err="1" smtClean="0"/>
              <a:t>Walnut</a:t>
            </a:r>
            <a:r>
              <a:rPr lang="es-ES" sz="1400" dirty="0" smtClean="0"/>
              <a:t> </a:t>
            </a:r>
            <a:r>
              <a:rPr lang="es-ES" sz="1400" dirty="0" err="1" smtClean="0"/>
              <a:t>CreeK</a:t>
            </a:r>
            <a:r>
              <a:rPr lang="es-ES" sz="1400" dirty="0" smtClean="0"/>
              <a:t>, California, y Chicago, Illinois, por ejemplo, </a:t>
            </a:r>
            <a:r>
              <a:rPr lang="es-ES" sz="1400" dirty="0" err="1" smtClean="0"/>
              <a:t>Battle</a:t>
            </a:r>
            <a:r>
              <a:rPr lang="es-ES" sz="1400" dirty="0" smtClean="0"/>
              <a:t> </a:t>
            </a:r>
            <a:r>
              <a:rPr lang="es-ES" sz="1400" dirty="0" err="1" smtClean="0"/>
              <a:t>Tech</a:t>
            </a:r>
            <a:r>
              <a:rPr lang="es-ES" sz="1400" dirty="0" smtClean="0"/>
              <a:t> es un encuentro en video interactivo de diez minutos con robots hostiles.</a:t>
            </a:r>
            <a:endParaRPr lang="en-US" sz="1400" dirty="0" smtClean="0"/>
          </a:p>
          <a:p>
            <a:pPr lvl="1"/>
            <a:r>
              <a:rPr lang="es-ES" sz="1400" dirty="0" smtClean="0"/>
              <a:t>La realidad virtual es una extensión de multimedia que utiliza los elementos básicos de ésta década, como imágenes, sonido y animación. </a:t>
            </a:r>
          </a:p>
          <a:p>
            <a:pPr lvl="1"/>
            <a:r>
              <a:rPr lang="es-ES" sz="1400" dirty="0" smtClean="0"/>
              <a:t>Puesto que requiere de retroalimentación por medio de cables conectados a una persona, la realidad virtual es tal vez multimedia interactiva en su máxima expresión.</a:t>
            </a:r>
            <a:endParaRPr lang="en-US" sz="1400" dirty="0" smtClean="0"/>
          </a:p>
          <a:p>
            <a:pPr lvl="2"/>
            <a:endParaRPr lang="es-ES" sz="1500" dirty="0" smtClean="0"/>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El </a:t>
            </a:r>
            <a:r>
              <a:rPr lang="en-US" b="1" dirty="0" err="1" smtClean="0"/>
              <a:t>formato</a:t>
            </a:r>
            <a:r>
              <a:rPr lang="en-US" b="1" dirty="0" smtClean="0"/>
              <a:t> TIF</a:t>
            </a:r>
            <a:endParaRPr lang="en-US" dirty="0"/>
          </a:p>
        </p:txBody>
      </p:sp>
      <p:sp>
        <p:nvSpPr>
          <p:cNvPr id="3" name="Rectangle 2"/>
          <p:cNvSpPr>
            <a:spLocks noGrp="1"/>
          </p:cNvSpPr>
          <p:nvPr>
            <p:ph sz="quarter" idx="1"/>
          </p:nvPr>
        </p:nvSpPr>
        <p:spPr>
          <a:xfrm>
            <a:off x="457200" y="1219200"/>
            <a:ext cx="8229600" cy="4876800"/>
          </a:xfrm>
        </p:spPr>
        <p:txBody>
          <a:bodyPr>
            <a:noAutofit/>
          </a:bodyPr>
          <a:lstStyle/>
          <a:p>
            <a:r>
              <a:rPr lang="es-ES" sz="2400" dirty="0" smtClean="0"/>
              <a:t>El formato </a:t>
            </a:r>
            <a:r>
              <a:rPr lang="es-ES" sz="2400" b="1" dirty="0" smtClean="0"/>
              <a:t>TIF</a:t>
            </a:r>
            <a:r>
              <a:rPr lang="es-ES" sz="2400" dirty="0" smtClean="0"/>
              <a:t> (</a:t>
            </a:r>
            <a:r>
              <a:rPr lang="es-ES" sz="2400" i="1" dirty="0" smtClean="0"/>
              <a:t>Formato de archivo de imágenes con etiquetas</a:t>
            </a:r>
            <a:r>
              <a:rPr lang="es-ES" sz="2400" dirty="0" smtClean="0"/>
              <a:t>) es un formato de archivo de gráficos de mapa de bits (una trama). </a:t>
            </a:r>
          </a:p>
          <a:p>
            <a:r>
              <a:rPr lang="es-ES" sz="2400" dirty="0" smtClean="0"/>
              <a:t>Fue desarrollado en 1987 por </a:t>
            </a:r>
            <a:r>
              <a:rPr lang="es-ES" sz="2400" dirty="0" err="1" smtClean="0"/>
              <a:t>Aldus</a:t>
            </a:r>
            <a:r>
              <a:rPr lang="es-ES" sz="2400" dirty="0" smtClean="0"/>
              <a:t> (ahora pertenece a Adobe). </a:t>
            </a:r>
          </a:p>
          <a:p>
            <a:r>
              <a:rPr lang="es-ES" sz="2400" dirty="0" smtClean="0"/>
              <a:t>Las últimas especificaciones (</a:t>
            </a:r>
            <a:r>
              <a:rPr lang="es-ES" sz="2400" i="1" dirty="0" smtClean="0"/>
              <a:t>Revisión 6.0</a:t>
            </a:r>
            <a:r>
              <a:rPr lang="es-ES" sz="2400" dirty="0" smtClean="0"/>
              <a:t>) se publicaron en 1992. </a:t>
            </a:r>
            <a:endParaRPr lang="en-US" sz="2400" dirty="0"/>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El </a:t>
            </a:r>
            <a:r>
              <a:rPr lang="en-US" b="1" dirty="0" err="1" smtClean="0"/>
              <a:t>formato</a:t>
            </a:r>
            <a:r>
              <a:rPr lang="en-US" b="1" dirty="0" smtClean="0"/>
              <a:t> TIF</a:t>
            </a:r>
            <a:endParaRPr lang="en-US" dirty="0"/>
          </a:p>
        </p:txBody>
      </p:sp>
      <p:sp>
        <p:nvSpPr>
          <p:cNvPr id="3" name="Rectangle 2"/>
          <p:cNvSpPr>
            <a:spLocks noGrp="1"/>
          </p:cNvSpPr>
          <p:nvPr>
            <p:ph sz="quarter" idx="1"/>
          </p:nvPr>
        </p:nvSpPr>
        <p:spPr>
          <a:xfrm>
            <a:off x="457200" y="1219200"/>
            <a:ext cx="8229600" cy="4876800"/>
          </a:xfrm>
        </p:spPr>
        <p:txBody>
          <a:bodyPr>
            <a:noAutofit/>
          </a:bodyPr>
          <a:lstStyle/>
          <a:p>
            <a:r>
              <a:rPr lang="es-ES" sz="2400" b="1" dirty="0" smtClean="0"/>
              <a:t>Características del formato TIF</a:t>
            </a:r>
            <a:endParaRPr lang="en-US" sz="2400" dirty="0" smtClean="0"/>
          </a:p>
          <a:p>
            <a:pPr lvl="1"/>
            <a:r>
              <a:rPr lang="es-ES" sz="2100" dirty="0" smtClean="0"/>
              <a:t>El formato TIFF es un formato de gráficos antiguo, que permite almacenar imágenes de mapas de bits (trama) muy grandes (más de 4 GB comprimidos) pero perdiendo calidad y sin considerar las plataformas o periféricos utilizados (</a:t>
            </a:r>
            <a:r>
              <a:rPr lang="es-ES" sz="2100" i="1" dirty="0" smtClean="0"/>
              <a:t>Mapa de bits independiente del dispositivo</a:t>
            </a:r>
            <a:r>
              <a:rPr lang="es-ES" sz="2100" dirty="0" smtClean="0"/>
              <a:t>, reconocido como </a:t>
            </a:r>
            <a:r>
              <a:rPr lang="es-ES" sz="2100" i="1" dirty="0" smtClean="0"/>
              <a:t>DIB</a:t>
            </a:r>
            <a:r>
              <a:rPr lang="es-ES" sz="2100" dirty="0" smtClean="0"/>
              <a:t>). </a:t>
            </a:r>
            <a:endParaRPr lang="en-US" sz="2100" dirty="0" smtClean="0"/>
          </a:p>
          <a:p>
            <a:pPr lvl="1"/>
            <a:r>
              <a:rPr lang="es-ES" sz="2100" dirty="0" smtClean="0"/>
              <a:t>El formato TIFF permite almacenar imágenes en blanco y negro, en colores verdaderos (hasta 32 bits por píxel) y también indexar imágenes utilizando una paleta. </a:t>
            </a:r>
            <a:endParaRPr lang="en-US" sz="2100" dirty="0" smtClean="0"/>
          </a:p>
          <a:p>
            <a:pPr lvl="1"/>
            <a:r>
              <a:rPr lang="es-ES" sz="2100" dirty="0" smtClean="0"/>
              <a:t>Además, el formato TIF permite que se utilicen varios espacios de color: </a:t>
            </a:r>
            <a:endParaRPr lang="en-US" sz="2100" dirty="0" smtClean="0"/>
          </a:p>
          <a:p>
            <a:pPr lvl="2"/>
            <a:r>
              <a:rPr lang="es-ES" sz="1800" dirty="0" smtClean="0">
                <a:hlinkClick r:id="rId3"/>
              </a:rPr>
              <a:t>RGB (rojo, verde, azul)</a:t>
            </a:r>
            <a:r>
              <a:rPr lang="es-ES" sz="1800" dirty="0" smtClean="0"/>
              <a:t> </a:t>
            </a:r>
            <a:endParaRPr lang="en-US" sz="1800" dirty="0" smtClean="0"/>
          </a:p>
          <a:p>
            <a:pPr lvl="2"/>
            <a:r>
              <a:rPr lang="es-ES" sz="1800" dirty="0" smtClean="0">
                <a:hlinkClick r:id="rId3"/>
              </a:rPr>
              <a:t>CMYK (cian, magenta, amarillo, negro)</a:t>
            </a:r>
            <a:r>
              <a:rPr lang="es-ES" sz="1800" dirty="0" smtClean="0"/>
              <a:t> </a:t>
            </a:r>
            <a:endParaRPr lang="en-US" sz="1800" dirty="0" smtClean="0"/>
          </a:p>
          <a:p>
            <a:pPr lvl="2"/>
            <a:r>
              <a:rPr lang="es-ES" sz="1800" dirty="0" smtClean="0">
                <a:hlinkClick r:id="rId3"/>
              </a:rPr>
              <a:t>CIE L*a*b</a:t>
            </a:r>
            <a:r>
              <a:rPr lang="es-ES" sz="1800" dirty="0" smtClean="0"/>
              <a:t> </a:t>
            </a:r>
            <a:endParaRPr lang="en-US" sz="1800" dirty="0" smtClean="0"/>
          </a:p>
          <a:p>
            <a:pPr lvl="2"/>
            <a:r>
              <a:rPr lang="es-ES" sz="1800" dirty="0" smtClean="0">
                <a:hlinkClick r:id="rId3"/>
              </a:rPr>
              <a:t>YUV / </a:t>
            </a:r>
            <a:r>
              <a:rPr lang="es-ES" sz="1800" dirty="0" err="1" smtClean="0">
                <a:hlinkClick r:id="rId3"/>
              </a:rPr>
              <a:t>YCrCb</a:t>
            </a:r>
            <a:r>
              <a:rPr lang="es-ES" sz="1800" dirty="0" smtClean="0"/>
              <a:t> </a:t>
            </a:r>
            <a:endParaRPr lang="en-US" sz="1800" dirty="0"/>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El </a:t>
            </a:r>
            <a:r>
              <a:rPr lang="en-US" b="1" dirty="0" err="1" smtClean="0"/>
              <a:t>formato</a:t>
            </a:r>
            <a:r>
              <a:rPr lang="en-US" b="1" dirty="0" smtClean="0"/>
              <a:t> TIF</a:t>
            </a:r>
            <a:endParaRPr lang="en-US" dirty="0"/>
          </a:p>
        </p:txBody>
      </p:sp>
      <p:sp>
        <p:nvSpPr>
          <p:cNvPr id="3" name="Rectangle 2"/>
          <p:cNvSpPr>
            <a:spLocks noGrp="1"/>
          </p:cNvSpPr>
          <p:nvPr>
            <p:ph sz="quarter" idx="1"/>
          </p:nvPr>
        </p:nvSpPr>
        <p:spPr>
          <a:xfrm>
            <a:off x="457200" y="1219200"/>
            <a:ext cx="8229600" cy="4876800"/>
          </a:xfrm>
        </p:spPr>
        <p:txBody>
          <a:bodyPr>
            <a:noAutofit/>
          </a:bodyPr>
          <a:lstStyle/>
          <a:p>
            <a:r>
              <a:rPr lang="es-ES" sz="2400" b="1" dirty="0" smtClean="0"/>
              <a:t>Estructura de un archivo TIFF</a:t>
            </a:r>
            <a:endParaRPr lang="en-US" sz="2400" dirty="0" smtClean="0"/>
          </a:p>
          <a:p>
            <a:pPr lvl="1"/>
            <a:r>
              <a:rPr lang="es-ES" sz="2100" dirty="0" smtClean="0"/>
              <a:t>El principio del formato TIF consiste en definir etiquetas (de ahí el nombre </a:t>
            </a:r>
            <a:r>
              <a:rPr lang="es-ES" sz="2100" i="1" dirty="0" smtClean="0"/>
              <a:t>Formato de archivo de imágenes con etiquetas</a:t>
            </a:r>
            <a:r>
              <a:rPr lang="es-ES" sz="2100" dirty="0" smtClean="0"/>
              <a:t>) que describen las características de la imagen. </a:t>
            </a:r>
            <a:endParaRPr lang="en-US" sz="2100" dirty="0" smtClean="0"/>
          </a:p>
          <a:p>
            <a:pPr lvl="1"/>
            <a:r>
              <a:rPr lang="es-ES" sz="2100" dirty="0" smtClean="0"/>
              <a:t>Las etiquetas permiten almacenar información acerca de las dimensiones de la imagen, la cantidad de colores utilizados, el tipo de compresión (pueden utilizarse varios algoritmos: </a:t>
            </a:r>
            <a:r>
              <a:rPr lang="es-ES" sz="2100" i="1" dirty="0" smtClean="0"/>
              <a:t>Paquete de bits / CCITT G3y4 / RLE / JPEG / LZW / UIT-T</a:t>
            </a:r>
            <a:r>
              <a:rPr lang="es-ES" sz="2100" dirty="0" smtClean="0"/>
              <a:t>) o la corrección de gama. </a:t>
            </a:r>
            <a:endParaRPr lang="en-US" sz="2100" dirty="0" smtClean="0"/>
          </a:p>
          <a:p>
            <a:pPr lvl="1"/>
            <a:r>
              <a:rPr lang="es-ES" sz="2100" dirty="0" smtClean="0"/>
              <a:t>Por lo tanto, una descripción de imagen que utiliza etiquetas simplifica la programación del software permitiendo guardar información en formato TIFF. </a:t>
            </a:r>
          </a:p>
          <a:p>
            <a:pPr lvl="1"/>
            <a:r>
              <a:rPr lang="es-ES" sz="2100" dirty="0" smtClean="0"/>
              <a:t>Por otro lado, la cantidad de opciones es tan amplia que muchos editores de imágenes que admiten el formato TIFF no las integran todas. </a:t>
            </a:r>
          </a:p>
          <a:p>
            <a:pPr lvl="1"/>
            <a:r>
              <a:rPr lang="es-ES" sz="2100" dirty="0" smtClean="0"/>
              <a:t>Por ende, algunas veces, una imagen guardada que utiliza el formato TIFF no se puede leer por medio de otro editor. </a:t>
            </a:r>
            <a:endParaRPr lang="en-US" sz="2100" dirty="0"/>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La </a:t>
            </a:r>
            <a:r>
              <a:rPr lang="en-US" b="1" dirty="0" err="1" smtClean="0"/>
              <a:t>compresión</a:t>
            </a:r>
            <a:r>
              <a:rPr lang="en-US" b="1" dirty="0" smtClean="0"/>
              <a:t> de </a:t>
            </a:r>
            <a:r>
              <a:rPr lang="en-US" b="1" dirty="0" err="1" smtClean="0"/>
              <a:t>datos</a:t>
            </a:r>
            <a:endParaRPr lang="en-US" dirty="0"/>
          </a:p>
        </p:txBody>
      </p:sp>
      <p:sp>
        <p:nvSpPr>
          <p:cNvPr id="3" name="Rectangle 2"/>
          <p:cNvSpPr>
            <a:spLocks noGrp="1"/>
          </p:cNvSpPr>
          <p:nvPr>
            <p:ph sz="quarter" idx="1"/>
          </p:nvPr>
        </p:nvSpPr>
        <p:spPr>
          <a:xfrm>
            <a:off x="457200" y="1219200"/>
            <a:ext cx="8229600" cy="4876800"/>
          </a:xfrm>
        </p:spPr>
        <p:txBody>
          <a:bodyPr>
            <a:noAutofit/>
          </a:bodyPr>
          <a:lstStyle/>
          <a:p>
            <a:r>
              <a:rPr lang="es-ES" sz="2400" b="1" dirty="0" smtClean="0"/>
              <a:t>¿Para qué se comprimen datos?</a:t>
            </a:r>
            <a:endParaRPr lang="en-US" sz="2400" dirty="0" smtClean="0"/>
          </a:p>
          <a:p>
            <a:pPr lvl="1"/>
            <a:r>
              <a:rPr lang="es-ES" sz="2400" dirty="0" smtClean="0"/>
              <a:t>Actualmente, el poder de procesamiento de los procesadores se incrementa más rápido que la capacidad de almacenamiento y es más veloz que los anchos de banda de las redes, porque estos últimos requieren cambios enormes en las infraestructuras de telecomunicación. </a:t>
            </a:r>
          </a:p>
          <a:p>
            <a:pPr lvl="1">
              <a:buNone/>
            </a:pPr>
            <a:r>
              <a:rPr lang="es-ES" sz="2400" dirty="0" smtClean="0"/>
              <a:t/>
            </a:r>
            <a:br>
              <a:rPr lang="es-ES" sz="2400" dirty="0" smtClean="0"/>
            </a:br>
            <a:r>
              <a:rPr lang="es-ES" sz="2400" dirty="0" smtClean="0"/>
              <a:t>Por lo tanto, para compensar esto, es más común el procedimiento de reducir el tamaño de los datos al explotar el poder de procesamiento de los procesadores, que incrementar la capacidad de almacenamiento y de transmisión de datos. </a:t>
            </a:r>
            <a:endParaRPr lang="en-US" sz="2400" dirty="0"/>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La </a:t>
            </a:r>
            <a:r>
              <a:rPr lang="en-US" b="1" dirty="0" err="1" smtClean="0"/>
              <a:t>compresión</a:t>
            </a:r>
            <a:r>
              <a:rPr lang="en-US" b="1" dirty="0" smtClean="0"/>
              <a:t> de </a:t>
            </a:r>
            <a:r>
              <a:rPr lang="en-US" b="1" dirty="0" err="1" smtClean="0"/>
              <a:t>datos</a:t>
            </a:r>
            <a:endParaRPr lang="en-US" dirty="0"/>
          </a:p>
        </p:txBody>
      </p:sp>
      <p:sp>
        <p:nvSpPr>
          <p:cNvPr id="3" name="Rectangle 2"/>
          <p:cNvSpPr>
            <a:spLocks noGrp="1"/>
          </p:cNvSpPr>
          <p:nvPr>
            <p:ph sz="quarter" idx="1"/>
          </p:nvPr>
        </p:nvSpPr>
        <p:spPr>
          <a:xfrm>
            <a:off x="457200" y="1219200"/>
            <a:ext cx="8229600" cy="4876800"/>
          </a:xfrm>
        </p:spPr>
        <p:txBody>
          <a:bodyPr>
            <a:noAutofit/>
          </a:bodyPr>
          <a:lstStyle/>
          <a:p>
            <a:r>
              <a:rPr lang="es-ES" sz="2400" b="1" dirty="0" smtClean="0"/>
              <a:t>¿Qué es la compresión de datos?</a:t>
            </a:r>
            <a:endParaRPr lang="en-US" sz="2400" dirty="0" smtClean="0"/>
          </a:p>
          <a:p>
            <a:pPr lvl="1"/>
            <a:r>
              <a:rPr lang="es-ES" sz="2400" dirty="0" smtClean="0"/>
              <a:t>La compresión consiste en reducir el tamaño físico de bloques de información. </a:t>
            </a:r>
          </a:p>
          <a:p>
            <a:pPr lvl="1"/>
            <a:r>
              <a:rPr lang="es-ES" sz="2400" dirty="0" smtClean="0"/>
              <a:t>Un compresor se vale de un algoritmo que se utiliza para optimizar los datos al tener en cuenta consideraciones apropiadas para el tipo de datos que se van a comprimir. </a:t>
            </a:r>
          </a:p>
          <a:p>
            <a:pPr lvl="1"/>
            <a:r>
              <a:rPr lang="es-ES" sz="2400" dirty="0" smtClean="0"/>
              <a:t>Por lo tanto, es necesario un descompresor para reconstruir los datos originales por medio de un algoritmo opuesto al que se utiliza para la compresión. </a:t>
            </a:r>
            <a:endParaRPr lang="en-US" sz="2400" dirty="0" smtClean="0"/>
          </a:p>
          <a:p>
            <a:pPr lvl="1"/>
            <a:r>
              <a:rPr lang="es-ES" sz="2400" dirty="0" smtClean="0"/>
              <a:t>El método de compresión depende intrínsecamente del tipo de datos que se van a comprimir: no se comprime una imagen del mismo modo que un archivo de audio. </a:t>
            </a:r>
            <a:endParaRPr lang="en-US" sz="2400" dirty="0"/>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La </a:t>
            </a:r>
            <a:r>
              <a:rPr lang="en-US" b="1" dirty="0" err="1" smtClean="0"/>
              <a:t>compresión</a:t>
            </a:r>
            <a:r>
              <a:rPr lang="en-US" b="1" dirty="0" smtClean="0"/>
              <a:t> de </a:t>
            </a:r>
            <a:r>
              <a:rPr lang="en-US" b="1" dirty="0" err="1" smtClean="0"/>
              <a:t>datos</a:t>
            </a:r>
            <a:endParaRPr lang="en-US" dirty="0"/>
          </a:p>
        </p:txBody>
      </p:sp>
      <p:sp>
        <p:nvSpPr>
          <p:cNvPr id="3" name="Rectangle 2"/>
          <p:cNvSpPr>
            <a:spLocks noGrp="1"/>
          </p:cNvSpPr>
          <p:nvPr>
            <p:ph sz="quarter" idx="1"/>
          </p:nvPr>
        </p:nvSpPr>
        <p:spPr>
          <a:xfrm>
            <a:off x="457200" y="1219200"/>
            <a:ext cx="8229600" cy="4876800"/>
          </a:xfrm>
        </p:spPr>
        <p:txBody>
          <a:bodyPr>
            <a:noAutofit/>
          </a:bodyPr>
          <a:lstStyle/>
          <a:p>
            <a:r>
              <a:rPr lang="es-ES" sz="2400" b="1" dirty="0" smtClean="0"/>
              <a:t>Caracterización de la compresión</a:t>
            </a:r>
            <a:endParaRPr lang="en-US" sz="2400" dirty="0" smtClean="0"/>
          </a:p>
          <a:p>
            <a:pPr lvl="1"/>
            <a:r>
              <a:rPr lang="es-ES" sz="2400" dirty="0" smtClean="0"/>
              <a:t>La compresión se puede definir por el factor de compresión, es decir, el número de bits de la imagen comprimida dividido por el número de bits de la imagen original. </a:t>
            </a:r>
            <a:endParaRPr lang="en-US" sz="2400" dirty="0" smtClean="0"/>
          </a:p>
          <a:p>
            <a:pPr lvl="1"/>
            <a:r>
              <a:rPr lang="es-ES" sz="2400" dirty="0" smtClean="0"/>
              <a:t>El radio de compresión, que se utiliza con frecuencia, es lo contrario al factor de compresión; por lo general, se expresa como porcentaje. </a:t>
            </a:r>
            <a:endParaRPr lang="en-US" sz="2400" dirty="0" smtClean="0"/>
          </a:p>
          <a:p>
            <a:pPr lvl="1"/>
            <a:r>
              <a:rPr lang="es-ES" sz="2400" dirty="0" smtClean="0"/>
              <a:t>Por último, la ganancia de compresión, que también se expresa como porcentaje, equivale a 1 menos el radio de compresión: </a:t>
            </a:r>
            <a:endParaRPr lang="en-US" sz="2400" dirty="0"/>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La </a:t>
            </a:r>
            <a:r>
              <a:rPr lang="en-US" b="1" dirty="0" err="1" smtClean="0"/>
              <a:t>compresión</a:t>
            </a:r>
            <a:r>
              <a:rPr lang="en-US" b="1" dirty="0" smtClean="0"/>
              <a:t> de </a:t>
            </a:r>
            <a:r>
              <a:rPr lang="en-US" b="1" dirty="0" err="1" smtClean="0"/>
              <a:t>datos</a:t>
            </a:r>
            <a:endParaRPr lang="en-US" dirty="0"/>
          </a:p>
        </p:txBody>
      </p:sp>
      <p:sp>
        <p:nvSpPr>
          <p:cNvPr id="3" name="Rectangle 2"/>
          <p:cNvSpPr>
            <a:spLocks noGrp="1"/>
          </p:cNvSpPr>
          <p:nvPr>
            <p:ph sz="quarter" idx="1"/>
          </p:nvPr>
        </p:nvSpPr>
        <p:spPr>
          <a:xfrm>
            <a:off x="457200" y="1219200"/>
            <a:ext cx="8229600" cy="4876800"/>
          </a:xfrm>
        </p:spPr>
        <p:txBody>
          <a:bodyPr>
            <a:noAutofit/>
          </a:bodyPr>
          <a:lstStyle/>
          <a:p>
            <a:r>
              <a:rPr lang="es-ES" sz="2400" b="1" dirty="0" smtClean="0"/>
              <a:t>La compresión física y lógica</a:t>
            </a:r>
            <a:endParaRPr lang="en-US" sz="2400" dirty="0" smtClean="0"/>
          </a:p>
          <a:p>
            <a:pPr lvl="1"/>
            <a:r>
              <a:rPr lang="es-ES" sz="2800" dirty="0" smtClean="0"/>
              <a:t>La compresión física actúa directamente sobre los datos; por lo tanto, es cuestión de almacenar los datos repetidos de un patrón de bits a otro. </a:t>
            </a:r>
          </a:p>
          <a:p>
            <a:pPr lvl="1"/>
            <a:r>
              <a:rPr lang="es-ES" sz="2800" dirty="0" smtClean="0"/>
              <a:t>La compresión lógica, por otro lado, se lleva a cabo por razonamiento lógico al sustituir esta información por información equivalente. </a:t>
            </a:r>
            <a:endParaRPr lang="en-US" sz="2800" dirty="0"/>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La </a:t>
            </a:r>
            <a:r>
              <a:rPr lang="en-US" b="1" dirty="0" err="1" smtClean="0"/>
              <a:t>compresión</a:t>
            </a:r>
            <a:r>
              <a:rPr lang="en-US" b="1" dirty="0" smtClean="0"/>
              <a:t> de </a:t>
            </a:r>
            <a:r>
              <a:rPr lang="en-US" b="1" dirty="0" err="1" smtClean="0"/>
              <a:t>datos</a:t>
            </a:r>
            <a:endParaRPr lang="en-US" dirty="0"/>
          </a:p>
        </p:txBody>
      </p:sp>
      <p:sp>
        <p:nvSpPr>
          <p:cNvPr id="3" name="Rectangle 2"/>
          <p:cNvSpPr>
            <a:spLocks noGrp="1"/>
          </p:cNvSpPr>
          <p:nvPr>
            <p:ph sz="quarter" idx="1"/>
          </p:nvPr>
        </p:nvSpPr>
        <p:spPr>
          <a:xfrm>
            <a:off x="457200" y="1219200"/>
            <a:ext cx="8229600" cy="4876800"/>
          </a:xfrm>
        </p:spPr>
        <p:txBody>
          <a:bodyPr>
            <a:noAutofit/>
          </a:bodyPr>
          <a:lstStyle/>
          <a:p>
            <a:r>
              <a:rPr lang="es-ES" sz="2400" b="1" dirty="0" smtClean="0"/>
              <a:t>La compresión simétrica y asimétrica</a:t>
            </a:r>
            <a:endParaRPr lang="en-US" sz="2400" dirty="0" smtClean="0"/>
          </a:p>
          <a:p>
            <a:pPr lvl="1"/>
            <a:r>
              <a:rPr lang="es-ES" sz="2100" dirty="0" smtClean="0"/>
              <a:t>En el caso de la compresión simétrica, se utiliza el mismo método para comprimir y para descomprimir los datos. Por lo tanto, cada operación requiere la misma cantidad de trabajo. En general, se utiliza este tipo de compresión en la transmisión de datos. </a:t>
            </a:r>
            <a:endParaRPr lang="en-US" sz="2100" dirty="0" smtClean="0"/>
          </a:p>
          <a:p>
            <a:pPr lvl="1"/>
            <a:r>
              <a:rPr lang="es-ES" sz="2100" dirty="0" smtClean="0"/>
              <a:t>La compresión asimétrica requiere más trabajo para una de las dos operaciones. Es frecuente buscar algoritmos para los cuales la compresión es más lenta que la descompresión. Los algoritmos que realizan la compresión de datos con más rapidez que la descompresión pueden ser necesarios cuando se trabaja con archivos de datos a los cuales se accede con muy poca frecuencia (por razones de seguridad, por ejemplo), ya que esto crea archivos compactos. </a:t>
            </a:r>
            <a:endParaRPr lang="en-US" sz="2100" dirty="0"/>
          </a:p>
        </p:txBody>
      </p:sp>
      <p:pic>
        <p:nvPicPr>
          <p:cNvPr id="4" name="Imagen 168" descr="http://static.commentcamarche.net/es.kioskea.net/pictures/video-images-symetric.gif"/>
          <p:cNvPicPr/>
          <p:nvPr/>
        </p:nvPicPr>
        <p:blipFill>
          <a:blip r:embed="rId3" cstate="print"/>
          <a:srcRect/>
          <a:stretch>
            <a:fillRect/>
          </a:stretch>
        </p:blipFill>
        <p:spPr bwMode="auto">
          <a:xfrm>
            <a:off x="3276600" y="5305425"/>
            <a:ext cx="3705225" cy="15525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La </a:t>
            </a:r>
            <a:r>
              <a:rPr lang="en-US" b="1" dirty="0" err="1" smtClean="0"/>
              <a:t>compresión</a:t>
            </a:r>
            <a:r>
              <a:rPr lang="en-US" b="1" dirty="0" smtClean="0"/>
              <a:t> de </a:t>
            </a:r>
            <a:r>
              <a:rPr lang="en-US" b="1" dirty="0" err="1" smtClean="0"/>
              <a:t>datos</a:t>
            </a:r>
            <a:endParaRPr lang="en-US" dirty="0"/>
          </a:p>
        </p:txBody>
      </p:sp>
      <p:sp>
        <p:nvSpPr>
          <p:cNvPr id="3" name="Rectangle 2"/>
          <p:cNvSpPr>
            <a:spLocks noGrp="1"/>
          </p:cNvSpPr>
          <p:nvPr>
            <p:ph sz="quarter" idx="1"/>
          </p:nvPr>
        </p:nvSpPr>
        <p:spPr>
          <a:xfrm>
            <a:off x="457200" y="1219200"/>
            <a:ext cx="8229600" cy="4876800"/>
          </a:xfrm>
        </p:spPr>
        <p:txBody>
          <a:bodyPr>
            <a:noAutofit/>
          </a:bodyPr>
          <a:lstStyle/>
          <a:p>
            <a:r>
              <a:rPr lang="es-ES" sz="2000" b="1" dirty="0" smtClean="0"/>
              <a:t>La compresión con pérdida</a:t>
            </a:r>
            <a:endParaRPr lang="en-US" sz="2000" dirty="0" smtClean="0"/>
          </a:p>
          <a:p>
            <a:pPr lvl="1"/>
            <a:r>
              <a:rPr lang="es-ES" sz="2000" dirty="0" smtClean="0"/>
              <a:t>La compresión con pérdida, a diferencia de la compresión sin pérdida, elimina información para lograr el mejor radio de compresión posible mientras mantiene un resultado que es lo más cercano posible a los datos originales. Es el caso, por ejemplo, de ciertas compresiones de imágenes o de sonido, como por ejemplo los formatos MP3 o el </a:t>
            </a:r>
            <a:r>
              <a:rPr lang="es-ES" sz="2000" dirty="0" err="1" smtClean="0">
                <a:hlinkClick r:id="rId3"/>
              </a:rPr>
              <a:t>Ogg</a:t>
            </a:r>
            <a:r>
              <a:rPr lang="es-ES" sz="2000" dirty="0" smtClean="0">
                <a:hlinkClick r:id="rId3"/>
              </a:rPr>
              <a:t> </a:t>
            </a:r>
            <a:r>
              <a:rPr lang="es-ES" sz="2000" dirty="0" err="1" smtClean="0">
                <a:hlinkClick r:id="rId3"/>
              </a:rPr>
              <a:t>Vorbis</a:t>
            </a:r>
            <a:r>
              <a:rPr lang="es-ES" sz="2000" dirty="0" smtClean="0"/>
              <a:t>. </a:t>
            </a:r>
            <a:endParaRPr lang="en-US" sz="2000" dirty="0" smtClean="0"/>
          </a:p>
          <a:p>
            <a:pPr lvl="1"/>
            <a:r>
              <a:rPr lang="es-ES" sz="2000" dirty="0" smtClean="0"/>
              <a:t>Como este tipo de compresión elimina información que está contenida en los datos que se van a comprimir, por lo general se habla de </a:t>
            </a:r>
            <a:r>
              <a:rPr lang="es-ES" sz="2000" b="1" dirty="0" smtClean="0"/>
              <a:t>métodos de compresión irreversible</a:t>
            </a:r>
            <a:r>
              <a:rPr lang="es-ES" sz="2000" dirty="0" smtClean="0"/>
              <a:t>. </a:t>
            </a:r>
            <a:endParaRPr lang="en-US" sz="2000" dirty="0" smtClean="0"/>
          </a:p>
          <a:p>
            <a:pPr lvl="1"/>
            <a:r>
              <a:rPr lang="es-ES" sz="2000" dirty="0" smtClean="0"/>
              <a:t>Los archivos ejecutables, por ejemplo, no pueden comprimirse mediante este método, porque necesitan especialmente preservar su integridad para poder ejecutarse. De hecho, es inconcebible reconstruir un programa omitiendo y después agregando bits. </a:t>
            </a:r>
            <a:endParaRPr lang="en-US" sz="2000" dirty="0" smtClean="0"/>
          </a:p>
          <a:p>
            <a:pPr lvl="1"/>
            <a:r>
              <a:rPr lang="es-ES" sz="2000" dirty="0" smtClean="0"/>
              <a:t>Por otro lado, los datos multimedia (audio, video) pueden tolerar un cierto nivel de degradación sin que los órganos sensoriales (el ojo, el tímpano, etc.) distingan alguna degradación importante</a:t>
            </a:r>
            <a:r>
              <a:rPr lang="es-ES" sz="2100" dirty="0" smtClean="0"/>
              <a:t>. </a:t>
            </a:r>
            <a:endParaRPr lang="en-US" sz="2100" dirty="0"/>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La </a:t>
            </a:r>
            <a:r>
              <a:rPr lang="en-US" b="1" dirty="0" err="1" smtClean="0"/>
              <a:t>compresión</a:t>
            </a:r>
            <a:r>
              <a:rPr lang="en-US" b="1" dirty="0" smtClean="0"/>
              <a:t> de </a:t>
            </a:r>
            <a:r>
              <a:rPr lang="en-US" b="1" dirty="0" err="1" smtClean="0"/>
              <a:t>datos</a:t>
            </a:r>
            <a:endParaRPr lang="en-US" dirty="0"/>
          </a:p>
        </p:txBody>
      </p:sp>
      <p:sp>
        <p:nvSpPr>
          <p:cNvPr id="3" name="Rectangle 2"/>
          <p:cNvSpPr>
            <a:spLocks noGrp="1"/>
          </p:cNvSpPr>
          <p:nvPr>
            <p:ph sz="quarter" idx="1"/>
          </p:nvPr>
        </p:nvSpPr>
        <p:spPr>
          <a:xfrm>
            <a:off x="457200" y="1219200"/>
            <a:ext cx="8229600" cy="4876800"/>
          </a:xfrm>
        </p:spPr>
        <p:txBody>
          <a:bodyPr>
            <a:noAutofit/>
          </a:bodyPr>
          <a:lstStyle/>
          <a:p>
            <a:r>
              <a:rPr lang="es-ES" sz="2000" b="1" dirty="0" smtClean="0"/>
              <a:t>La codificación adaptativa, la </a:t>
            </a:r>
            <a:r>
              <a:rPr lang="es-ES" sz="2000" b="1" dirty="0" err="1" smtClean="0"/>
              <a:t>semiadaptativa</a:t>
            </a:r>
            <a:r>
              <a:rPr lang="es-ES" sz="2000" b="1" dirty="0" smtClean="0"/>
              <a:t> y la no adaptativa</a:t>
            </a:r>
            <a:endParaRPr lang="en-US" sz="2000" dirty="0" smtClean="0"/>
          </a:p>
          <a:p>
            <a:pPr lvl="1"/>
            <a:r>
              <a:rPr lang="es-ES" sz="2000" dirty="0" smtClean="0"/>
              <a:t>Algunos algoritmos de compresión están basados en diccionarios para un tipo específico de datos: éstos son codificadores </a:t>
            </a:r>
            <a:r>
              <a:rPr lang="es-ES" sz="2000" b="1" dirty="0" smtClean="0"/>
              <a:t>no adaptativos</a:t>
            </a:r>
            <a:r>
              <a:rPr lang="es-ES" sz="2000" dirty="0" smtClean="0"/>
              <a:t>. </a:t>
            </a:r>
          </a:p>
          <a:p>
            <a:pPr lvl="1"/>
            <a:r>
              <a:rPr lang="es-ES" sz="2000" dirty="0" smtClean="0"/>
              <a:t>La repetición de letras en un archivo de texto, por ejemplo, depende del idioma en el que ese texto esté escrito. </a:t>
            </a:r>
            <a:endParaRPr lang="en-US" sz="2000" dirty="0" smtClean="0"/>
          </a:p>
          <a:p>
            <a:pPr lvl="1"/>
            <a:r>
              <a:rPr lang="es-ES" sz="2000" dirty="0" smtClean="0"/>
              <a:t>Un codificador </a:t>
            </a:r>
            <a:r>
              <a:rPr lang="es-ES" sz="2000" b="1" dirty="0" smtClean="0"/>
              <a:t>adaptativo</a:t>
            </a:r>
            <a:r>
              <a:rPr lang="es-ES" sz="2000" dirty="0" smtClean="0"/>
              <a:t> se adapta a los datos que va a comprimir. No parte de un diccionario ya preparado para un tipo de datos determinado. </a:t>
            </a:r>
            <a:endParaRPr lang="en-US" sz="2000" dirty="0" smtClean="0"/>
          </a:p>
          <a:p>
            <a:pPr lvl="1"/>
            <a:r>
              <a:rPr lang="es-ES" sz="2000" dirty="0" smtClean="0"/>
              <a:t>Un codificador </a:t>
            </a:r>
            <a:r>
              <a:rPr lang="es-ES" sz="2000" b="1" dirty="0" err="1" smtClean="0"/>
              <a:t>semiadaptativo</a:t>
            </a:r>
            <a:r>
              <a:rPr lang="es-ES" sz="2000" dirty="0" smtClean="0"/>
              <a:t> crea un diccionario según los datos que va a comprimir: crea el diccionario mientras analiza el archivo y después lo comprime. </a:t>
            </a:r>
            <a:endParaRPr lang="en-US" sz="20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s-ES" dirty="0" smtClean="0"/>
              <a:t>INTERFACE DE CONTROL DE MEDIOS</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457200" y="1219200"/>
            <a:ext cx="8229600" cy="1295400"/>
          </a:xfrm>
        </p:spPr>
        <p:txBody>
          <a:bodyPr>
            <a:noAutofit/>
          </a:bodyPr>
          <a:lstStyle/>
          <a:p>
            <a:r>
              <a:rPr lang="es-ES" sz="1400" dirty="0" smtClean="0"/>
              <a:t>Como se muestra en la Figura, Windows proporciona a la interface de control de medios ( </a:t>
            </a:r>
            <a:r>
              <a:rPr lang="es-ES" sz="1400" i="1" dirty="0" smtClean="0"/>
              <a:t>Media Control Interface</a:t>
            </a:r>
            <a:r>
              <a:rPr lang="es-ES" sz="1400" dirty="0" smtClean="0"/>
              <a:t>, MCI) un método de software unificado, manejado por órdenes para comunicarse con dispositivos periféricos de multimedia. </a:t>
            </a:r>
          </a:p>
          <a:p>
            <a:r>
              <a:rPr lang="es-ES" sz="1400" dirty="0" smtClean="0"/>
              <a:t>Utilizando los controladores apropiados (normalmente suministrados por el fabricante del dispositivo), puede manejar el dispositivo con cadenas simples de órdenes o códigos enviados al MCI.</a:t>
            </a:r>
            <a:endParaRPr lang="en-US" sz="1400" dirty="0" smtClean="0"/>
          </a:p>
          <a:p>
            <a:pPr lvl="2"/>
            <a:endParaRPr lang="es-ES" sz="1500" dirty="0" smtClean="0"/>
          </a:p>
        </p:txBody>
      </p:sp>
      <p:pic>
        <p:nvPicPr>
          <p:cNvPr id="4" name="Imagen 2" descr="http://www.monografias.com/trabajos10/mmedia/Image11.gif"/>
          <p:cNvPicPr/>
          <p:nvPr/>
        </p:nvPicPr>
        <p:blipFill>
          <a:blip r:embed="rId3" cstate="print"/>
          <a:srcRect/>
          <a:stretch>
            <a:fillRect/>
          </a:stretch>
        </p:blipFill>
        <p:spPr bwMode="auto">
          <a:xfrm>
            <a:off x="1981200" y="2819400"/>
            <a:ext cx="5114925" cy="3429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s-ES" b="1" dirty="0" smtClean="0"/>
              <a:t>La compresión RLE</a:t>
            </a:r>
            <a:endParaRPr lang="en-US" dirty="0"/>
          </a:p>
        </p:txBody>
      </p:sp>
      <p:sp>
        <p:nvSpPr>
          <p:cNvPr id="3" name="Rectangle 2"/>
          <p:cNvSpPr>
            <a:spLocks noGrp="1"/>
          </p:cNvSpPr>
          <p:nvPr>
            <p:ph sz="quarter" idx="1"/>
          </p:nvPr>
        </p:nvSpPr>
        <p:spPr>
          <a:xfrm>
            <a:off x="457200" y="1219200"/>
            <a:ext cx="8229600" cy="4876800"/>
          </a:xfrm>
        </p:spPr>
        <p:txBody>
          <a:bodyPr>
            <a:noAutofit/>
          </a:bodyPr>
          <a:lstStyle/>
          <a:p>
            <a:r>
              <a:rPr lang="es-ES" sz="1200" dirty="0" smtClean="0"/>
              <a:t>El método de compresión </a:t>
            </a:r>
            <a:r>
              <a:rPr lang="es-ES" sz="1200" b="1" dirty="0" smtClean="0"/>
              <a:t>RLE</a:t>
            </a:r>
            <a:r>
              <a:rPr lang="es-ES" sz="1200" dirty="0" smtClean="0"/>
              <a:t> (</a:t>
            </a:r>
            <a:r>
              <a:rPr lang="es-ES" sz="1200" i="1" dirty="0" err="1" smtClean="0"/>
              <a:t>Run</a:t>
            </a:r>
            <a:r>
              <a:rPr lang="es-ES" sz="1200" i="1" dirty="0" smtClean="0"/>
              <a:t> </a:t>
            </a:r>
            <a:r>
              <a:rPr lang="es-ES" sz="1200" i="1" dirty="0" err="1" smtClean="0"/>
              <a:t>Length</a:t>
            </a:r>
            <a:r>
              <a:rPr lang="es-ES" sz="1200" i="1" dirty="0" smtClean="0"/>
              <a:t> </a:t>
            </a:r>
            <a:r>
              <a:rPr lang="es-ES" sz="1200" i="1" dirty="0" err="1" smtClean="0"/>
              <a:t>Encoding</a:t>
            </a:r>
            <a:r>
              <a:rPr lang="es-ES" sz="1200" dirty="0" smtClean="0"/>
              <a:t>, a veces escrito </a:t>
            </a:r>
            <a:r>
              <a:rPr lang="es-ES" sz="1200" i="1" dirty="0" smtClean="0"/>
              <a:t>RLC</a:t>
            </a:r>
            <a:r>
              <a:rPr lang="es-ES" sz="1200" dirty="0" smtClean="0"/>
              <a:t> por </a:t>
            </a:r>
            <a:r>
              <a:rPr lang="es-ES" sz="1200" i="1" dirty="0" err="1" smtClean="0"/>
              <a:t>Run</a:t>
            </a:r>
            <a:r>
              <a:rPr lang="es-ES" sz="1200" i="1" dirty="0" smtClean="0"/>
              <a:t> </a:t>
            </a:r>
            <a:r>
              <a:rPr lang="es-ES" sz="1200" i="1" dirty="0" err="1" smtClean="0"/>
              <a:t>Length</a:t>
            </a:r>
            <a:r>
              <a:rPr lang="es-ES" sz="1200" i="1" dirty="0" smtClean="0"/>
              <a:t> </a:t>
            </a:r>
            <a:r>
              <a:rPr lang="es-ES" sz="1200" i="1" dirty="0" err="1" smtClean="0"/>
              <a:t>Coding</a:t>
            </a:r>
            <a:r>
              <a:rPr lang="es-ES" sz="1200" dirty="0" smtClean="0"/>
              <a:t>) es utilizado por muchos formatos de imagen (</a:t>
            </a:r>
            <a:r>
              <a:rPr lang="es-ES" sz="1200" dirty="0" smtClean="0">
                <a:hlinkClick r:id="rId3"/>
              </a:rPr>
              <a:t>BMP</a:t>
            </a:r>
            <a:r>
              <a:rPr lang="es-ES" sz="1200" dirty="0" smtClean="0"/>
              <a:t>, </a:t>
            </a:r>
            <a:r>
              <a:rPr lang="es-ES" sz="1200" dirty="0" smtClean="0">
                <a:hlinkClick r:id="rId4"/>
              </a:rPr>
              <a:t>PCX</a:t>
            </a:r>
            <a:r>
              <a:rPr lang="es-ES" sz="1200" dirty="0" smtClean="0"/>
              <a:t>, </a:t>
            </a:r>
            <a:r>
              <a:rPr lang="es-ES" sz="1200" dirty="0" smtClean="0">
                <a:hlinkClick r:id="rId5"/>
              </a:rPr>
              <a:t>TIFF</a:t>
            </a:r>
            <a:r>
              <a:rPr lang="es-ES" sz="1200" dirty="0" smtClean="0"/>
              <a:t>). Se basa en la repetición de elementos consecutivos. </a:t>
            </a:r>
            <a:endParaRPr lang="en-US" sz="1200" dirty="0" smtClean="0"/>
          </a:p>
          <a:p>
            <a:r>
              <a:rPr lang="es-ES" sz="1200" dirty="0" smtClean="0"/>
              <a:t>El principio fundamental consiste en codificar un primer elemento al dar el número de repeticiones de un valor y después el valor que va a repetirse. </a:t>
            </a:r>
          </a:p>
          <a:p>
            <a:r>
              <a:rPr lang="es-ES" sz="1200" dirty="0" smtClean="0"/>
              <a:t>Por lo tanto, según este principio, la cadena “AAAAAHHHHHHHHHHHHHH” cuando está comprimida da como resultado "5A14H". </a:t>
            </a:r>
          </a:p>
          <a:p>
            <a:r>
              <a:rPr lang="es-ES" sz="1200" dirty="0" smtClean="0"/>
              <a:t>La ganancia de compresión es (19-5) / 19, es decir, aproximadamente 73,7%. </a:t>
            </a:r>
          </a:p>
          <a:p>
            <a:r>
              <a:rPr lang="es-ES" sz="1200" dirty="0" smtClean="0"/>
              <a:t>Por otro lado, para la cadena "CORRECTLY", donde hay poca repetición de caracteres, el resultado de la compresión es “1C1O2R1E1C1T1L1Y”. </a:t>
            </a:r>
          </a:p>
          <a:p>
            <a:r>
              <a:rPr lang="es-ES" sz="1200" dirty="0" smtClean="0"/>
              <a:t>Por lo tanto, la compresión genera un costo muy elevado y una ganancia de compresión negativa de (9-16) / 9, es decir, ¡-78%! </a:t>
            </a:r>
            <a:endParaRPr lang="en-US" sz="1200" dirty="0" smtClean="0"/>
          </a:p>
          <a:p>
            <a:r>
              <a:rPr lang="es-ES" sz="1200" dirty="0" smtClean="0"/>
              <a:t>En realidad, la compresión RLE está regida por reglas particulares que permiten que se ejecute la compresión cuando sea necesario y que se deje la cadena como está cuando la compresión genere pérdida. Las reglas son las siguientes: </a:t>
            </a:r>
            <a:endParaRPr lang="en-US" sz="1200" dirty="0" smtClean="0"/>
          </a:p>
          <a:p>
            <a:pPr lvl="1"/>
            <a:r>
              <a:rPr lang="es-ES" sz="1200" dirty="0" smtClean="0"/>
              <a:t>Si se repiten tres o más elementos consecutivamente, se utiliza el método de compresión RLE. </a:t>
            </a:r>
            <a:endParaRPr lang="en-US" sz="1200" dirty="0" smtClean="0"/>
          </a:p>
          <a:p>
            <a:pPr lvl="1"/>
            <a:r>
              <a:rPr lang="es-ES" sz="1200" dirty="0" smtClean="0"/>
              <a:t>De lo contrario, se inserta un carácter de control (</a:t>
            </a:r>
            <a:r>
              <a:rPr lang="es-ES" sz="1200" i="1" dirty="0" smtClean="0"/>
              <a:t>00</a:t>
            </a:r>
            <a:r>
              <a:rPr lang="es-ES" sz="1200" dirty="0" smtClean="0"/>
              <a:t>) seguido del número de elementos de la cadena no comprimida y después la última. </a:t>
            </a:r>
            <a:endParaRPr lang="en-US" sz="1200" dirty="0" smtClean="0"/>
          </a:p>
          <a:p>
            <a:pPr lvl="1"/>
            <a:r>
              <a:rPr lang="es-ES" sz="1200" dirty="0" smtClean="0"/>
              <a:t>? Si el número de elementos de la cadena es extraño, se agrega el carácter de control (</a:t>
            </a:r>
            <a:r>
              <a:rPr lang="es-ES" sz="1200" i="1" dirty="0" smtClean="0"/>
              <a:t>00</a:t>
            </a:r>
            <a:r>
              <a:rPr lang="es-ES" sz="1200" dirty="0" smtClean="0"/>
              <a:t>) al final. </a:t>
            </a:r>
            <a:endParaRPr lang="en-US" sz="1200" dirty="0" smtClean="0"/>
          </a:p>
          <a:p>
            <a:pPr lvl="1"/>
            <a:r>
              <a:rPr lang="es-ES" sz="1200" dirty="0" smtClean="0"/>
              <a:t>? Finalmente, se definen los caracteres de control específicos según el código: </a:t>
            </a:r>
            <a:endParaRPr lang="en-US" sz="1200" dirty="0" smtClean="0"/>
          </a:p>
          <a:p>
            <a:pPr lvl="2"/>
            <a:r>
              <a:rPr lang="es-ES" sz="1200" dirty="0" smtClean="0"/>
              <a:t>un final de línea (</a:t>
            </a:r>
            <a:r>
              <a:rPr lang="es-ES" sz="1200" i="1" dirty="0" smtClean="0"/>
              <a:t>00 01</a:t>
            </a:r>
            <a:r>
              <a:rPr lang="es-ES" sz="1200" dirty="0" smtClean="0"/>
              <a:t>) </a:t>
            </a:r>
            <a:endParaRPr lang="en-US" sz="1200" dirty="0" smtClean="0"/>
          </a:p>
          <a:p>
            <a:pPr lvl="2"/>
            <a:r>
              <a:rPr lang="es-ES" sz="1200" dirty="0" smtClean="0"/>
              <a:t>el final de la imagen (</a:t>
            </a:r>
            <a:r>
              <a:rPr lang="es-ES" sz="1200" i="1" dirty="0" smtClean="0"/>
              <a:t>00 00</a:t>
            </a:r>
            <a:r>
              <a:rPr lang="es-ES" sz="1200" dirty="0" smtClean="0"/>
              <a:t>) </a:t>
            </a:r>
            <a:endParaRPr lang="en-US" sz="1200" dirty="0" smtClean="0"/>
          </a:p>
          <a:p>
            <a:pPr lvl="2"/>
            <a:r>
              <a:rPr lang="es-ES" sz="1200" dirty="0" smtClean="0"/>
              <a:t>un desplazamiento de puntero sobre la imagen de XX columnas e YY filas en la dirección de lectura (</a:t>
            </a:r>
            <a:r>
              <a:rPr lang="es-ES" sz="1200" i="1" dirty="0" smtClean="0"/>
              <a:t>00 02 XX YY</a:t>
            </a:r>
            <a:r>
              <a:rPr lang="es-ES" sz="1200" dirty="0" smtClean="0"/>
              <a:t>). </a:t>
            </a:r>
            <a:endParaRPr lang="en-US" sz="1200" dirty="0"/>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s-ES" b="1" dirty="0" smtClean="0"/>
              <a:t>La compresión RLE</a:t>
            </a:r>
            <a:endParaRPr lang="en-US" dirty="0"/>
          </a:p>
        </p:txBody>
      </p:sp>
      <p:sp>
        <p:nvSpPr>
          <p:cNvPr id="3" name="Rectangle 2"/>
          <p:cNvSpPr>
            <a:spLocks noGrp="1"/>
          </p:cNvSpPr>
          <p:nvPr>
            <p:ph sz="quarter" idx="1"/>
          </p:nvPr>
        </p:nvSpPr>
        <p:spPr>
          <a:xfrm>
            <a:off x="457200" y="1219200"/>
            <a:ext cx="8229600" cy="4876800"/>
          </a:xfrm>
        </p:spPr>
        <p:txBody>
          <a:bodyPr>
            <a:noAutofit/>
          </a:bodyPr>
          <a:lstStyle/>
          <a:p>
            <a:r>
              <a:rPr lang="es-ES" sz="2000" dirty="0" smtClean="0"/>
              <a:t>Por lo tanto, no tiene sentido utilizar la compresión RLE excepto para datos con diversos elementos repetidos de forma consecutiva, en imágenes particulares con áreas grandes y uniformes. </a:t>
            </a:r>
          </a:p>
          <a:p>
            <a:r>
              <a:rPr lang="es-ES" sz="2000" dirty="0" smtClean="0"/>
              <a:t>Sin embargo, la ventaja de este método es que es de fácil implementación. </a:t>
            </a:r>
          </a:p>
          <a:p>
            <a:r>
              <a:rPr lang="es-ES" sz="2000" dirty="0" smtClean="0"/>
              <a:t>Existen alternativas en las que la imagen está codificada en bloques de píxeles, en filas o incluso en zigzag. </a:t>
            </a:r>
            <a:endParaRPr lang="en-US" sz="2000" dirty="0"/>
          </a:p>
        </p:txBody>
      </p:sp>
      <p:pic>
        <p:nvPicPr>
          <p:cNvPr id="7170" name="Picture 2"/>
          <p:cNvPicPr>
            <a:picLocks noChangeAspect="1" noChangeArrowheads="1"/>
          </p:cNvPicPr>
          <p:nvPr/>
        </p:nvPicPr>
        <p:blipFill>
          <a:blip r:embed="rId3" cstate="print"/>
          <a:srcRect/>
          <a:stretch>
            <a:fillRect/>
          </a:stretch>
        </p:blipFill>
        <p:spPr bwMode="auto">
          <a:xfrm>
            <a:off x="1981200" y="4114800"/>
            <a:ext cx="4991100" cy="16573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err="1" smtClean="0"/>
              <a:t>Código</a:t>
            </a:r>
            <a:r>
              <a:rPr lang="en-US" b="1" dirty="0" smtClean="0"/>
              <a:t> Huffman</a:t>
            </a:r>
            <a:endParaRPr lang="en-US" dirty="0"/>
          </a:p>
        </p:txBody>
      </p:sp>
      <p:sp>
        <p:nvSpPr>
          <p:cNvPr id="3" name="Rectangle 2"/>
          <p:cNvSpPr>
            <a:spLocks noGrp="1"/>
          </p:cNvSpPr>
          <p:nvPr>
            <p:ph sz="quarter" idx="1"/>
          </p:nvPr>
        </p:nvSpPr>
        <p:spPr>
          <a:xfrm>
            <a:off x="457200" y="1219200"/>
            <a:ext cx="8229600" cy="4876800"/>
          </a:xfrm>
        </p:spPr>
        <p:txBody>
          <a:bodyPr>
            <a:noAutofit/>
          </a:bodyPr>
          <a:lstStyle/>
          <a:p>
            <a:r>
              <a:rPr lang="es-ES" sz="2000" dirty="0" smtClean="0"/>
              <a:t>En 1952, David </a:t>
            </a:r>
            <a:r>
              <a:rPr lang="es-ES" sz="2000" dirty="0" err="1" smtClean="0"/>
              <a:t>Huffman</a:t>
            </a:r>
            <a:r>
              <a:rPr lang="es-ES" sz="2000" dirty="0" smtClean="0"/>
              <a:t> propuso un método estadístico que permitía asignar un código binario a los diversos símbolos a comprimir (píxeles o caracteres, por ejemplo). </a:t>
            </a:r>
          </a:p>
          <a:p>
            <a:r>
              <a:rPr lang="es-ES" sz="2000" dirty="0" smtClean="0"/>
              <a:t>La longitud de cada código no es idéntica para todos los símbolos: se asignan códigos cortos a los símbolos utilizados con más frecuencia (los que aparecen más a menudo), mientras que los símbolos menos frecuentes reciben códigos binarios más largos. </a:t>
            </a:r>
          </a:p>
          <a:p>
            <a:r>
              <a:rPr lang="es-ES" sz="2000" dirty="0" smtClean="0"/>
              <a:t>La expresión </a:t>
            </a:r>
            <a:r>
              <a:rPr lang="es-ES" sz="2000" b="1" dirty="0" smtClean="0"/>
              <a:t>Código de Longitud Variable</a:t>
            </a:r>
            <a:r>
              <a:rPr lang="es-ES" sz="2000" dirty="0" smtClean="0"/>
              <a:t> (</a:t>
            </a:r>
            <a:r>
              <a:rPr lang="es-ES" sz="2000" i="1" dirty="0" smtClean="0"/>
              <a:t>VLC</a:t>
            </a:r>
            <a:r>
              <a:rPr lang="es-ES" sz="2000" dirty="0" smtClean="0"/>
              <a:t>) se utiliza para indicar este tipo de código porque ningún código es el prefijo de otro. </a:t>
            </a:r>
          </a:p>
          <a:p>
            <a:r>
              <a:rPr lang="es-ES" sz="2000" dirty="0" smtClean="0"/>
              <a:t>De este modo, la sucesión final de códigos con longitudes variables será en promedio más pequeña que la obtenida con códigos de longitudes constantes. </a:t>
            </a:r>
            <a:endParaRPr lang="en-US" sz="2000" dirty="0"/>
          </a:p>
        </p:txBody>
      </p:sp>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err="1" smtClean="0"/>
              <a:t>Código</a:t>
            </a:r>
            <a:r>
              <a:rPr lang="en-US" b="1" dirty="0" smtClean="0"/>
              <a:t> Huffman</a:t>
            </a:r>
            <a:endParaRPr lang="en-US" dirty="0"/>
          </a:p>
        </p:txBody>
      </p:sp>
      <p:sp>
        <p:nvSpPr>
          <p:cNvPr id="3" name="Rectangle 2"/>
          <p:cNvSpPr>
            <a:spLocks noGrp="1"/>
          </p:cNvSpPr>
          <p:nvPr>
            <p:ph sz="quarter" idx="1"/>
          </p:nvPr>
        </p:nvSpPr>
        <p:spPr>
          <a:xfrm>
            <a:off x="457200" y="1219200"/>
            <a:ext cx="8229600" cy="4876800"/>
          </a:xfrm>
        </p:spPr>
        <p:txBody>
          <a:bodyPr>
            <a:noAutofit/>
          </a:bodyPr>
          <a:lstStyle/>
          <a:p>
            <a:r>
              <a:rPr lang="es-ES" sz="2000" dirty="0" smtClean="0"/>
              <a:t>El codificador </a:t>
            </a:r>
            <a:r>
              <a:rPr lang="es-ES" sz="2000" dirty="0" err="1" smtClean="0"/>
              <a:t>Huffman</a:t>
            </a:r>
            <a:r>
              <a:rPr lang="es-ES" sz="2000" dirty="0" smtClean="0"/>
              <a:t> crea una estructura arbórea ordenada con todos los símbolos y la frecuencia con que aparecen. </a:t>
            </a:r>
          </a:p>
          <a:p>
            <a:r>
              <a:rPr lang="es-ES" sz="2000" dirty="0" smtClean="0"/>
              <a:t>Las ramas se construyen en forma recursiva comenzando con los símbolos menos frecuentes. </a:t>
            </a:r>
            <a:endParaRPr lang="en-US" sz="2000" dirty="0" smtClean="0"/>
          </a:p>
          <a:p>
            <a:r>
              <a:rPr lang="es-ES" sz="2000" dirty="0" smtClean="0"/>
              <a:t>La construcción del árbol se realiza ordenando en primer lugar los símbolos según la frecuencia de aparición. </a:t>
            </a:r>
          </a:p>
          <a:p>
            <a:r>
              <a:rPr lang="es-ES" sz="2000" dirty="0" smtClean="0"/>
              <a:t>Los dos símbolos con menor frecuencia de aparición se eliminan sucesivamente de la lista y se conectan a un nodo cuyo peso es igual a la suma de la frecuencia de los dos símbolos. </a:t>
            </a:r>
          </a:p>
          <a:p>
            <a:r>
              <a:rPr lang="es-ES" sz="2000" dirty="0" smtClean="0"/>
              <a:t>El símbolo con menor peso es asignado a la rama 1, el otro a la rama 0 y así sucesivamente, considerando cada nodo formado como un símbolo nuevo, hasta que se obtiene un nodo principal llamado </a:t>
            </a:r>
            <a:r>
              <a:rPr lang="es-ES" sz="2000" i="1" dirty="0" smtClean="0"/>
              <a:t>raíz</a:t>
            </a:r>
            <a:r>
              <a:rPr lang="es-ES" sz="2000" dirty="0" smtClean="0"/>
              <a:t>. </a:t>
            </a:r>
            <a:br>
              <a:rPr lang="es-ES" sz="2000" dirty="0" smtClean="0"/>
            </a:br>
            <a:r>
              <a:rPr lang="es-ES" sz="2000" dirty="0" smtClean="0"/>
              <a:t>El código de cada símbolo corresponde a la sucesión de códigos en el camino, comenzando desde este carácter hasta la raíz. </a:t>
            </a:r>
          </a:p>
          <a:p>
            <a:r>
              <a:rPr lang="es-ES" sz="2000" dirty="0" smtClean="0"/>
              <a:t>De esta manera, cuanto más dentro del árbol esté el símbolo, más largo será el código. </a:t>
            </a:r>
            <a:endParaRPr lang="en-US" sz="2000" dirty="0"/>
          </a:p>
        </p:txBody>
      </p:sp>
    </p:spTree>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err="1" smtClean="0"/>
              <a:t>Código</a:t>
            </a:r>
            <a:r>
              <a:rPr lang="en-US" b="1" dirty="0" smtClean="0"/>
              <a:t> Huffman</a:t>
            </a:r>
            <a:endParaRPr lang="en-US" dirty="0"/>
          </a:p>
        </p:txBody>
      </p:sp>
      <p:sp>
        <p:nvSpPr>
          <p:cNvPr id="3" name="Rectangle 2"/>
          <p:cNvSpPr>
            <a:spLocks noGrp="1"/>
          </p:cNvSpPr>
          <p:nvPr>
            <p:ph sz="quarter" idx="1"/>
          </p:nvPr>
        </p:nvSpPr>
        <p:spPr>
          <a:xfrm>
            <a:off x="457200" y="1219200"/>
            <a:ext cx="8229600" cy="685800"/>
          </a:xfrm>
        </p:spPr>
        <p:txBody>
          <a:bodyPr>
            <a:noAutofit/>
          </a:bodyPr>
          <a:lstStyle/>
          <a:p>
            <a:r>
              <a:rPr lang="es-ES" sz="2000" dirty="0" smtClean="0"/>
              <a:t>Analicemos la siguiente oración: "COMMENT_CA_MARCHE". Las siguientes son las frecuencias de aparición de las letras: </a:t>
            </a:r>
            <a:endParaRPr lang="en-US" sz="2000" dirty="0"/>
          </a:p>
        </p:txBody>
      </p:sp>
      <p:pic>
        <p:nvPicPr>
          <p:cNvPr id="8194" name="Picture 2"/>
          <p:cNvPicPr>
            <a:picLocks noChangeAspect="1" noChangeArrowheads="1"/>
          </p:cNvPicPr>
          <p:nvPr/>
        </p:nvPicPr>
        <p:blipFill>
          <a:blip r:embed="rId3" cstate="print"/>
          <a:srcRect/>
          <a:stretch>
            <a:fillRect/>
          </a:stretch>
        </p:blipFill>
        <p:spPr bwMode="auto">
          <a:xfrm>
            <a:off x="3048000" y="1905000"/>
            <a:ext cx="1495425" cy="714375"/>
          </a:xfrm>
          <a:prstGeom prst="rect">
            <a:avLst/>
          </a:prstGeom>
          <a:noFill/>
          <a:ln w="9525">
            <a:noFill/>
            <a:miter lim="800000"/>
            <a:headEnd/>
            <a:tailEnd/>
          </a:ln>
        </p:spPr>
      </p:pic>
      <p:sp>
        <p:nvSpPr>
          <p:cNvPr id="8195" name="Rectangle 3"/>
          <p:cNvSpPr>
            <a:spLocks noChangeArrowheads="1"/>
          </p:cNvSpPr>
          <p:nvPr/>
        </p:nvSpPr>
        <p:spPr bwMode="auto">
          <a:xfrm>
            <a:off x="0" y="25908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ES"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É</a:t>
            </a:r>
            <a:r>
              <a:rPr kumimoji="0" lang="es-ES" sz="1200" b="0" i="0" u="none" strike="noStrike" cap="none" normalizeH="0" baseline="0" dirty="0" smtClean="0">
                <a:ln>
                  <a:noFill/>
                </a:ln>
                <a:solidFill>
                  <a:schemeClr val="tx1"/>
                </a:solidFill>
                <a:effectLst/>
                <a:latin typeface="Verdana" pitchFamily="34" charset="0"/>
                <a:ea typeface="Times New Roman" pitchFamily="18" charset="0"/>
                <a:cs typeface="Times New Roman" pitchFamily="18" charset="0"/>
              </a:rPr>
              <a:t>ste es el </a:t>
            </a:r>
            <a:r>
              <a:rPr kumimoji="0" lang="es-ES"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á</a:t>
            </a:r>
            <a:r>
              <a:rPr kumimoji="0" lang="es-ES" sz="1200" b="0" i="0" u="none" strike="noStrike" cap="none" normalizeH="0" baseline="0" dirty="0" smtClean="0">
                <a:ln>
                  <a:noFill/>
                </a:ln>
                <a:solidFill>
                  <a:schemeClr val="tx1"/>
                </a:solidFill>
                <a:effectLst/>
                <a:latin typeface="Verdana" pitchFamily="34" charset="0"/>
                <a:ea typeface="Times New Roman" pitchFamily="18" charset="0"/>
                <a:cs typeface="Times New Roman" pitchFamily="18" charset="0"/>
              </a:rPr>
              <a:t>rbol correspondiente: </a:t>
            </a:r>
            <a:endParaRPr kumimoji="0" lang="es-E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6" name="Imagen 196" descr="Árbol de Fuman"/>
          <p:cNvPicPr/>
          <p:nvPr/>
        </p:nvPicPr>
        <p:blipFill>
          <a:blip r:embed="rId4" cstate="print"/>
          <a:srcRect/>
          <a:stretch>
            <a:fillRect/>
          </a:stretch>
        </p:blipFill>
        <p:spPr bwMode="auto">
          <a:xfrm>
            <a:off x="3124200" y="2743200"/>
            <a:ext cx="2971800" cy="1581150"/>
          </a:xfrm>
          <a:prstGeom prst="rect">
            <a:avLst/>
          </a:prstGeom>
          <a:noFill/>
          <a:ln w="9525">
            <a:noFill/>
            <a:miter lim="800000"/>
            <a:headEnd/>
            <a:tailEnd/>
          </a:ln>
        </p:spPr>
      </p:pic>
      <p:sp>
        <p:nvSpPr>
          <p:cNvPr id="8196" name="Rectangle 4"/>
          <p:cNvSpPr>
            <a:spLocks noChangeArrowheads="1"/>
          </p:cNvSpPr>
          <p:nvPr/>
        </p:nvSpPr>
        <p:spPr bwMode="auto">
          <a:xfrm>
            <a:off x="0" y="4343400"/>
            <a:ext cx="88392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ES" sz="1200" b="0" i="0" u="none" strike="noStrike" cap="none" normalizeH="0" baseline="0" dirty="0" smtClean="0">
                <a:ln>
                  <a:noFill/>
                </a:ln>
                <a:solidFill>
                  <a:schemeClr val="tx1"/>
                </a:solidFill>
                <a:effectLst/>
                <a:latin typeface="Verdana" pitchFamily="34" charset="0"/>
                <a:ea typeface="Times New Roman" pitchFamily="18" charset="0"/>
                <a:cs typeface="Times New Roman" pitchFamily="18" charset="0"/>
              </a:rPr>
              <a:t>Los c</a:t>
            </a:r>
            <a:r>
              <a:rPr kumimoji="0" lang="es-ES"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ó</a:t>
            </a:r>
            <a:r>
              <a:rPr kumimoji="0" lang="es-ES" sz="1200" b="0" i="0" u="none" strike="noStrike" cap="none" normalizeH="0" baseline="0" dirty="0" smtClean="0">
                <a:ln>
                  <a:noFill/>
                </a:ln>
                <a:solidFill>
                  <a:schemeClr val="tx1"/>
                </a:solidFill>
                <a:effectLst/>
                <a:latin typeface="Verdana" pitchFamily="34" charset="0"/>
                <a:ea typeface="Times New Roman" pitchFamily="18" charset="0"/>
                <a:cs typeface="Times New Roman" pitchFamily="18" charset="0"/>
              </a:rPr>
              <a:t>digos correspondientes a cada car</a:t>
            </a:r>
            <a:r>
              <a:rPr kumimoji="0" lang="es-ES"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á</a:t>
            </a:r>
            <a:r>
              <a:rPr kumimoji="0" lang="es-ES" sz="1200" b="0" i="0" u="none" strike="noStrike" cap="none" normalizeH="0" baseline="0" dirty="0" smtClean="0">
                <a:ln>
                  <a:noFill/>
                </a:ln>
                <a:solidFill>
                  <a:schemeClr val="tx1"/>
                </a:solidFill>
                <a:effectLst/>
                <a:latin typeface="Verdana" pitchFamily="34" charset="0"/>
                <a:ea typeface="Times New Roman" pitchFamily="18" charset="0"/>
                <a:cs typeface="Times New Roman" pitchFamily="18" charset="0"/>
              </a:rPr>
              <a:t>cter son tales que los c</a:t>
            </a:r>
            <a:r>
              <a:rPr kumimoji="0" lang="es-ES"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ó</a:t>
            </a:r>
            <a:r>
              <a:rPr kumimoji="0" lang="es-ES" sz="1200" b="0" i="0" u="none" strike="noStrike" cap="none" normalizeH="0" baseline="0" dirty="0" smtClean="0">
                <a:ln>
                  <a:noFill/>
                </a:ln>
                <a:solidFill>
                  <a:schemeClr val="tx1"/>
                </a:solidFill>
                <a:effectLst/>
                <a:latin typeface="Verdana" pitchFamily="34" charset="0"/>
                <a:ea typeface="Times New Roman" pitchFamily="18" charset="0"/>
                <a:cs typeface="Times New Roman" pitchFamily="18" charset="0"/>
              </a:rPr>
              <a:t>digos para los caracteres m</a:t>
            </a:r>
            <a:r>
              <a:rPr kumimoji="0" lang="es-ES"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á</a:t>
            </a:r>
            <a:r>
              <a:rPr kumimoji="0" lang="es-ES" sz="1200" b="0" i="0" u="none" strike="noStrike" cap="none" normalizeH="0" baseline="0" dirty="0" smtClean="0">
                <a:ln>
                  <a:noFill/>
                </a:ln>
                <a:solidFill>
                  <a:schemeClr val="tx1"/>
                </a:solidFill>
                <a:effectLst/>
                <a:latin typeface="Verdana" pitchFamily="34" charset="0"/>
                <a:ea typeface="Times New Roman" pitchFamily="18" charset="0"/>
                <a:cs typeface="Times New Roman" pitchFamily="18" charset="0"/>
              </a:rPr>
              <a:t>s frecuentes son cortos y los correspondientes a los s</a:t>
            </a:r>
            <a:r>
              <a:rPr kumimoji="0" lang="es-ES"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í</a:t>
            </a:r>
            <a:r>
              <a:rPr kumimoji="0" lang="es-ES" sz="1200" b="0" i="0" u="none" strike="noStrike" cap="none" normalizeH="0" baseline="0" dirty="0" smtClean="0">
                <a:ln>
                  <a:noFill/>
                </a:ln>
                <a:solidFill>
                  <a:schemeClr val="tx1"/>
                </a:solidFill>
                <a:effectLst/>
                <a:latin typeface="Verdana" pitchFamily="34" charset="0"/>
                <a:ea typeface="Times New Roman" pitchFamily="18" charset="0"/>
                <a:cs typeface="Times New Roman" pitchFamily="18" charset="0"/>
              </a:rPr>
              <a:t>mbolos menos frecuentes son largos: </a:t>
            </a:r>
            <a:endParaRPr kumimoji="0" lang="es-E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8197" name="Picture 5"/>
          <p:cNvPicPr>
            <a:picLocks noChangeAspect="1" noChangeArrowheads="1"/>
          </p:cNvPicPr>
          <p:nvPr/>
        </p:nvPicPr>
        <p:blipFill>
          <a:blip r:embed="rId5" cstate="print"/>
          <a:srcRect/>
          <a:stretch>
            <a:fillRect/>
          </a:stretch>
        </p:blipFill>
        <p:spPr bwMode="auto">
          <a:xfrm>
            <a:off x="2895600" y="4800600"/>
            <a:ext cx="3190875" cy="714375"/>
          </a:xfrm>
          <a:prstGeom prst="rect">
            <a:avLst/>
          </a:prstGeom>
          <a:noFill/>
          <a:ln w="9525">
            <a:noFill/>
            <a:miter lim="800000"/>
            <a:headEnd/>
            <a:tailEnd/>
          </a:ln>
        </p:spPr>
      </p:pic>
      <p:sp>
        <p:nvSpPr>
          <p:cNvPr id="8198" name="Rectangle 6"/>
          <p:cNvSpPr>
            <a:spLocks noChangeArrowheads="1"/>
          </p:cNvSpPr>
          <p:nvPr/>
        </p:nvSpPr>
        <p:spPr bwMode="auto">
          <a:xfrm>
            <a:off x="0" y="5562600"/>
            <a:ext cx="87630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ES" sz="1200" b="0" i="0" u="none" strike="noStrike" cap="none" normalizeH="0" baseline="0" dirty="0" smtClean="0">
                <a:ln>
                  <a:noFill/>
                </a:ln>
                <a:solidFill>
                  <a:schemeClr val="tx1"/>
                </a:solidFill>
                <a:effectLst/>
                <a:latin typeface="Verdana" pitchFamily="34" charset="0"/>
                <a:ea typeface="Times New Roman" pitchFamily="18" charset="0"/>
                <a:cs typeface="Times New Roman" pitchFamily="18" charset="0"/>
              </a:rPr>
              <a:t>Las compresiones basadas en este tipo de c</a:t>
            </a:r>
            <a:r>
              <a:rPr kumimoji="0" lang="es-ES"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ó</a:t>
            </a:r>
            <a:r>
              <a:rPr kumimoji="0" lang="es-ES" sz="1200" b="0" i="0" u="none" strike="noStrike" cap="none" normalizeH="0" baseline="0" dirty="0" smtClean="0">
                <a:ln>
                  <a:noFill/>
                </a:ln>
                <a:solidFill>
                  <a:schemeClr val="tx1"/>
                </a:solidFill>
                <a:effectLst/>
                <a:latin typeface="Verdana" pitchFamily="34" charset="0"/>
                <a:ea typeface="Times New Roman" pitchFamily="18" charset="0"/>
                <a:cs typeface="Times New Roman" pitchFamily="18" charset="0"/>
              </a:rPr>
              <a:t>digo producen buenas proporciones de compresi</a:t>
            </a:r>
            <a:r>
              <a:rPr kumimoji="0" lang="es-ES"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ó</a:t>
            </a:r>
            <a:r>
              <a:rPr kumimoji="0" lang="es-ES" sz="1200" b="0" i="0" u="none" strike="noStrike" cap="none" normalizeH="0" baseline="0" dirty="0" smtClean="0">
                <a:ln>
                  <a:noFill/>
                </a:ln>
                <a:solidFill>
                  <a:schemeClr val="tx1"/>
                </a:solidFill>
                <a:effectLst/>
                <a:latin typeface="Verdana" pitchFamily="34" charset="0"/>
                <a:ea typeface="Times New Roman" pitchFamily="18" charset="0"/>
                <a:cs typeface="Times New Roman" pitchFamily="18" charset="0"/>
              </a:rPr>
              <a:t>n, en particular, para las im</a:t>
            </a:r>
            <a:r>
              <a:rPr kumimoji="0" lang="es-ES"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á</a:t>
            </a:r>
            <a:r>
              <a:rPr kumimoji="0" lang="es-ES" sz="1200" b="0" i="0" u="none" strike="noStrike" cap="none" normalizeH="0" baseline="0" dirty="0" smtClean="0">
                <a:ln>
                  <a:noFill/>
                </a:ln>
                <a:solidFill>
                  <a:schemeClr val="tx1"/>
                </a:solidFill>
                <a:effectLst/>
                <a:latin typeface="Verdana" pitchFamily="34" charset="0"/>
                <a:ea typeface="Times New Roman" pitchFamily="18" charset="0"/>
                <a:cs typeface="Times New Roman" pitchFamily="18" charset="0"/>
              </a:rPr>
              <a:t>genes monocrom</a:t>
            </a:r>
            <a:r>
              <a:rPr kumimoji="0" lang="es-ES"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á</a:t>
            </a:r>
            <a:r>
              <a:rPr kumimoji="0" lang="es-ES" sz="1200" b="0" i="0" u="none" strike="noStrike" cap="none" normalizeH="0" baseline="0" dirty="0" smtClean="0">
                <a:ln>
                  <a:noFill/>
                </a:ln>
                <a:solidFill>
                  <a:schemeClr val="tx1"/>
                </a:solidFill>
                <a:effectLst/>
                <a:latin typeface="Verdana" pitchFamily="34" charset="0"/>
                <a:ea typeface="Times New Roman" pitchFamily="18" charset="0"/>
                <a:cs typeface="Times New Roman" pitchFamily="18" charset="0"/>
              </a:rPr>
              <a:t>ticas (faxes, por ejemplo). Se utiliza especialmente en las recomendaciones T4 y T5 utilizadas en ITU-T </a:t>
            </a:r>
            <a:endParaRPr kumimoji="0" lang="es-E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err="1" smtClean="0"/>
              <a:t>Compresión</a:t>
            </a:r>
            <a:r>
              <a:rPr lang="en-US" b="1" dirty="0" smtClean="0"/>
              <a:t> LZW</a:t>
            </a:r>
            <a:endParaRPr lang="en-US" dirty="0"/>
          </a:p>
        </p:txBody>
      </p:sp>
      <p:sp>
        <p:nvSpPr>
          <p:cNvPr id="3" name="Rectangle 2"/>
          <p:cNvSpPr>
            <a:spLocks noGrp="1"/>
          </p:cNvSpPr>
          <p:nvPr>
            <p:ph sz="quarter" idx="1"/>
          </p:nvPr>
        </p:nvSpPr>
        <p:spPr>
          <a:xfrm>
            <a:off x="457200" y="1219200"/>
            <a:ext cx="8229600" cy="4953000"/>
          </a:xfrm>
        </p:spPr>
        <p:txBody>
          <a:bodyPr>
            <a:noAutofit/>
          </a:bodyPr>
          <a:lstStyle/>
          <a:p>
            <a:r>
              <a:rPr lang="es-ES" sz="1800" dirty="0" smtClean="0"/>
              <a:t>Abraham </a:t>
            </a:r>
            <a:r>
              <a:rPr lang="es-ES" sz="1800" dirty="0" err="1" smtClean="0"/>
              <a:t>Lempel</a:t>
            </a:r>
            <a:r>
              <a:rPr lang="es-ES" sz="1800" dirty="0" smtClean="0"/>
              <a:t> y Jakob </a:t>
            </a:r>
            <a:r>
              <a:rPr lang="es-ES" sz="1800" dirty="0" err="1" smtClean="0"/>
              <a:t>Ziv</a:t>
            </a:r>
            <a:r>
              <a:rPr lang="es-ES" sz="1800" dirty="0" smtClean="0"/>
              <a:t> son los creadores del compresor LZ77, inventado en 1977 (de ahí su nombre). Este compresor se utilizó en ese momento para archivar (los formatos ZIP, ARJ y LHA lo utilizan). </a:t>
            </a:r>
            <a:endParaRPr lang="en-US" sz="1800" dirty="0" smtClean="0"/>
          </a:p>
          <a:p>
            <a:r>
              <a:rPr lang="es-ES" sz="1800" dirty="0" smtClean="0"/>
              <a:t>En 1978 crearon el compresor LZ78 especializado en compresión de imágenes (o la compresión de cualquier tipo de archivo binario). </a:t>
            </a:r>
            <a:endParaRPr lang="en-US" sz="1800" dirty="0" smtClean="0"/>
          </a:p>
          <a:p>
            <a:r>
              <a:rPr lang="es-ES" sz="1800" dirty="0" smtClean="0"/>
              <a:t>En 1984, Terry </a:t>
            </a:r>
            <a:r>
              <a:rPr lang="es-ES" sz="1800" dirty="0" err="1" smtClean="0"/>
              <a:t>Welch</a:t>
            </a:r>
            <a:r>
              <a:rPr lang="es-ES" sz="1800" dirty="0" smtClean="0"/>
              <a:t> de </a:t>
            </a:r>
            <a:r>
              <a:rPr lang="es-ES" sz="1800" dirty="0" err="1" smtClean="0"/>
              <a:t>Unisys</a:t>
            </a:r>
            <a:r>
              <a:rPr lang="es-ES" sz="1800" dirty="0" smtClean="0"/>
              <a:t> lo modificó para utilizarlo en controladores de disco duro; por lo tanto, se agregó la inicial de su apellido a la abreviatura LZ, lo que originó el término LZW. </a:t>
            </a:r>
            <a:br>
              <a:rPr lang="es-ES" sz="1800" dirty="0" smtClean="0"/>
            </a:br>
            <a:r>
              <a:rPr lang="es-ES" sz="1800" dirty="0" smtClean="0"/>
              <a:t>LZW es un algoritmo muy rápido tanto para la compresión como para la descompresión, basado en la multiplicidad de aparición de secuencias de caracteres en la cadena que se debe codificar. Su principio consiste en sustituir patrones con un código de índice y construir progresivamente un diccionario. </a:t>
            </a:r>
            <a:endParaRPr lang="en-US" sz="1800" dirty="0" smtClean="0"/>
          </a:p>
          <a:p>
            <a:r>
              <a:rPr lang="es-ES" sz="1800" dirty="0" smtClean="0"/>
              <a:t>Además, funciona en bits y no en bytes, por lo tanto, no depende de la manera en que el procesador codifica información. Es uno de los algoritmos más populares y se utiliza particularmente en formatos TIFF y GIF. Dado que el método de compresión LZW ha sido patentado por </a:t>
            </a:r>
            <a:r>
              <a:rPr lang="es-ES" sz="1800" dirty="0" err="1" smtClean="0"/>
              <a:t>Unisys</a:t>
            </a:r>
            <a:r>
              <a:rPr lang="es-ES" sz="1800" dirty="0" smtClean="0"/>
              <a:t>, el que se utiliza en imágenes PNG es el algoritmo LZ77, por el que no se pagan derechos de autor. </a:t>
            </a:r>
            <a:endParaRPr lang="en-US" sz="1800" dirty="0"/>
          </a:p>
        </p:txBody>
      </p:sp>
    </p:spTree>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err="1" smtClean="0"/>
              <a:t>Compresión</a:t>
            </a:r>
            <a:r>
              <a:rPr lang="en-US" b="1" dirty="0" smtClean="0"/>
              <a:t> LZW</a:t>
            </a:r>
            <a:endParaRPr lang="en-US" dirty="0"/>
          </a:p>
        </p:txBody>
      </p:sp>
      <p:sp>
        <p:nvSpPr>
          <p:cNvPr id="3" name="Rectangle 2"/>
          <p:cNvSpPr>
            <a:spLocks noGrp="1"/>
          </p:cNvSpPr>
          <p:nvPr>
            <p:ph sz="quarter" idx="1"/>
          </p:nvPr>
        </p:nvSpPr>
        <p:spPr>
          <a:xfrm>
            <a:off x="457200" y="1219200"/>
            <a:ext cx="8229600" cy="4953000"/>
          </a:xfrm>
        </p:spPr>
        <p:txBody>
          <a:bodyPr>
            <a:noAutofit/>
          </a:bodyPr>
          <a:lstStyle/>
          <a:p>
            <a:r>
              <a:rPr lang="es-ES" sz="1800" b="1" dirty="0" smtClean="0"/>
              <a:t>Construcción del diccionario</a:t>
            </a:r>
            <a:endParaRPr lang="en-US" sz="1800" dirty="0" smtClean="0"/>
          </a:p>
          <a:p>
            <a:pPr lvl="1"/>
            <a:r>
              <a:rPr lang="es-ES" sz="2000" dirty="0" smtClean="0"/>
              <a:t>El diccionario comienza con los 256 valores de la tabla ASCII. </a:t>
            </a:r>
          </a:p>
          <a:p>
            <a:pPr lvl="1"/>
            <a:r>
              <a:rPr lang="es-ES" sz="2000" dirty="0" smtClean="0"/>
              <a:t>El archivo a comprimir se divide en cadenas de bytes (por lo tanto, para las imágenes monocromáticas codificadas en 1 bit, esta compresión no es muy eficaz), cada una de estas cadenas se compara con el diccionario y se agrega si no se encuentra ahí. </a:t>
            </a:r>
            <a:endParaRPr lang="en-US" sz="2000" dirty="0"/>
          </a:p>
        </p:txBody>
      </p:sp>
    </p:spTree>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err="1" smtClean="0"/>
              <a:t>Compresión</a:t>
            </a:r>
            <a:r>
              <a:rPr lang="en-US" b="1" dirty="0" smtClean="0"/>
              <a:t> LZW</a:t>
            </a:r>
            <a:endParaRPr lang="en-US" dirty="0"/>
          </a:p>
        </p:txBody>
      </p:sp>
      <p:sp>
        <p:nvSpPr>
          <p:cNvPr id="3" name="Rectangle 2"/>
          <p:cNvSpPr>
            <a:spLocks noGrp="1"/>
          </p:cNvSpPr>
          <p:nvPr>
            <p:ph sz="quarter" idx="1"/>
          </p:nvPr>
        </p:nvSpPr>
        <p:spPr>
          <a:xfrm>
            <a:off x="457200" y="1219200"/>
            <a:ext cx="8229600" cy="4953000"/>
          </a:xfrm>
        </p:spPr>
        <p:txBody>
          <a:bodyPr>
            <a:noAutofit/>
          </a:bodyPr>
          <a:lstStyle/>
          <a:p>
            <a:r>
              <a:rPr lang="es-ES" sz="2400" b="1" dirty="0" smtClean="0"/>
              <a:t>Compresión</a:t>
            </a:r>
            <a:endParaRPr lang="en-US" sz="2400" dirty="0" smtClean="0"/>
          </a:p>
          <a:p>
            <a:pPr lvl="1"/>
            <a:r>
              <a:rPr lang="es-ES" sz="2400" dirty="0" smtClean="0"/>
              <a:t>El algoritmo pasa por la cadena de información y la codifica. Si una cadena nunca es más corta que la palabra más larga del diccionario, ésta se transmite. </a:t>
            </a:r>
            <a:endParaRPr lang="en-US" sz="2400" dirty="0" smtClean="0"/>
          </a:p>
          <a:p>
            <a:r>
              <a:rPr lang="es-ES" sz="2400" b="1" dirty="0" smtClean="0"/>
              <a:t>Descompresión</a:t>
            </a:r>
            <a:endParaRPr lang="en-US" sz="2400" dirty="0" smtClean="0"/>
          </a:p>
          <a:p>
            <a:pPr lvl="1"/>
            <a:r>
              <a:rPr lang="es-ES" sz="2400" dirty="0" smtClean="0"/>
              <a:t>Durante la descompresión, el algoritmo reconstruye el diccionario en la dirección opuesta; por lo tanto, no necesita almacenarse. </a:t>
            </a:r>
            <a:endParaRPr lang="en-US" sz="2400" dirty="0"/>
          </a:p>
        </p:txBody>
      </p:sp>
    </p:spTree>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err="1" smtClean="0"/>
              <a:t>Compresión</a:t>
            </a:r>
            <a:r>
              <a:rPr lang="en-US" b="1" dirty="0" smtClean="0"/>
              <a:t> JPEG</a:t>
            </a:r>
            <a:endParaRPr lang="en-US" dirty="0"/>
          </a:p>
        </p:txBody>
      </p:sp>
      <p:sp>
        <p:nvSpPr>
          <p:cNvPr id="3" name="Rectangle 2"/>
          <p:cNvSpPr>
            <a:spLocks noGrp="1"/>
          </p:cNvSpPr>
          <p:nvPr>
            <p:ph sz="quarter" idx="1"/>
          </p:nvPr>
        </p:nvSpPr>
        <p:spPr>
          <a:xfrm>
            <a:off x="457200" y="1219200"/>
            <a:ext cx="8229600" cy="4953000"/>
          </a:xfrm>
        </p:spPr>
        <p:txBody>
          <a:bodyPr>
            <a:noAutofit/>
          </a:bodyPr>
          <a:lstStyle/>
          <a:p>
            <a:r>
              <a:rPr lang="es-ES" sz="2000" dirty="0" smtClean="0"/>
              <a:t>La sigla </a:t>
            </a:r>
            <a:r>
              <a:rPr lang="es-ES" sz="2000" b="1" dirty="0" smtClean="0"/>
              <a:t>JPEG</a:t>
            </a:r>
            <a:r>
              <a:rPr lang="es-ES" sz="2000" dirty="0" smtClean="0"/>
              <a:t> (</a:t>
            </a:r>
            <a:r>
              <a:rPr lang="es-ES" sz="2000" i="1" dirty="0" err="1" smtClean="0"/>
              <a:t>Joint</a:t>
            </a:r>
            <a:r>
              <a:rPr lang="es-ES" sz="2000" i="1" dirty="0" smtClean="0"/>
              <a:t> </a:t>
            </a:r>
            <a:r>
              <a:rPr lang="es-ES" sz="2000" i="1" dirty="0" err="1" smtClean="0"/>
              <a:t>Photographic</a:t>
            </a:r>
            <a:r>
              <a:rPr lang="es-ES" sz="2000" i="1" dirty="0" smtClean="0"/>
              <a:t> </a:t>
            </a:r>
            <a:r>
              <a:rPr lang="es-ES" sz="2000" i="1" dirty="0" err="1" smtClean="0"/>
              <a:t>Expert</a:t>
            </a:r>
            <a:r>
              <a:rPr lang="es-ES" sz="2000" i="1" dirty="0" smtClean="0"/>
              <a:t> </a:t>
            </a:r>
            <a:r>
              <a:rPr lang="es-ES" sz="2000" i="1" dirty="0" err="1" smtClean="0"/>
              <a:t>Group</a:t>
            </a:r>
            <a:r>
              <a:rPr lang="es-ES" sz="2000" dirty="0" smtClean="0"/>
              <a:t>) surge de la reunión que tuvo lugar en 1982 entre un grupo de expertos en fotografía, que trabajaban principalmente en las formas de transmitir información (imágenes fijas o animadas). </a:t>
            </a:r>
          </a:p>
          <a:p>
            <a:r>
              <a:rPr lang="es-ES" sz="2000" dirty="0" smtClean="0"/>
              <a:t>En 1986, el ITU-T desarrolló métodos de compresión destinados al envío de faxes. </a:t>
            </a:r>
          </a:p>
          <a:p>
            <a:r>
              <a:rPr lang="es-ES" sz="2000" dirty="0" smtClean="0"/>
              <a:t>Estos dos grupos se unieron para crear el Grupo Conjunto de Expertos en Fotografía (JPEG). </a:t>
            </a:r>
            <a:endParaRPr lang="en-US" sz="2000" dirty="0" smtClean="0"/>
          </a:p>
          <a:p>
            <a:r>
              <a:rPr lang="es-ES" sz="2000" dirty="0" smtClean="0"/>
              <a:t>A diferencia de la compresión LZW, la compresión JPEG es una compresión dieléctrica, lo que le permite producir una de las mejores proporciones de compresión, a pesar de la ligera pérdida de calidad (20: 1; y 25:1 sin pérdida significativa de calidad).</a:t>
            </a:r>
            <a:br>
              <a:rPr lang="es-ES" sz="2000" dirty="0" smtClean="0"/>
            </a:br>
            <a:r>
              <a:rPr lang="es-ES" sz="2000" dirty="0" smtClean="0"/>
              <a:t>Este método de compresión es mucho más efectivo para las imágenes fotográficas (conformadas por muchos píxeles de colores diferentes) que para las imágenes geométricas (a diferencia de la compresión LZW) porque las diferencias de matiz producto de la compresión son muy visibles en esta última. </a:t>
            </a:r>
            <a:endParaRPr lang="en-US" sz="2000" dirty="0"/>
          </a:p>
        </p:txBody>
      </p:sp>
    </p:spTree>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err="1" smtClean="0"/>
              <a:t>Compresión</a:t>
            </a:r>
            <a:r>
              <a:rPr lang="en-US" b="1" dirty="0" smtClean="0"/>
              <a:t> JPEG</a:t>
            </a:r>
            <a:endParaRPr lang="en-US" dirty="0"/>
          </a:p>
        </p:txBody>
      </p:sp>
      <p:sp>
        <p:nvSpPr>
          <p:cNvPr id="3" name="Rectangle 2"/>
          <p:cNvSpPr>
            <a:spLocks noGrp="1"/>
          </p:cNvSpPr>
          <p:nvPr>
            <p:ph sz="quarter" idx="1"/>
          </p:nvPr>
        </p:nvSpPr>
        <p:spPr>
          <a:xfrm>
            <a:off x="457200" y="1219200"/>
            <a:ext cx="8229600" cy="4953000"/>
          </a:xfrm>
        </p:spPr>
        <p:txBody>
          <a:bodyPr>
            <a:noAutofit/>
          </a:bodyPr>
          <a:lstStyle/>
          <a:p>
            <a:r>
              <a:rPr lang="es-ES" sz="1600" dirty="0" smtClean="0"/>
              <a:t>Las etapas de la compresión JPEG son las siguientes: </a:t>
            </a:r>
            <a:endParaRPr lang="en-US" sz="1600" dirty="0" smtClean="0"/>
          </a:p>
          <a:p>
            <a:pPr lvl="1"/>
            <a:r>
              <a:rPr lang="es-ES" sz="1600" b="1" dirty="0" err="1" smtClean="0"/>
              <a:t>Remuestreo</a:t>
            </a:r>
            <a:r>
              <a:rPr lang="es-ES" sz="1600" b="1" dirty="0" smtClean="0"/>
              <a:t> de </a:t>
            </a:r>
            <a:r>
              <a:rPr lang="es-ES" sz="1600" b="1" dirty="0" err="1" smtClean="0"/>
              <a:t>crominancia</a:t>
            </a:r>
            <a:r>
              <a:rPr lang="es-ES" sz="1600" dirty="0" smtClean="0"/>
              <a:t>, porque el ojo humano no puede distinguir diferencias de </a:t>
            </a:r>
            <a:r>
              <a:rPr lang="es-ES" sz="1600" dirty="0" err="1" smtClean="0"/>
              <a:t>crominancia</a:t>
            </a:r>
            <a:r>
              <a:rPr lang="es-ES" sz="1600" dirty="0" smtClean="0"/>
              <a:t> en un cuadrado de 2x2 puntos </a:t>
            </a:r>
            <a:endParaRPr lang="en-US" sz="1600" dirty="0" smtClean="0"/>
          </a:p>
          <a:p>
            <a:pPr lvl="1"/>
            <a:r>
              <a:rPr lang="es-ES" sz="1600" b="1" dirty="0" smtClean="0"/>
              <a:t>División de la imagen en bloques de 8x8 puntos</a:t>
            </a:r>
            <a:r>
              <a:rPr lang="es-ES" sz="1600" dirty="0" smtClean="0"/>
              <a:t>, luego la aplicación de la función DCT (</a:t>
            </a:r>
            <a:r>
              <a:rPr lang="es-ES" sz="1600" i="1" dirty="0" err="1" smtClean="0"/>
              <a:t>Discrete</a:t>
            </a:r>
            <a:r>
              <a:rPr lang="es-ES" sz="1600" i="1" dirty="0" smtClean="0"/>
              <a:t> </a:t>
            </a:r>
            <a:r>
              <a:rPr lang="es-ES" sz="1600" i="1" dirty="0" err="1" smtClean="0"/>
              <a:t>Cosine</a:t>
            </a:r>
            <a:r>
              <a:rPr lang="es-ES" sz="1600" i="1" dirty="0" smtClean="0"/>
              <a:t> </a:t>
            </a:r>
            <a:r>
              <a:rPr lang="es-ES" sz="1600" i="1" dirty="0" err="1" smtClean="0"/>
              <a:t>Transform</a:t>
            </a:r>
            <a:r>
              <a:rPr lang="es-ES" sz="1600" i="1" dirty="0" smtClean="0"/>
              <a:t> (Transformada de coseno discreta)</a:t>
            </a:r>
            <a:r>
              <a:rPr lang="es-ES" sz="1600" dirty="0" smtClean="0"/>
              <a:t>), que descompone la imagen en una suma de frecuencias </a:t>
            </a:r>
            <a:endParaRPr lang="en-US" sz="1600" dirty="0" smtClean="0"/>
          </a:p>
          <a:p>
            <a:pPr lvl="1"/>
            <a:r>
              <a:rPr lang="es-ES" sz="1600" b="1" dirty="0" smtClean="0"/>
              <a:t>Cuantificación</a:t>
            </a:r>
            <a:r>
              <a:rPr lang="es-ES" sz="1600" dirty="0" smtClean="0"/>
              <a:t> de cada bloque, es decir, se aplica un coeficiente de pérdida (que hace posible determinar la relación tamaño/calidad) que "anulará" o disminuirá los valores altos de frecuencia a fin de atenuar los detalles, pasando de manera inteligente sobre el bloque con codificación RLE (en forma de zigzag para eliminar tantos valores cero como sea posible). </a:t>
            </a:r>
            <a:endParaRPr lang="en-US" sz="1600" dirty="0" smtClean="0"/>
          </a:p>
          <a:p>
            <a:pPr lvl="1"/>
            <a:r>
              <a:rPr lang="es-ES" sz="1600" b="1" dirty="0" smtClean="0"/>
              <a:t>Codificación de imágenes </a:t>
            </a:r>
            <a:r>
              <a:rPr lang="es-ES" sz="1600" dirty="0" smtClean="0"/>
              <a:t>después de la compresión mediante el método </a:t>
            </a:r>
            <a:r>
              <a:rPr lang="es-ES" sz="1600" dirty="0" err="1" smtClean="0"/>
              <a:t>Huffman</a:t>
            </a:r>
            <a:r>
              <a:rPr lang="es-ES" sz="1600" dirty="0" smtClean="0"/>
              <a:t> </a:t>
            </a:r>
            <a:endParaRPr lang="en-US" sz="1600" dirty="0" smtClean="0"/>
          </a:p>
          <a:p>
            <a:pPr lvl="1"/>
            <a:r>
              <a:rPr lang="es-ES" sz="1600" dirty="0" smtClean="0"/>
              <a:t>En realidad, los formatos que guardan un flujo codificado en JPEG se llaman </a:t>
            </a:r>
            <a:r>
              <a:rPr lang="es-ES" sz="1600" i="1" dirty="0" smtClean="0"/>
              <a:t>JFIF</a:t>
            </a:r>
            <a:r>
              <a:rPr lang="es-ES" sz="1600" dirty="0" smtClean="0"/>
              <a:t> (</a:t>
            </a:r>
            <a:r>
              <a:rPr lang="es-ES" sz="1600" i="1" dirty="0" smtClean="0"/>
              <a:t>JPEG </a:t>
            </a:r>
            <a:r>
              <a:rPr lang="es-ES" sz="1600" i="1" dirty="0" err="1" smtClean="0"/>
              <a:t>File</a:t>
            </a:r>
            <a:r>
              <a:rPr lang="es-ES" sz="1600" i="1" dirty="0" smtClean="0"/>
              <a:t> </a:t>
            </a:r>
            <a:r>
              <a:rPr lang="es-ES" sz="1600" i="1" dirty="0" err="1" smtClean="0"/>
              <a:t>Interchange</a:t>
            </a:r>
            <a:r>
              <a:rPr lang="es-ES" sz="1600" i="1" dirty="0" smtClean="0"/>
              <a:t> </a:t>
            </a:r>
            <a:r>
              <a:rPr lang="es-ES" sz="1600" i="1" dirty="0" err="1" smtClean="0"/>
              <a:t>Format</a:t>
            </a:r>
            <a:r>
              <a:rPr lang="es-ES" sz="1600" dirty="0" smtClean="0"/>
              <a:t>), pero el término generalmente se deforma a "archivo JPEG". </a:t>
            </a:r>
            <a:endParaRPr lang="en-US" sz="1600" dirty="0" smtClean="0"/>
          </a:p>
          <a:p>
            <a:pPr lvl="1"/>
            <a:r>
              <a:rPr lang="es-ES" sz="1600" dirty="0" smtClean="0"/>
              <a:t>Debe tenerse en cuenta que existe una forma de codificación JPEG </a:t>
            </a:r>
            <a:r>
              <a:rPr lang="es-ES" sz="1600" dirty="0" smtClean="0">
                <a:hlinkClick r:id="rId3"/>
              </a:rPr>
              <a:t>sin pérdidas</a:t>
            </a:r>
            <a:r>
              <a:rPr lang="es-ES" sz="1600" dirty="0" smtClean="0"/>
              <a:t>. Aunque ésta no es muy utilizada por la comunidad de procesamiento de datos en general, se utiliza especialmente para la transmisión de imágenes médicas a fin de evitar que se produzcan artefactos en la imagen (meramente dependientes de la imagen y su digitalización) y confundirlos con signos patológicos reales. De esta manera, la compresión resulta mucho menos efectiva (factor 2 solamente). </a:t>
            </a:r>
            <a:endParaRPr lang="en-US" sz="16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raining seminar presentation">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Training seminar presentation</Template>
  <TotalTime>0</TotalTime>
  <Words>23940</Words>
  <Application>Microsoft Office PowerPoint</Application>
  <PresentationFormat>On-screen Show (4:3)</PresentationFormat>
  <Paragraphs>1322</Paragraphs>
  <Slides>144</Slides>
  <Notes>144</Notes>
  <HiddenSlides>0</HiddenSlides>
  <MMClips>0</MMClips>
  <ScaleCrop>false</ScaleCrop>
  <HeadingPairs>
    <vt:vector size="4" baseType="variant">
      <vt:variant>
        <vt:lpstr>Theme</vt:lpstr>
      </vt:variant>
      <vt:variant>
        <vt:i4>1</vt:i4>
      </vt:variant>
      <vt:variant>
        <vt:lpstr>Slide Titles</vt:lpstr>
      </vt:variant>
      <vt:variant>
        <vt:i4>144</vt:i4>
      </vt:variant>
    </vt:vector>
  </HeadingPairs>
  <TitlesOfParts>
    <vt:vector size="145" baseType="lpstr">
      <vt:lpstr>Training seminar presentation</vt:lpstr>
      <vt:lpstr>Unidad V</vt:lpstr>
      <vt:lpstr>Multimedia</vt:lpstr>
      <vt:lpstr>Multimedia</vt:lpstr>
      <vt:lpstr>Multimedia</vt:lpstr>
      <vt:lpstr>Multimedia</vt:lpstr>
      <vt:lpstr>Multimedia</vt:lpstr>
      <vt:lpstr>Multimedia</vt:lpstr>
      <vt:lpstr>Multimedia</vt:lpstr>
      <vt:lpstr>INTERFACE DE CONTROL DE MEDIOS</vt:lpstr>
      <vt:lpstr>Elementos de un Sistema Multimedia</vt:lpstr>
      <vt:lpstr>Elementos de un Sistema Multimedia</vt:lpstr>
      <vt:lpstr>Elementos de un Sistema Multimedia</vt:lpstr>
      <vt:lpstr>Dispositivos de Entrada</vt:lpstr>
      <vt:lpstr>Dispositivos de Entrada</vt:lpstr>
      <vt:lpstr>Dispositivos de Entrada</vt:lpstr>
      <vt:lpstr>Dispositivos de Entrada</vt:lpstr>
      <vt:lpstr>Dispositivos de Entrada</vt:lpstr>
      <vt:lpstr>Dispositivos de Entrada</vt:lpstr>
      <vt:lpstr>Dispositivos de Salida</vt:lpstr>
      <vt:lpstr>Dispositivos de Salida</vt:lpstr>
      <vt:lpstr>Proceso</vt:lpstr>
      <vt:lpstr>Proceso</vt:lpstr>
      <vt:lpstr>Proceso</vt:lpstr>
      <vt:lpstr>Almacenamiento</vt:lpstr>
      <vt:lpstr>Almacenamiento</vt:lpstr>
      <vt:lpstr>Almacenamiento</vt:lpstr>
      <vt:lpstr>Almacenamiento</vt:lpstr>
      <vt:lpstr>Almacenamiento</vt:lpstr>
      <vt:lpstr>Almacenamiento</vt:lpstr>
      <vt:lpstr>Almacenamiento</vt:lpstr>
      <vt:lpstr>Estándares Multimedia</vt:lpstr>
      <vt:lpstr>Estándares Multimedia</vt:lpstr>
      <vt:lpstr>Estándares Multimedia</vt:lpstr>
      <vt:lpstr>Estándares Multimedia</vt:lpstr>
      <vt:lpstr>Estándares Multimedia</vt:lpstr>
      <vt:lpstr>Estándares Multimedia</vt:lpstr>
      <vt:lpstr>Estándares Multimedia (8)</vt:lpstr>
      <vt:lpstr>Video</vt:lpstr>
      <vt:lpstr>Video</vt:lpstr>
      <vt:lpstr>Video</vt:lpstr>
      <vt:lpstr>Video</vt:lpstr>
      <vt:lpstr>Video</vt:lpstr>
      <vt:lpstr>Video</vt:lpstr>
      <vt:lpstr>Video</vt:lpstr>
      <vt:lpstr>Video</vt:lpstr>
      <vt:lpstr>Representación computarizada del color</vt:lpstr>
      <vt:lpstr>El factor gama</vt:lpstr>
      <vt:lpstr>La administración del color</vt:lpstr>
      <vt:lpstr>Codificación CIE / L*a*b</vt:lpstr>
      <vt:lpstr>Codificación CIE / L*a*b</vt:lpstr>
      <vt:lpstr>Codificación CIE / L*a*b</vt:lpstr>
      <vt:lpstr>Código RGB</vt:lpstr>
      <vt:lpstr>Código HSL</vt:lpstr>
      <vt:lpstr>Código HSL</vt:lpstr>
      <vt:lpstr>Codificación CMYK</vt:lpstr>
      <vt:lpstr>Infografía</vt:lpstr>
      <vt:lpstr>El concepto de píxel</vt:lpstr>
      <vt:lpstr>Definición y resolución</vt:lpstr>
      <vt:lpstr>Los modelos de color</vt:lpstr>
      <vt:lpstr>El peso de una imagen</vt:lpstr>
      <vt:lpstr>El peso de una imagen</vt:lpstr>
      <vt:lpstr>Transparencia</vt:lpstr>
      <vt:lpstr>Imágenes vectoriales y de mapa de bits</vt:lpstr>
      <vt:lpstr>Imágenes vectoriales y de mapa de bits</vt:lpstr>
      <vt:lpstr>Formatos de archivos de gráficos((</vt:lpstr>
      <vt:lpstr>Tipos de formatos de archivos</vt:lpstr>
      <vt:lpstr>El formato BMP</vt:lpstr>
      <vt:lpstr>El formato BMP</vt:lpstr>
      <vt:lpstr>El formato BMP</vt:lpstr>
      <vt:lpstr>El formato BMP</vt:lpstr>
      <vt:lpstr>El formato BMP</vt:lpstr>
      <vt:lpstr>Formato GIF</vt:lpstr>
      <vt:lpstr>Formato GIF</vt:lpstr>
      <vt:lpstr>El formato PCX</vt:lpstr>
      <vt:lpstr>El formato PCX</vt:lpstr>
      <vt:lpstr>El formato PCX</vt:lpstr>
      <vt:lpstr>Formato PNG</vt:lpstr>
      <vt:lpstr>Formato PNG</vt:lpstr>
      <vt:lpstr>Formato PNG</vt:lpstr>
      <vt:lpstr>El formato TIF</vt:lpstr>
      <vt:lpstr>El formato TIF</vt:lpstr>
      <vt:lpstr>El formato TIF</vt:lpstr>
      <vt:lpstr>La compresión de datos</vt:lpstr>
      <vt:lpstr>La compresión de datos</vt:lpstr>
      <vt:lpstr>La compresión de datos</vt:lpstr>
      <vt:lpstr>La compresión de datos</vt:lpstr>
      <vt:lpstr>La compresión de datos</vt:lpstr>
      <vt:lpstr>La compresión de datos</vt:lpstr>
      <vt:lpstr>La compresión de datos</vt:lpstr>
      <vt:lpstr>La compresión RLE</vt:lpstr>
      <vt:lpstr>La compresión RLE</vt:lpstr>
      <vt:lpstr>Código Huffman</vt:lpstr>
      <vt:lpstr>Código Huffman</vt:lpstr>
      <vt:lpstr>Código Huffman</vt:lpstr>
      <vt:lpstr>Compresión LZW</vt:lpstr>
      <vt:lpstr>Compresión LZW</vt:lpstr>
      <vt:lpstr>Compresión LZW</vt:lpstr>
      <vt:lpstr>Compresión JPEG</vt:lpstr>
      <vt:lpstr>Compresión JPEG</vt:lpstr>
      <vt:lpstr>Filtros gráficos</vt:lpstr>
      <vt:lpstr>Filtros gráficos</vt:lpstr>
      <vt:lpstr>Filtros gráficos</vt:lpstr>
      <vt:lpstr>Filtros gráficos</vt:lpstr>
      <vt:lpstr>Video digital</vt:lpstr>
      <vt:lpstr>Video digital</vt:lpstr>
      <vt:lpstr>PAL</vt:lpstr>
      <vt:lpstr>NTSC</vt:lpstr>
      <vt:lpstr>Video compuesto</vt:lpstr>
      <vt:lpstr>Video compuesto</vt:lpstr>
      <vt:lpstr>S-Video (Y/C)</vt:lpstr>
      <vt:lpstr>El formato YUV (YCrCb)</vt:lpstr>
      <vt:lpstr>El formato YUV (YCrCb)</vt:lpstr>
      <vt:lpstr>Formato YIQ</vt:lpstr>
      <vt:lpstr>La compresión de video (códecs)</vt:lpstr>
      <vt:lpstr>Formato MPEG</vt:lpstr>
      <vt:lpstr>Formato MPEG</vt:lpstr>
      <vt:lpstr>Audio digital</vt:lpstr>
      <vt:lpstr>Audio digital</vt:lpstr>
      <vt:lpstr>Audio digital</vt:lpstr>
      <vt:lpstr>Audio digital</vt:lpstr>
      <vt:lpstr>Audio digital</vt:lpstr>
      <vt:lpstr>MP3</vt:lpstr>
      <vt:lpstr>MP3</vt:lpstr>
      <vt:lpstr>MP3</vt:lpstr>
      <vt:lpstr>Ogg Vorbis</vt:lpstr>
      <vt:lpstr>Ogg Vorbis</vt:lpstr>
      <vt:lpstr>Ogg Vorbis</vt:lpstr>
      <vt:lpstr>AAC (m4a)</vt:lpstr>
      <vt:lpstr>AAC (m4a)</vt:lpstr>
      <vt:lpstr>AAC (m4a)</vt:lpstr>
      <vt:lpstr>Cine en casa</vt:lpstr>
      <vt:lpstr>Audio multicanal (5.1, 6.1, 7.1)</vt:lpstr>
      <vt:lpstr>Audio multicanal (5.1, 6.1, 7.1)</vt:lpstr>
      <vt:lpstr>Audio multicanal (5.1, 6.1, 7.1)</vt:lpstr>
      <vt:lpstr>Audio multicanal (5.1, 6.1, 7.1)</vt:lpstr>
      <vt:lpstr>Audio multicanal (5.1, 6.1, 7.1)</vt:lpstr>
      <vt:lpstr>Dolby Surround Pro Logic</vt:lpstr>
      <vt:lpstr>Dolby Surround Pro Logic</vt:lpstr>
      <vt:lpstr>Dolby Surround Pro Logic</vt:lpstr>
      <vt:lpstr>Dolby Surround Pro Logic</vt:lpstr>
      <vt:lpstr>Dolby Digital / AC3</vt:lpstr>
      <vt:lpstr>Formato S/PDIF</vt:lpstr>
      <vt:lpstr>Formato S/PDIF</vt:lpstr>
      <vt:lpstr>Formato S/PDIF</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2009-01-11T05:29:57Z</dcterms:created>
  <dcterms:modified xsi:type="dcterms:W3CDTF">2012-08-17T18:51:44Z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TC101671263082</vt:lpwstr>
  </property>
</Properties>
</file>