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1"/>
  </p:sldMasterIdLst>
  <p:notesMasterIdLst>
    <p:notesMasterId r:id="rId47"/>
  </p:notesMasterIdLst>
  <p:sldIdLst>
    <p:sldId id="484" r:id="rId2"/>
    <p:sldId id="494" r:id="rId3"/>
    <p:sldId id="512" r:id="rId4"/>
    <p:sldId id="513" r:id="rId5"/>
    <p:sldId id="514" r:id="rId6"/>
    <p:sldId id="515" r:id="rId7"/>
    <p:sldId id="518" r:id="rId8"/>
    <p:sldId id="519" r:id="rId9"/>
    <p:sldId id="520" r:id="rId10"/>
    <p:sldId id="521" r:id="rId11"/>
    <p:sldId id="522" r:id="rId12"/>
    <p:sldId id="496" r:id="rId13"/>
    <p:sldId id="497" r:id="rId14"/>
    <p:sldId id="498" r:id="rId15"/>
    <p:sldId id="499" r:id="rId16"/>
    <p:sldId id="500" r:id="rId17"/>
    <p:sldId id="523" r:id="rId18"/>
    <p:sldId id="501" r:id="rId19"/>
    <p:sldId id="524" r:id="rId20"/>
    <p:sldId id="502" r:id="rId21"/>
    <p:sldId id="542" r:id="rId22"/>
    <p:sldId id="543" r:id="rId23"/>
    <p:sldId id="528" r:id="rId24"/>
    <p:sldId id="525" r:id="rId25"/>
    <p:sldId id="503" r:id="rId26"/>
    <p:sldId id="529" r:id="rId27"/>
    <p:sldId id="530" r:id="rId28"/>
    <p:sldId id="531" r:id="rId29"/>
    <p:sldId id="532" r:id="rId30"/>
    <p:sldId id="533" r:id="rId31"/>
    <p:sldId id="534" r:id="rId32"/>
    <p:sldId id="535" r:id="rId33"/>
    <p:sldId id="536" r:id="rId34"/>
    <p:sldId id="537" r:id="rId35"/>
    <p:sldId id="538" r:id="rId36"/>
    <p:sldId id="539" r:id="rId37"/>
    <p:sldId id="540" r:id="rId38"/>
    <p:sldId id="541" r:id="rId39"/>
    <p:sldId id="504" r:id="rId40"/>
    <p:sldId id="505" r:id="rId41"/>
    <p:sldId id="506" r:id="rId42"/>
    <p:sldId id="507" r:id="rId43"/>
    <p:sldId id="508" r:id="rId44"/>
    <p:sldId id="509" r:id="rId45"/>
    <p:sldId id="510" r:id="rId46"/>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576" y="-29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es-ES" sz="1200"/>
            </a:lvl1pPr>
          </a:lstStyle>
          <a:p>
            <a:fld id="{888A7752-73DE-404C-BA6F-63DEF987950B}" type="datetimeFigureOut">
              <a:rPr/>
              <a:pPr/>
              <a:t>11/9/2006</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lstStyle>
          <a:p>
            <a:fld id="{AEC00428-765A-4708-ADE2-3AAB557AF17C}" type="slidenum">
              <a:rPr/>
              <a:pPr/>
              <a:t>‹#›</a:t>
            </a:fld>
            <a:endParaRPr lang="es-ES"/>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10</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11</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12</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13</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14</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15</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16</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17</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18</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19</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20</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21</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22</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23</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24</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25</a:t>
            </a:fld>
            <a:endParaRPr 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26</a:t>
            </a:fld>
            <a:endParaRPr 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27</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28</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29</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a:t>
            </a:fld>
            <a:endParaRPr lang="es-E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30</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31</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32</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33</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34</a:t>
            </a:fld>
            <a:endParaRPr lang="es-E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35</a:t>
            </a:fld>
            <a:endParaRPr lang="es-E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36</a:t>
            </a:fld>
            <a:endParaRPr lang="es-E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37</a:t>
            </a:fld>
            <a:endParaRPr lang="es-E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38</a:t>
            </a:fld>
            <a:endParaRPr lang="es-E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39</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a:t>
            </a:fld>
            <a:endParaRPr lang="es-E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40</a:t>
            </a:fld>
            <a:endParaRPr lang="es-E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41</a:t>
            </a:fld>
            <a:endParaRPr lang="es-E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42</a:t>
            </a:fld>
            <a:endParaRPr lang="es-E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43</a:t>
            </a:fld>
            <a:endParaRPr lang="es-E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44</a:t>
            </a:fld>
            <a:endParaRPr lang="es-E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45</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8</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latinLnBrk="0">
              <a:defRPr lang="es-ES" sz="3200">
                <a:solidFill>
                  <a:schemeClr val="tx1"/>
                </a:solidFill>
              </a:defRPr>
            </a:lvl1pPr>
          </a:lstStyle>
          <a:p>
            <a:r>
              <a:rPr lang="es-ES" smtClean="0"/>
              <a:t>Haga clic para modificar el estilo de título del patrón</a:t>
            </a:r>
            <a:endParaRPr lang="es-ES"/>
          </a:p>
        </p:txBody>
      </p:sp>
      <p:sp>
        <p:nvSpPr>
          <p:cNvPr id="9" name="Subtitle 8"/>
          <p:cNvSpPr>
            <a:spLocks noGrp="1"/>
          </p:cNvSpPr>
          <p:nvPr>
            <p:ph type="subTitle" idx="1"/>
          </p:nvPr>
        </p:nvSpPr>
        <p:spPr>
          <a:xfrm>
            <a:off x="1219200" y="5124450"/>
            <a:ext cx="6858000" cy="533400"/>
          </a:xfrm>
        </p:spPr>
        <p:txBody>
          <a:bodyPr/>
          <a:lstStyle>
            <a:lvl1pPr marL="0" indent="0" algn="r" latinLnBrk="0">
              <a:buNone/>
              <a:defRPr lang="es-ES"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s-ES"/>
          </a:p>
        </p:txBody>
      </p:sp>
      <p:sp>
        <p:nvSpPr>
          <p:cNvPr id="28" name="Date Placeholder 27"/>
          <p:cNvSpPr>
            <a:spLocks noGrp="1"/>
          </p:cNvSpPr>
          <p:nvPr>
            <p:ph type="dt" sz="half" idx="10"/>
          </p:nvPr>
        </p:nvSpPr>
        <p:spPr>
          <a:xfrm>
            <a:off x="6400800" y="6355080"/>
            <a:ext cx="2286000" cy="365760"/>
          </a:xfrm>
        </p:spPr>
        <p:txBody>
          <a:bodyPr/>
          <a:lstStyle>
            <a:lvl1pPr latinLnBrk="0">
              <a:defRPr lang="es-ES" sz="1400"/>
            </a:lvl1pPr>
          </a:lstStyle>
          <a:p>
            <a:fld id="{A8B8E7D2-F905-46E3-BDD3-0258335A3216}" type="datetime1">
              <a:rPr/>
              <a:pPr/>
              <a:t>11/9/2006</a:t>
            </a:fld>
            <a:endParaRPr lang="es-ES" sz="1600"/>
          </a:p>
        </p:txBody>
      </p:sp>
      <p:sp>
        <p:nvSpPr>
          <p:cNvPr id="17" name="Footer Placeholder 16"/>
          <p:cNvSpPr>
            <a:spLocks noGrp="1"/>
          </p:cNvSpPr>
          <p:nvPr>
            <p:ph type="ftr" sz="quarter" idx="11"/>
          </p:nvPr>
        </p:nvSpPr>
        <p:spPr>
          <a:xfrm>
            <a:off x="2898648" y="6355080"/>
            <a:ext cx="3474720" cy="365760"/>
          </a:xfrm>
        </p:spPr>
        <p:txBody>
          <a:bodyPr/>
          <a:lstStyle/>
          <a:p>
            <a:endParaRPr lang="es-ES"/>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a:pPr/>
              <a:t>‹#›</a:t>
            </a:fld>
            <a:endParaRPr lang="es-E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y text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Content Placeholder 7"/>
          <p:cNvSpPr>
            <a:spLocks noGrp="1"/>
          </p:cNvSpPr>
          <p:nvPr>
            <p:ph sz="quarter" idx="1"/>
          </p:nvPr>
        </p:nvSpPr>
        <p:spPr>
          <a:xfrm>
            <a:off x="457200" y="1219200"/>
            <a:ext cx="8229600"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latinLnBrk="0">
              <a:buNone/>
              <a:defRPr lang="es-ES" sz="3200" b="0" cap="none" baseline="0"/>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1295400" y="4267200"/>
            <a:ext cx="6781800" cy="1143000"/>
          </a:xfrm>
        </p:spPr>
        <p:txBody>
          <a:bodyPr anchor="t" anchorCtr="0"/>
          <a:lstStyle>
            <a:lvl1pPr algn="r" latinLnBrk="0">
              <a:buNone/>
              <a:defRPr lang="es-ES" sz="2000">
                <a:solidFill>
                  <a:schemeClr val="tx1">
                    <a:tint val="75000"/>
                  </a:schemeClr>
                </a:solidFill>
              </a:defRPr>
            </a:lvl1pPr>
            <a:lvl2pPr>
              <a:buNone/>
              <a:defRPr lang="es-ES" sz="1800">
                <a:solidFill>
                  <a:schemeClr val="tx1">
                    <a:tint val="75000"/>
                  </a:schemeClr>
                </a:solidFill>
              </a:defRPr>
            </a:lvl2pPr>
            <a:lvl3pPr>
              <a:buNone/>
              <a:defRPr lang="es-ES" sz="1600">
                <a:solidFill>
                  <a:schemeClr val="tx1">
                    <a:tint val="75000"/>
                  </a:schemeClr>
                </a:solidFill>
              </a:defRPr>
            </a:lvl3pPr>
            <a:lvl4pPr>
              <a:buNone/>
              <a:defRPr lang="es-ES" sz="1400">
                <a:solidFill>
                  <a:schemeClr val="tx1">
                    <a:tint val="75000"/>
                  </a:schemeClr>
                </a:solidFill>
              </a:defRPr>
            </a:lvl4pPr>
            <a:lvl5pPr>
              <a:buNone/>
              <a:defRPr lang="es-ES" sz="1400">
                <a:solidFill>
                  <a:schemeClr val="tx1">
                    <a:tint val="75000"/>
                  </a:schemeClr>
                </a:solidFill>
              </a:defRPr>
            </a:lvl5pPr>
          </a:lstStyle>
          <a:p>
            <a:pPr lvl="0"/>
            <a:r>
              <a:rPr lang="es-ES" smtClean="0"/>
              <a:t>Haga clic para modificar el estilo de texto del patrón</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a:pPr/>
              <a:t>11/9/2006</a:t>
            </a:fld>
            <a:endParaRPr lang="es-ES"/>
          </a:p>
        </p:txBody>
      </p:sp>
      <p:sp>
        <p:nvSpPr>
          <p:cNvPr id="5" name="Footer Placeholder 4"/>
          <p:cNvSpPr>
            <a:spLocks noGrp="1"/>
          </p:cNvSpPr>
          <p:nvPr>
            <p:ph type="ftr" sz="quarter" idx="11"/>
          </p:nvPr>
        </p:nvSpPr>
        <p:spPr>
          <a:xfrm>
            <a:off x="2898648" y="6355080"/>
            <a:ext cx="3474720" cy="365760"/>
          </a:xfrm>
        </p:spPr>
        <p:txBody>
          <a:bodyPr/>
          <a:lstStyle/>
          <a:p>
            <a:endParaRPr lang="es-ES"/>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a:pPr/>
              <a:t>‹#›</a:t>
            </a:fld>
            <a:endParaRPr lang="es-E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ido do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5" name="Date Placeholder 4"/>
          <p:cNvSpPr>
            <a:spLocks noGrp="1"/>
          </p:cNvSpPr>
          <p:nvPr>
            <p:ph type="dt" sz="half" idx="10"/>
          </p:nvPr>
        </p:nvSpPr>
        <p:spPr/>
        <p:txBody>
          <a:bodyPr/>
          <a:lstStyle/>
          <a:p>
            <a:fld id="{A1D7F31A-E594-408B-8114-4F8438303DA3}"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47C1B20-DEF4-46E3-B77F-0FB6B8193D90}" type="slidenum">
              <a:rPr/>
              <a:pPr/>
              <a:t>‹#›</a:t>
            </a:fld>
            <a:endParaRPr lang="es-ES"/>
          </a:p>
        </p:txBody>
      </p:sp>
      <p:sp>
        <p:nvSpPr>
          <p:cNvPr id="9" name="Content Placeholder 8"/>
          <p:cNvSpPr>
            <a:spLocks noGrp="1"/>
          </p:cNvSpPr>
          <p:nvPr>
            <p:ph sz="quarter" idx="1"/>
          </p:nvPr>
        </p:nvSpPr>
        <p:spPr>
          <a:xfrm>
            <a:off x="457200" y="1219200"/>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1" name="Content Placeholder 10"/>
          <p:cNvSpPr>
            <a:spLocks noGrp="1"/>
          </p:cNvSpPr>
          <p:nvPr>
            <p:ph sz="quarter" idx="2"/>
          </p:nvPr>
        </p:nvSpPr>
        <p:spPr>
          <a:xfrm>
            <a:off x="4632198" y="1216152"/>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latinLnBrk="0">
              <a:defRPr lang="es-ES"/>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AD978398-2A5A-4309-94C2-82E465C1DCF8}" type="datetime1">
              <a:rPr/>
              <a:pPr/>
              <a:t>11/9/2006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47C1B20-DEF4-46E3-B77F-0FB6B8193D90}" type="slidenum">
              <a:rPr/>
              <a:pPr/>
              <a:t>‹#›</a:t>
            </a:fld>
            <a:endParaRPr lang="es-ES"/>
          </a:p>
        </p:txBody>
      </p:sp>
      <p:sp>
        <p:nvSpPr>
          <p:cNvPr id="11" name="Content Placeholder 10"/>
          <p:cNvSpPr>
            <a:spLocks noGrp="1"/>
          </p:cNvSpPr>
          <p:nvPr>
            <p:ph sz="quarter" idx="2"/>
          </p:nvPr>
        </p:nvSpPr>
        <p:spPr>
          <a:xfrm>
            <a:off x="457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3" name="Content Placeholder 12"/>
          <p:cNvSpPr>
            <a:spLocks noGrp="1"/>
          </p:cNvSpPr>
          <p:nvPr>
            <p:ph sz="quarter" idx="4"/>
          </p:nvPr>
        </p:nvSpPr>
        <p:spPr>
          <a:xfrm>
            <a:off x="4648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3" name="Date Placeholder 2"/>
          <p:cNvSpPr>
            <a:spLocks noGrp="1"/>
          </p:cNvSpPr>
          <p:nvPr>
            <p:ph type="dt" sz="half" idx="10"/>
          </p:nvPr>
        </p:nvSpPr>
        <p:spPr/>
        <p:txBody>
          <a:bodyPr/>
          <a:lstStyle/>
          <a:p>
            <a:fld id="{33938BEC-55E3-4F9D-B5C5-76D23951C04A}" type="datetime1">
              <a:rPr/>
              <a:pPr/>
              <a:t>11/9/2006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a:pPr/>
              <a:t>11/9/2006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47C1B20-DEF4-46E3-B77F-0FB6B8193D90}" type="slidenum">
              <a:rPr/>
              <a:pPr/>
              <a:t>‹#›</a:t>
            </a:fld>
            <a:endParaRPr lang="es-E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latinLnBrk="0">
              <a:buNone/>
              <a:defRPr lang="es-ES" sz="2000" b="1">
                <a:solidFill>
                  <a:schemeClr val="tx2"/>
                </a:solidFill>
                <a:latin typeface="+mn-lt"/>
                <a:ea typeface="+mn-lt"/>
                <a:cs typeface="+mn-lt"/>
              </a:defRPr>
            </a:lvl1pPr>
          </a:lstStyle>
          <a:p>
            <a:r>
              <a:rPr lang="es-ES" smtClean="0"/>
              <a:t>Haga clic para modificar el estilo de título del patrón</a:t>
            </a:r>
            <a:endParaRPr lang="es-ES"/>
          </a:p>
        </p:txBody>
      </p:sp>
      <p:sp>
        <p:nvSpPr>
          <p:cNvPr id="3" name="Text Placeholder 2"/>
          <p:cNvSpPr>
            <a:spLocks noGrp="1"/>
          </p:cNvSpPr>
          <p:nvPr>
            <p:ph type="body" idx="2"/>
          </p:nvPr>
        </p:nvSpPr>
        <p:spPr>
          <a:xfrm>
            <a:off x="6324600" y="1219200"/>
            <a:ext cx="2514600" cy="4843463"/>
          </a:xfrm>
        </p:spPr>
        <p:txBody>
          <a:bodyPr/>
          <a:lstStyle>
            <a:lvl1pPr marL="0" indent="0" latinLnBrk="0">
              <a:lnSpc>
                <a:spcPts val="2200"/>
              </a:lnSpc>
              <a:spcAft>
                <a:spcPts val="1000"/>
              </a:spcAft>
              <a:buNone/>
              <a:defRPr lang="es-ES" sz="1600">
                <a:solidFill>
                  <a:schemeClr val="tx2"/>
                </a:solidFill>
              </a:defRPr>
            </a:lvl1pPr>
            <a:lvl2pPr>
              <a:buNone/>
              <a:defRPr lang="es-ES" sz="1200"/>
            </a:lvl2pPr>
            <a:lvl3pPr>
              <a:buNone/>
              <a:defRPr lang="es-ES" sz="1000"/>
            </a:lvl3pPr>
            <a:lvl4pPr>
              <a:buNone/>
              <a:defRPr lang="es-ES" sz="900"/>
            </a:lvl4pPr>
            <a:lvl5pPr>
              <a:buNone/>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2" name="Content Placeholder 11"/>
          <p:cNvSpPr>
            <a:spLocks noGrp="1"/>
          </p:cNvSpPr>
          <p:nvPr>
            <p:ph sz="quarter" idx="1"/>
          </p:nvPr>
        </p:nvSpPr>
        <p:spPr>
          <a:xfrm>
            <a:off x="304800" y="304800"/>
            <a:ext cx="57150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latinLnBrk="0">
              <a:buNone/>
              <a:defRPr lang="es-ES" sz="2000" b="0">
                <a:solidFill>
                  <a:schemeClr val="tx1"/>
                </a:solidFill>
              </a:defRPr>
            </a:lvl1pPr>
          </a:lstStyle>
          <a:p>
            <a:r>
              <a:rPr lang="es-ES" smtClean="0"/>
              <a:t>Haga clic para modificar el estilo de título del patrón</a:t>
            </a:r>
            <a:endParaRPr lang="es-E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latinLnBrk="0">
              <a:spcBef>
                <a:spcPts val="600"/>
              </a:spcBef>
              <a:buNone/>
              <a:defRPr lang="es-ES" sz="3200"/>
            </a:lvl1pPr>
          </a:lstStyle>
          <a:p>
            <a:r>
              <a:rPr lang="es-ES" smtClean="0"/>
              <a:t>Haga clic en el icono para agregar una imagen</a:t>
            </a:r>
            <a:endParaRPr lang="es-ES"/>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latinLnBrk="0">
              <a:buFontTx/>
              <a:buNone/>
              <a:defRPr lang="es-ES" sz="1400"/>
            </a:lvl1pPr>
            <a:lvl2pPr>
              <a:defRPr lang="es-ES" sz="1200"/>
            </a:lvl2pPr>
            <a:lvl3pPr>
              <a:defRPr lang="es-ES" sz="1000"/>
            </a:lvl3pPr>
            <a:lvl4pPr>
              <a:defRPr lang="es-ES" sz="900"/>
            </a:lvl4pPr>
            <a:lvl5pPr>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es-ES"/>
              <a:t>Haga clic para modificar el estilo de título del patrón</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a:p>
            <a:pPr lvl="5"/>
            <a:r>
              <a:rPr lang="es-ES"/>
              <a:t>Sexto nivel</a:t>
            </a:r>
          </a:p>
          <a:p>
            <a:pPr lvl="6"/>
            <a:r>
              <a:rPr lang="es-ES"/>
              <a:t>Séptimo nivel</a:t>
            </a:r>
          </a:p>
          <a:p>
            <a:pPr lvl="7"/>
            <a:r>
              <a:rPr lang="es-ES"/>
              <a:t>Octavo nivel</a:t>
            </a:r>
          </a:p>
          <a:p>
            <a:pPr lvl="8"/>
            <a:r>
              <a:rPr lang="es-ES"/>
              <a:t>Noveno nivel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latinLnBrk="0">
              <a:defRPr lang="es-ES" sz="1400">
                <a:solidFill>
                  <a:schemeClr val="tx2"/>
                </a:solidFill>
              </a:defRPr>
            </a:lvl1pPr>
          </a:lstStyle>
          <a:p>
            <a:fld id="{33938BEC-55E3-4F9D-B5C5-76D23951C04A}" type="datetime1">
              <a:rPr/>
              <a:pPr/>
              <a:t>11/9/2006</a:t>
            </a:fld>
            <a:endParaRPr lang="es-ES" sz="140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latinLnBrk="0">
              <a:defRPr lang="es-ES" sz="1400">
                <a:solidFill>
                  <a:schemeClr val="tx2"/>
                </a:solidFill>
              </a:defRPr>
            </a:lvl1pPr>
          </a:lstStyle>
          <a:p>
            <a:pPr algn="r"/>
            <a:endParaRPr lang="es-ES" sz="140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latinLnBrk="0">
              <a:defRPr lang="es-ES" sz="1400">
                <a:solidFill>
                  <a:schemeClr val="tx2"/>
                </a:solidFill>
              </a:defRPr>
            </a:lvl1pPr>
          </a:lstStyle>
          <a:p>
            <a:pPr algn="l"/>
            <a:fld id="{D4B5ADC2-7248-4799-8E52-477E151C3EE9}" type="slidenum">
              <a:rPr lang="es-ES" sz="1400" b="1">
                <a:solidFill>
                  <a:srgbClr val="FFFFFF"/>
                </a:solidFill>
              </a:rPr>
              <a:pPr algn="l"/>
              <a:t>‹#›</a:t>
            </a:fld>
            <a:endParaRPr lang="es-ES" sz="160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lang="es-ES"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lang="es-ES"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lang="es-ES"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lang="es-ES"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lang="es-ES"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lang="es-ES"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s-ES" sz="1600" kern="120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s-ES" sz="1400" kern="120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s-ES" sz="1400" kern="120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s-ES" sz="1200" kern="1200">
          <a:solidFill>
            <a:schemeClr val="tx1"/>
          </a:solidFill>
          <a:latin typeface="+mn-lt"/>
          <a:ea typeface="+mn-ea"/>
          <a:cs typeface="+mn-cs"/>
        </a:defRPr>
      </a:lvl9pPr>
    </p:bodyStyle>
    <p:otherStyle>
      <a:lvl1pPr marL="0" algn="l" rtl="0" eaLnBrk="1" latinLnBrk="0" hangingPunct="1">
        <a:defRPr lang="es-ES" kern="1200">
          <a:solidFill>
            <a:schemeClr val="tx1"/>
          </a:solidFill>
          <a:latin typeface="+mn-lt"/>
          <a:ea typeface="+mn-ea"/>
          <a:cs typeface="+mn-cs"/>
        </a:defRPr>
      </a:lvl1pPr>
      <a:lvl2pPr marL="457200" algn="l" rtl="0" eaLnBrk="1" hangingPunct="1">
        <a:defRPr lang="es-ES" kern="1200">
          <a:solidFill>
            <a:schemeClr val="tx1"/>
          </a:solidFill>
          <a:latin typeface="+mn-lt"/>
          <a:ea typeface="+mn-ea"/>
          <a:cs typeface="+mn-cs"/>
        </a:defRPr>
      </a:lvl2pPr>
      <a:lvl3pPr marL="914400" algn="l" rtl="0" eaLnBrk="1" hangingPunct="1">
        <a:defRPr lang="es-ES" kern="1200">
          <a:solidFill>
            <a:schemeClr val="tx1"/>
          </a:solidFill>
          <a:latin typeface="+mn-lt"/>
          <a:ea typeface="+mn-ea"/>
          <a:cs typeface="+mn-cs"/>
        </a:defRPr>
      </a:lvl3pPr>
      <a:lvl4pPr marL="1371600" algn="l" rtl="0" eaLnBrk="1" hangingPunct="1">
        <a:defRPr lang="es-ES" kern="1200">
          <a:solidFill>
            <a:schemeClr val="tx1"/>
          </a:solidFill>
          <a:latin typeface="+mn-lt"/>
          <a:ea typeface="+mn-ea"/>
          <a:cs typeface="+mn-cs"/>
        </a:defRPr>
      </a:lvl4pPr>
      <a:lvl5pPr marL="1828800" algn="l" rtl="0" eaLnBrk="1" hangingPunct="1">
        <a:defRPr lang="es-ES" kern="1200">
          <a:solidFill>
            <a:schemeClr val="tx1"/>
          </a:solidFill>
          <a:latin typeface="+mn-lt"/>
          <a:ea typeface="+mn-ea"/>
          <a:cs typeface="+mn-cs"/>
        </a:defRPr>
      </a:lvl5pPr>
      <a:lvl6pPr marL="2286000" algn="l" rtl="0" eaLnBrk="1" hangingPunct="1">
        <a:defRPr lang="es-ES" kern="1200">
          <a:solidFill>
            <a:schemeClr val="tx1"/>
          </a:solidFill>
          <a:latin typeface="+mn-lt"/>
          <a:ea typeface="+mn-ea"/>
          <a:cs typeface="+mn-cs"/>
        </a:defRPr>
      </a:lvl6pPr>
      <a:lvl7pPr marL="2743200" algn="l" rtl="0" eaLnBrk="1" hangingPunct="1">
        <a:defRPr lang="es-ES" kern="1200">
          <a:solidFill>
            <a:schemeClr val="tx1"/>
          </a:solidFill>
          <a:latin typeface="+mn-lt"/>
          <a:ea typeface="+mn-ea"/>
          <a:cs typeface="+mn-cs"/>
        </a:defRPr>
      </a:lvl7pPr>
      <a:lvl8pPr marL="3200400" algn="l" rtl="0" eaLnBrk="1" hangingPunct="1">
        <a:defRPr lang="es-ES" kern="1200">
          <a:solidFill>
            <a:schemeClr val="tx1"/>
          </a:solidFill>
          <a:latin typeface="+mn-lt"/>
          <a:ea typeface="+mn-ea"/>
          <a:cs typeface="+mn-cs"/>
        </a:defRPr>
      </a:lvl8pPr>
      <a:lvl9pPr marL="3657600" algn="l" rtl="0" eaLnBrk="1" hangingPunct="1">
        <a:defRPr lang="es-ES"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ES" dirty="0" smtClean="0"/>
              <a:t>Unidad III Programación concurrente </a:t>
            </a:r>
            <a:r>
              <a:rPr lang="es-ES" dirty="0" err="1" smtClean="0"/>
              <a:t>multihilo</a:t>
            </a:r>
            <a:r>
              <a:rPr lang="es-ES" dirty="0" smtClean="0"/>
              <a:t>.</a:t>
            </a:r>
          </a:p>
        </p:txBody>
      </p:sp>
      <p:sp>
        <p:nvSpPr>
          <p:cNvPr id="3" name="Rectangle 2"/>
          <p:cNvSpPr>
            <a:spLocks noGrp="1"/>
          </p:cNvSpPr>
          <p:nvPr>
            <p:ph sz="quarter" idx="1"/>
          </p:nvPr>
        </p:nvSpPr>
        <p:spPr/>
        <p:txBody>
          <a:bodyPr>
            <a:normAutofit/>
          </a:bodyPr>
          <a:lstStyle/>
          <a:p>
            <a:r>
              <a:rPr lang="es-ES" sz="2000" dirty="0" smtClean="0"/>
              <a:t>Programación concurrente </a:t>
            </a:r>
            <a:r>
              <a:rPr lang="es-ES" sz="2000" dirty="0" err="1" smtClean="0"/>
              <a:t>multihilo</a:t>
            </a:r>
            <a:r>
              <a:rPr lang="es-ES" sz="2000" dirty="0" smtClean="0"/>
              <a:t>.</a:t>
            </a:r>
          </a:p>
          <a:p>
            <a:pPr lvl="1"/>
            <a:r>
              <a:rPr lang="es-ES" sz="1200" dirty="0" smtClean="0"/>
              <a:t>3.1 Concepto de Hilo.</a:t>
            </a:r>
          </a:p>
          <a:p>
            <a:pPr lvl="1"/>
            <a:r>
              <a:rPr lang="es-ES" sz="1200" dirty="0" smtClean="0"/>
              <a:t>3.2 Comparación de un programa de flujo</a:t>
            </a:r>
          </a:p>
          <a:p>
            <a:pPr lvl="1"/>
            <a:r>
              <a:rPr lang="es-ES" sz="1200" dirty="0" smtClean="0"/>
              <a:t>único contra uno de flujo múltiple.</a:t>
            </a:r>
          </a:p>
          <a:p>
            <a:pPr lvl="1"/>
            <a:r>
              <a:rPr lang="es-ES" sz="1200" dirty="0" smtClean="0"/>
              <a:t>3.3 Creación y control de hilos.</a:t>
            </a:r>
          </a:p>
          <a:p>
            <a:pPr lvl="2"/>
            <a:r>
              <a:rPr lang="es-ES" sz="1200" dirty="0" smtClean="0"/>
              <a:t>3.3.1 Atributos de hilos.</a:t>
            </a:r>
          </a:p>
          <a:p>
            <a:pPr lvl="2"/>
            <a:r>
              <a:rPr lang="es-ES" sz="1200" dirty="0" smtClean="0"/>
              <a:t>3.3.2 Creación e Inicialización de</a:t>
            </a:r>
          </a:p>
          <a:p>
            <a:pPr lvl="2"/>
            <a:r>
              <a:rPr lang="es-ES" sz="1200" dirty="0" smtClean="0"/>
              <a:t>hilos.</a:t>
            </a:r>
          </a:p>
          <a:p>
            <a:pPr lvl="2"/>
            <a:r>
              <a:rPr lang="es-ES" sz="1200" dirty="0" smtClean="0"/>
              <a:t>3.3.3 Arranque de hilos.</a:t>
            </a:r>
          </a:p>
          <a:p>
            <a:pPr lvl="2"/>
            <a:r>
              <a:rPr lang="es-ES" sz="1200" dirty="0" smtClean="0"/>
              <a:t>3.3.4 Manipulación de hilos.</a:t>
            </a:r>
          </a:p>
          <a:p>
            <a:pPr lvl="2"/>
            <a:r>
              <a:rPr lang="es-ES" sz="1200" dirty="0" smtClean="0"/>
              <a:t>3.3.5 Suspensión de hilos.</a:t>
            </a:r>
          </a:p>
          <a:p>
            <a:pPr lvl="2"/>
            <a:r>
              <a:rPr lang="es-ES" sz="1200" dirty="0" smtClean="0"/>
              <a:t>3.3.6 Parada de hilos.</a:t>
            </a:r>
          </a:p>
          <a:p>
            <a:pPr lvl="1"/>
            <a:r>
              <a:rPr lang="es-ES" sz="1200" dirty="0" smtClean="0"/>
              <a:t>3.4 Sincronización de hilos.</a:t>
            </a:r>
          </a:p>
          <a:p>
            <a:pPr lvl="2"/>
            <a:r>
              <a:rPr lang="es-ES" sz="1200" dirty="0" smtClean="0"/>
              <a:t>3.4.1 </a:t>
            </a:r>
            <a:r>
              <a:rPr lang="es-ES" sz="1200" dirty="0" err="1" smtClean="0"/>
              <a:t>Mutex</a:t>
            </a:r>
            <a:r>
              <a:rPr lang="es-ES" sz="1200" dirty="0" smtClean="0"/>
              <a:t>.</a:t>
            </a:r>
          </a:p>
          <a:p>
            <a:pPr lvl="2"/>
            <a:r>
              <a:rPr lang="es-ES" sz="1200" dirty="0" smtClean="0"/>
              <a:t>3.4.2 Semáforos.</a:t>
            </a:r>
          </a:p>
          <a:p>
            <a:pPr lvl="2"/>
            <a:r>
              <a:rPr lang="es-ES" sz="1200" dirty="0" smtClean="0"/>
              <a:t>3.4.3 Barreras (</a:t>
            </a:r>
            <a:r>
              <a:rPr lang="es-ES" sz="1200" dirty="0" err="1" smtClean="0"/>
              <a:t>Barrier</a:t>
            </a:r>
            <a:r>
              <a:rPr lang="es-ES" sz="1200" dirty="0" smtClean="0"/>
              <a:t>).</a:t>
            </a:r>
          </a:p>
          <a:p>
            <a:pPr lvl="1"/>
            <a:endParaRPr lang="es-ES" sz="3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Lifecyle</a:t>
            </a:r>
            <a:r>
              <a:rPr lang="en-US" b="1" dirty="0" smtClean="0"/>
              <a:t> Of Threads</a:t>
            </a:r>
            <a:endParaRPr lang="es-ES" dirty="0" smtClean="0"/>
          </a:p>
        </p:txBody>
      </p:sp>
      <p:sp>
        <p:nvSpPr>
          <p:cNvPr id="4" name="Rectangle 2"/>
          <p:cNvSpPr>
            <a:spLocks noGrp="1"/>
          </p:cNvSpPr>
          <p:nvPr>
            <p:ph sz="quarter" idx="1"/>
          </p:nvPr>
        </p:nvSpPr>
        <p:spPr>
          <a:xfrm>
            <a:off x="457200" y="1219200"/>
            <a:ext cx="8229600" cy="609600"/>
          </a:xfrm>
        </p:spPr>
        <p:txBody>
          <a:bodyPr>
            <a:noAutofit/>
          </a:bodyPr>
          <a:lstStyle/>
          <a:p>
            <a:r>
              <a:rPr lang="en-US" sz="1600" dirty="0" smtClean="0"/>
              <a:t>The following figure illustrates the most common thread states, and what happens to move a thread into each state</a:t>
            </a:r>
            <a:endParaRPr lang="en-US" sz="1600" dirty="0"/>
          </a:p>
        </p:txBody>
      </p:sp>
      <p:pic>
        <p:nvPicPr>
          <p:cNvPr id="320514" name="Picture 2"/>
          <p:cNvPicPr>
            <a:picLocks noChangeAspect="1" noChangeArrowheads="1"/>
          </p:cNvPicPr>
          <p:nvPr/>
        </p:nvPicPr>
        <p:blipFill>
          <a:blip r:embed="rId3" cstate="print"/>
          <a:srcRect/>
          <a:stretch>
            <a:fillRect/>
          </a:stretch>
        </p:blipFill>
        <p:spPr bwMode="auto">
          <a:xfrm>
            <a:off x="1600200" y="1981200"/>
            <a:ext cx="5124450" cy="3438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Lifecyle</a:t>
            </a:r>
            <a:r>
              <a:rPr lang="en-US" b="1" dirty="0" smtClean="0"/>
              <a:t> Of Threads</a:t>
            </a:r>
            <a:endParaRPr lang="es-ES" dirty="0" smtClean="0"/>
          </a:p>
        </p:txBody>
      </p:sp>
      <p:sp>
        <p:nvSpPr>
          <p:cNvPr id="4" name="Rectangle 2"/>
          <p:cNvSpPr>
            <a:spLocks noGrp="1"/>
          </p:cNvSpPr>
          <p:nvPr>
            <p:ph sz="quarter" idx="1"/>
          </p:nvPr>
        </p:nvSpPr>
        <p:spPr>
          <a:xfrm>
            <a:off x="457200" y="1219200"/>
            <a:ext cx="8229600" cy="533400"/>
          </a:xfrm>
        </p:spPr>
        <p:txBody>
          <a:bodyPr>
            <a:noAutofit/>
          </a:bodyPr>
          <a:lstStyle/>
          <a:p>
            <a:r>
              <a:rPr lang="en-US" sz="1600" dirty="0" smtClean="0"/>
              <a:t>Here a list of all the available thread states</a:t>
            </a:r>
            <a:endParaRPr lang="en-US" sz="1600" dirty="0"/>
          </a:p>
        </p:txBody>
      </p:sp>
      <p:pic>
        <p:nvPicPr>
          <p:cNvPr id="321538" name="Picture 2"/>
          <p:cNvPicPr>
            <a:picLocks noChangeAspect="1" noChangeArrowheads="1"/>
          </p:cNvPicPr>
          <p:nvPr/>
        </p:nvPicPr>
        <p:blipFill>
          <a:blip r:embed="rId3" cstate="print"/>
          <a:srcRect/>
          <a:stretch>
            <a:fillRect/>
          </a:stretch>
        </p:blipFill>
        <p:spPr bwMode="auto">
          <a:xfrm>
            <a:off x="762000" y="1828800"/>
            <a:ext cx="7400925" cy="3781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Starting Threads</a:t>
            </a:r>
            <a:endParaRPr lang="es-ES" dirty="0" smtClean="0"/>
          </a:p>
        </p:txBody>
      </p:sp>
      <p:sp>
        <p:nvSpPr>
          <p:cNvPr id="3" name="Rectangle 2"/>
          <p:cNvSpPr>
            <a:spLocks noGrp="1"/>
          </p:cNvSpPr>
          <p:nvPr>
            <p:ph sz="quarter" idx="1"/>
          </p:nvPr>
        </p:nvSpPr>
        <p:spPr/>
        <p:txBody>
          <a:bodyPr>
            <a:noAutofit/>
          </a:bodyPr>
          <a:lstStyle/>
          <a:p>
            <a:r>
              <a:rPr lang="en-US" sz="2000" dirty="0" smtClean="0"/>
              <a:t>The simplest way to create a thread is to create a new instance of the Thread class.</a:t>
            </a:r>
          </a:p>
          <a:p>
            <a:r>
              <a:rPr lang="en-US" sz="2000" dirty="0" smtClean="0"/>
              <a:t>The Thread constructor takes a single argument: a delegate instance. </a:t>
            </a:r>
          </a:p>
          <a:p>
            <a:r>
              <a:rPr lang="en-US" sz="2000" dirty="0" smtClean="0"/>
              <a:t>The CLR provides the </a:t>
            </a:r>
            <a:r>
              <a:rPr lang="en-US" sz="2000" dirty="0" err="1" smtClean="0"/>
              <a:t>ThreadStart</a:t>
            </a:r>
            <a:r>
              <a:rPr lang="en-US" sz="2000" dirty="0" smtClean="0"/>
              <a:t> delegate class specifically for this purpose, which points to a method you designate. </a:t>
            </a:r>
          </a:p>
          <a:p>
            <a:r>
              <a:rPr lang="en-US" sz="2000" dirty="0" smtClean="0"/>
              <a:t>This allows you to construct a thread and to say to it, “When you start, run this method.” </a:t>
            </a:r>
          </a:p>
          <a:p>
            <a:r>
              <a:rPr lang="en-US" sz="2000" dirty="0" smtClean="0"/>
              <a:t>The </a:t>
            </a:r>
            <a:r>
              <a:rPr lang="en-US" sz="2000" dirty="0" err="1" smtClean="0"/>
              <a:t>ThreadStart</a:t>
            </a:r>
            <a:r>
              <a:rPr lang="en-US" sz="2000" dirty="0" smtClean="0"/>
              <a:t> delegate declaration is: </a:t>
            </a:r>
          </a:p>
          <a:p>
            <a:pPr lvl="2">
              <a:buNone/>
            </a:pPr>
            <a:r>
              <a:rPr lang="en-US" dirty="0" smtClean="0">
                <a:solidFill>
                  <a:srgbClr val="FF0000"/>
                </a:solidFill>
              </a:rPr>
              <a:t>public delegate void </a:t>
            </a:r>
            <a:r>
              <a:rPr lang="en-US" dirty="0" err="1" smtClean="0">
                <a:solidFill>
                  <a:srgbClr val="FF0000"/>
                </a:solidFill>
              </a:rPr>
              <a:t>ThreadStart</a:t>
            </a:r>
            <a:r>
              <a:rPr lang="en-US" dirty="0" smtClean="0">
                <a:solidFill>
                  <a:srgbClr val="FF0000"/>
                </a:solidFill>
              </a:rPr>
              <a:t>( );</a:t>
            </a:r>
          </a:p>
          <a:p>
            <a:r>
              <a:rPr lang="en-US" sz="2000" dirty="0" smtClean="0"/>
              <a:t>As you can see, the method you attach to this delegate must take no parameters and must return void. </a:t>
            </a:r>
          </a:p>
          <a:p>
            <a:r>
              <a:rPr lang="en-US" sz="2000" dirty="0" smtClean="0"/>
              <a:t>Thus, you might create a new thread like this: </a:t>
            </a:r>
          </a:p>
          <a:p>
            <a:pPr lvl="1">
              <a:buNone/>
            </a:pPr>
            <a:r>
              <a:rPr lang="en-US" sz="1700" dirty="0" smtClean="0"/>
              <a:t>Thread </a:t>
            </a:r>
            <a:r>
              <a:rPr lang="en-US" sz="1700" dirty="0" err="1" smtClean="0"/>
              <a:t>myThread</a:t>
            </a:r>
            <a:r>
              <a:rPr lang="en-US" sz="1700" dirty="0" smtClean="0"/>
              <a:t> = new Thread( new </a:t>
            </a:r>
            <a:r>
              <a:rPr lang="en-US" sz="1700" dirty="0" err="1" smtClean="0"/>
              <a:t>ThreadStart</a:t>
            </a:r>
            <a:r>
              <a:rPr lang="en-US" sz="1700" dirty="0" smtClean="0"/>
              <a:t>(</a:t>
            </a:r>
            <a:r>
              <a:rPr lang="en-US" sz="1700" dirty="0" err="1" smtClean="0"/>
              <a:t>myFunc</a:t>
            </a:r>
            <a:r>
              <a:rPr lang="en-US" sz="1700" dirty="0" smtClean="0"/>
              <a:t>) ); </a:t>
            </a:r>
          </a:p>
          <a:p>
            <a:r>
              <a:rPr lang="en-US" sz="2000" dirty="0" err="1" smtClean="0"/>
              <a:t>myFunc</a:t>
            </a:r>
            <a:r>
              <a:rPr lang="en-US" sz="2000" dirty="0" smtClean="0"/>
              <a:t> must be a method that takes no parameters and returns void.</a:t>
            </a:r>
          </a:p>
          <a:p>
            <a:pPr lvl="2">
              <a:buNone/>
            </a:pPr>
            <a:endParaRPr lang="es-ES" sz="1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Starting Threads</a:t>
            </a:r>
            <a:endParaRPr lang="es-ES" dirty="0" smtClean="0"/>
          </a:p>
        </p:txBody>
      </p:sp>
      <p:sp>
        <p:nvSpPr>
          <p:cNvPr id="3" name="Rectangle 2"/>
          <p:cNvSpPr>
            <a:spLocks noGrp="1"/>
          </p:cNvSpPr>
          <p:nvPr>
            <p:ph sz="quarter" idx="1"/>
          </p:nvPr>
        </p:nvSpPr>
        <p:spPr/>
        <p:txBody>
          <a:bodyPr>
            <a:noAutofit/>
          </a:bodyPr>
          <a:lstStyle/>
          <a:p>
            <a:r>
              <a:rPr lang="en-US" sz="2000" dirty="0" smtClean="0"/>
              <a:t>For example, you might create two worker threads, one that counts up from zero: </a:t>
            </a:r>
          </a:p>
          <a:p>
            <a:pPr lvl="1">
              <a:buNone/>
            </a:pPr>
            <a:r>
              <a:rPr lang="en-US" sz="1600" dirty="0" smtClean="0">
                <a:solidFill>
                  <a:srgbClr val="FF0000"/>
                </a:solidFill>
              </a:rPr>
              <a:t>public void </a:t>
            </a:r>
            <a:r>
              <a:rPr lang="en-US" sz="1600" dirty="0" err="1" smtClean="0">
                <a:solidFill>
                  <a:srgbClr val="FF0000"/>
                </a:solidFill>
              </a:rPr>
              <a:t>Incrementer</a:t>
            </a:r>
            <a:r>
              <a:rPr lang="en-US" sz="1600" dirty="0" smtClean="0">
                <a:solidFill>
                  <a:srgbClr val="FF0000"/>
                </a:solidFill>
              </a:rPr>
              <a:t>( ) </a:t>
            </a:r>
          </a:p>
          <a:p>
            <a:pPr lvl="1">
              <a:buNone/>
            </a:pPr>
            <a:r>
              <a:rPr lang="en-US" sz="1600" dirty="0" smtClean="0">
                <a:solidFill>
                  <a:srgbClr val="FF0000"/>
                </a:solidFill>
              </a:rPr>
              <a:t>{</a:t>
            </a:r>
          </a:p>
          <a:p>
            <a:pPr lvl="2">
              <a:buNone/>
            </a:pPr>
            <a:r>
              <a:rPr lang="en-US" sz="1600" dirty="0" smtClean="0">
                <a:solidFill>
                  <a:srgbClr val="FF0000"/>
                </a:solidFill>
              </a:rPr>
              <a:t> for (</a:t>
            </a:r>
            <a:r>
              <a:rPr lang="en-US" sz="1600" dirty="0" err="1" smtClean="0">
                <a:solidFill>
                  <a:srgbClr val="FF0000"/>
                </a:solidFill>
              </a:rPr>
              <a:t>int</a:t>
            </a:r>
            <a:r>
              <a:rPr lang="en-US" sz="1600" dirty="0" smtClean="0">
                <a:solidFill>
                  <a:srgbClr val="FF0000"/>
                </a:solidFill>
              </a:rPr>
              <a:t> </a:t>
            </a:r>
            <a:r>
              <a:rPr lang="en-US" sz="1600" dirty="0" err="1" smtClean="0">
                <a:solidFill>
                  <a:srgbClr val="FF0000"/>
                </a:solidFill>
              </a:rPr>
              <a:t>i</a:t>
            </a:r>
            <a:r>
              <a:rPr lang="en-US" sz="1600" dirty="0" smtClean="0">
                <a:solidFill>
                  <a:srgbClr val="FF0000"/>
                </a:solidFill>
              </a:rPr>
              <a:t> =0;i&lt;10;i++) </a:t>
            </a:r>
          </a:p>
          <a:p>
            <a:pPr lvl="3">
              <a:buNone/>
            </a:pPr>
            <a:r>
              <a:rPr lang="en-US" sz="1600" dirty="0" smtClean="0">
                <a:solidFill>
                  <a:srgbClr val="FF0000"/>
                </a:solidFill>
              </a:rPr>
              <a:t>{</a:t>
            </a:r>
          </a:p>
          <a:p>
            <a:pPr lvl="4">
              <a:buNone/>
            </a:pPr>
            <a:r>
              <a:rPr lang="en-US" dirty="0" smtClean="0">
                <a:solidFill>
                  <a:srgbClr val="FF0000"/>
                </a:solidFill>
              </a:rPr>
              <a:t> </a:t>
            </a:r>
            <a:r>
              <a:rPr lang="en-US" dirty="0" err="1" smtClean="0">
                <a:solidFill>
                  <a:srgbClr val="FF0000"/>
                </a:solidFill>
              </a:rPr>
              <a:t>Console.WriteLine</a:t>
            </a:r>
            <a:r>
              <a:rPr lang="en-US" dirty="0" smtClean="0">
                <a:solidFill>
                  <a:srgbClr val="FF0000"/>
                </a:solidFill>
              </a:rPr>
              <a:t>("</a:t>
            </a:r>
            <a:r>
              <a:rPr lang="en-US" dirty="0" err="1" smtClean="0">
                <a:solidFill>
                  <a:srgbClr val="FF0000"/>
                </a:solidFill>
              </a:rPr>
              <a:t>Incrementer</a:t>
            </a:r>
            <a:r>
              <a:rPr lang="en-US" dirty="0" smtClean="0">
                <a:solidFill>
                  <a:srgbClr val="FF0000"/>
                </a:solidFill>
              </a:rPr>
              <a:t>: {0}", </a:t>
            </a:r>
            <a:r>
              <a:rPr lang="en-US" dirty="0" err="1" smtClean="0">
                <a:solidFill>
                  <a:srgbClr val="FF0000"/>
                </a:solidFill>
              </a:rPr>
              <a:t>i</a:t>
            </a:r>
            <a:r>
              <a:rPr lang="en-US" dirty="0" smtClean="0">
                <a:solidFill>
                  <a:srgbClr val="FF0000"/>
                </a:solidFill>
              </a:rPr>
              <a:t>); </a:t>
            </a:r>
          </a:p>
          <a:p>
            <a:pPr lvl="3">
              <a:buNone/>
            </a:pPr>
            <a:r>
              <a:rPr lang="en-US" sz="1600" dirty="0" smtClean="0">
                <a:solidFill>
                  <a:srgbClr val="FF0000"/>
                </a:solidFill>
              </a:rPr>
              <a:t>} </a:t>
            </a:r>
          </a:p>
          <a:p>
            <a:pPr lvl="1">
              <a:buNone/>
            </a:pPr>
            <a:r>
              <a:rPr lang="en-US" sz="1600" dirty="0" smtClean="0">
                <a:solidFill>
                  <a:srgbClr val="FF0000"/>
                </a:solidFill>
              </a:rPr>
              <a:t>} </a:t>
            </a:r>
          </a:p>
          <a:p>
            <a:r>
              <a:rPr lang="en-US" sz="2000" dirty="0" smtClean="0"/>
              <a:t>and one that counts down from 10:</a:t>
            </a:r>
          </a:p>
          <a:p>
            <a:pPr lvl="1">
              <a:buNone/>
            </a:pPr>
            <a:r>
              <a:rPr lang="en-US" sz="1700" dirty="0" smtClean="0"/>
              <a:t>public void </a:t>
            </a:r>
            <a:r>
              <a:rPr lang="en-US" sz="1700" dirty="0" err="1" smtClean="0"/>
              <a:t>Decrementer</a:t>
            </a:r>
            <a:r>
              <a:rPr lang="en-US" sz="1700" dirty="0" smtClean="0"/>
              <a:t>( ) </a:t>
            </a:r>
          </a:p>
          <a:p>
            <a:pPr lvl="1">
              <a:buNone/>
            </a:pPr>
            <a:r>
              <a:rPr lang="en-US" sz="1700" dirty="0" smtClean="0"/>
              <a:t>{</a:t>
            </a:r>
          </a:p>
          <a:p>
            <a:pPr lvl="1">
              <a:buNone/>
            </a:pPr>
            <a:r>
              <a:rPr lang="en-US" sz="1700" dirty="0" smtClean="0"/>
              <a:t>	 for (</a:t>
            </a:r>
            <a:r>
              <a:rPr lang="en-US" sz="1700" dirty="0" err="1" smtClean="0"/>
              <a:t>int</a:t>
            </a:r>
            <a:r>
              <a:rPr lang="en-US" sz="1700" dirty="0" smtClean="0"/>
              <a:t> </a:t>
            </a:r>
            <a:r>
              <a:rPr lang="en-US" sz="1700" dirty="0" err="1" smtClean="0"/>
              <a:t>i</a:t>
            </a:r>
            <a:r>
              <a:rPr lang="en-US" sz="1700" dirty="0" smtClean="0"/>
              <a:t> = 10;i&gt;=0;i--) </a:t>
            </a:r>
          </a:p>
          <a:p>
            <a:pPr lvl="1">
              <a:buNone/>
            </a:pPr>
            <a:r>
              <a:rPr lang="en-US" sz="1700" dirty="0" smtClean="0"/>
              <a:t>	{ </a:t>
            </a:r>
          </a:p>
          <a:p>
            <a:pPr lvl="1">
              <a:buNone/>
            </a:pPr>
            <a:r>
              <a:rPr lang="en-US" sz="1700" dirty="0" smtClean="0"/>
              <a:t>		</a:t>
            </a:r>
            <a:r>
              <a:rPr lang="en-US" sz="1700" dirty="0" err="1" smtClean="0"/>
              <a:t>Console.WriteLine</a:t>
            </a:r>
            <a:r>
              <a:rPr lang="en-US" sz="1700" dirty="0" smtClean="0"/>
              <a:t>("</a:t>
            </a:r>
            <a:r>
              <a:rPr lang="en-US" sz="1700" dirty="0" err="1" smtClean="0"/>
              <a:t>Decrementer</a:t>
            </a:r>
            <a:r>
              <a:rPr lang="en-US" sz="1700" dirty="0" smtClean="0"/>
              <a:t>: {0}", </a:t>
            </a:r>
            <a:r>
              <a:rPr lang="en-US" sz="1700" dirty="0" err="1" smtClean="0"/>
              <a:t>i</a:t>
            </a:r>
            <a:r>
              <a:rPr lang="en-US" sz="1700" dirty="0" smtClean="0"/>
              <a:t>); </a:t>
            </a:r>
          </a:p>
          <a:p>
            <a:pPr lvl="1">
              <a:buNone/>
            </a:pPr>
            <a:r>
              <a:rPr lang="en-US" sz="1700" dirty="0" smtClean="0"/>
              <a:t>	} </a:t>
            </a:r>
          </a:p>
          <a:p>
            <a:pPr lvl="1">
              <a:buNone/>
            </a:pPr>
            <a:r>
              <a:rPr lang="en-US" sz="1700" dirty="0" smtClean="0"/>
              <a:t>}</a:t>
            </a:r>
            <a:endParaRPr lang="es-ES" sz="11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Starting Threads</a:t>
            </a:r>
            <a:endParaRPr lang="es-ES" dirty="0" smtClean="0"/>
          </a:p>
        </p:txBody>
      </p:sp>
      <p:sp>
        <p:nvSpPr>
          <p:cNvPr id="3" name="Rectangle 2"/>
          <p:cNvSpPr>
            <a:spLocks noGrp="1"/>
          </p:cNvSpPr>
          <p:nvPr>
            <p:ph sz="quarter" idx="1"/>
          </p:nvPr>
        </p:nvSpPr>
        <p:spPr/>
        <p:txBody>
          <a:bodyPr>
            <a:noAutofit/>
          </a:bodyPr>
          <a:lstStyle/>
          <a:p>
            <a:r>
              <a:rPr lang="en-US" sz="2000" dirty="0" smtClean="0"/>
              <a:t>To run these in threads, create two new threads, each initialized with a </a:t>
            </a:r>
            <a:r>
              <a:rPr lang="en-US" sz="2000" dirty="0" err="1" smtClean="0"/>
              <a:t>ThreadStart</a:t>
            </a:r>
            <a:r>
              <a:rPr lang="en-US" sz="2000" dirty="0" smtClean="0"/>
              <a:t> delegate. </a:t>
            </a:r>
          </a:p>
          <a:p>
            <a:r>
              <a:rPr lang="en-US" sz="2000" dirty="0" smtClean="0"/>
              <a:t>These in turn would be initialized to the respective member functions: </a:t>
            </a:r>
          </a:p>
          <a:p>
            <a:pPr lvl="2">
              <a:buNone/>
            </a:pPr>
            <a:r>
              <a:rPr lang="en-US" sz="1800" dirty="0" smtClean="0">
                <a:solidFill>
                  <a:srgbClr val="FF0000"/>
                </a:solidFill>
              </a:rPr>
              <a:t>Thread t1 = new Thread( new </a:t>
            </a:r>
            <a:r>
              <a:rPr lang="en-US" sz="1800" dirty="0" err="1" smtClean="0">
                <a:solidFill>
                  <a:srgbClr val="FF0000"/>
                </a:solidFill>
              </a:rPr>
              <a:t>ThreadStart</a:t>
            </a:r>
            <a:r>
              <a:rPr lang="en-US" sz="1800" dirty="0" smtClean="0">
                <a:solidFill>
                  <a:srgbClr val="FF0000"/>
                </a:solidFill>
              </a:rPr>
              <a:t>(</a:t>
            </a:r>
            <a:r>
              <a:rPr lang="en-US" sz="1800" dirty="0" err="1" smtClean="0">
                <a:solidFill>
                  <a:srgbClr val="FF0000"/>
                </a:solidFill>
              </a:rPr>
              <a:t>Incrementer</a:t>
            </a:r>
            <a:r>
              <a:rPr lang="en-US" sz="1800" dirty="0" smtClean="0">
                <a:solidFill>
                  <a:srgbClr val="FF0000"/>
                </a:solidFill>
              </a:rPr>
              <a:t>) ); </a:t>
            </a:r>
          </a:p>
          <a:p>
            <a:pPr lvl="2">
              <a:buNone/>
            </a:pPr>
            <a:r>
              <a:rPr lang="en-US" sz="1800" dirty="0" smtClean="0">
                <a:solidFill>
                  <a:srgbClr val="FF0000"/>
                </a:solidFill>
              </a:rPr>
              <a:t>Thread t2 = new Thread( new </a:t>
            </a:r>
            <a:r>
              <a:rPr lang="en-US" sz="1800" dirty="0" err="1" smtClean="0">
                <a:solidFill>
                  <a:srgbClr val="FF0000"/>
                </a:solidFill>
              </a:rPr>
              <a:t>ThreadStart</a:t>
            </a:r>
            <a:r>
              <a:rPr lang="en-US" sz="1800" dirty="0" smtClean="0">
                <a:solidFill>
                  <a:srgbClr val="FF0000"/>
                </a:solidFill>
              </a:rPr>
              <a:t>(</a:t>
            </a:r>
            <a:r>
              <a:rPr lang="en-US" sz="1800" dirty="0" err="1" smtClean="0">
                <a:solidFill>
                  <a:srgbClr val="FF0000"/>
                </a:solidFill>
              </a:rPr>
              <a:t>Decrementer</a:t>
            </a:r>
            <a:r>
              <a:rPr lang="en-US" sz="1800" dirty="0" smtClean="0">
                <a:solidFill>
                  <a:srgbClr val="FF0000"/>
                </a:solidFill>
              </a:rPr>
              <a:t>) ); </a:t>
            </a:r>
          </a:p>
          <a:p>
            <a:r>
              <a:rPr lang="en-US" sz="2000" dirty="0" smtClean="0"/>
              <a:t>Instantiating these threads does not start them running. </a:t>
            </a:r>
          </a:p>
          <a:p>
            <a:r>
              <a:rPr lang="en-US" sz="2000" dirty="0" smtClean="0"/>
              <a:t>To do so you must call the Start method on the Thread object itself: </a:t>
            </a:r>
          </a:p>
          <a:p>
            <a:pPr lvl="2">
              <a:buNone/>
            </a:pPr>
            <a:r>
              <a:rPr lang="en-US" dirty="0" smtClean="0">
                <a:solidFill>
                  <a:srgbClr val="FF0000"/>
                </a:solidFill>
              </a:rPr>
              <a:t>t1.Start( ); </a:t>
            </a:r>
          </a:p>
          <a:p>
            <a:pPr lvl="2">
              <a:buNone/>
            </a:pPr>
            <a:r>
              <a:rPr lang="en-US" dirty="0" smtClean="0">
                <a:solidFill>
                  <a:srgbClr val="FF0000"/>
                </a:solidFill>
              </a:rPr>
              <a:t>t2.Start( );</a:t>
            </a:r>
            <a:endParaRPr lang="es-ES" sz="800" dirty="0" smtClean="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Starting Threads</a:t>
            </a:r>
            <a:endParaRPr lang="es-ES" dirty="0" smtClean="0"/>
          </a:p>
        </p:txBody>
      </p:sp>
      <p:sp>
        <p:nvSpPr>
          <p:cNvPr id="3" name="Rectangle 2"/>
          <p:cNvSpPr>
            <a:spLocks noGrp="1"/>
          </p:cNvSpPr>
          <p:nvPr>
            <p:ph sz="quarter" idx="1"/>
          </p:nvPr>
        </p:nvSpPr>
        <p:spPr>
          <a:xfrm>
            <a:off x="457200" y="1219200"/>
            <a:ext cx="3581400" cy="4937760"/>
          </a:xfrm>
        </p:spPr>
        <p:txBody>
          <a:bodyPr>
            <a:noAutofit/>
          </a:bodyPr>
          <a:lstStyle/>
          <a:p>
            <a:pPr lvl="1">
              <a:buNone/>
            </a:pPr>
            <a:r>
              <a:rPr lang="en-US" sz="1400" dirty="0" smtClean="0"/>
              <a:t>namespace </a:t>
            </a:r>
            <a:r>
              <a:rPr lang="en-US" sz="1400" dirty="0" err="1" smtClean="0"/>
              <a:t>Programming_CSharp</a:t>
            </a:r>
            <a:r>
              <a:rPr lang="en-US" sz="1400" dirty="0" smtClean="0"/>
              <a:t> </a:t>
            </a:r>
          </a:p>
          <a:p>
            <a:pPr lvl="1">
              <a:buNone/>
            </a:pPr>
            <a:r>
              <a:rPr lang="en-US" sz="1400" dirty="0" smtClean="0"/>
              <a:t>{</a:t>
            </a:r>
          </a:p>
          <a:p>
            <a:pPr lvl="1">
              <a:buNone/>
            </a:pPr>
            <a:r>
              <a:rPr lang="en-US" sz="1400" dirty="0" smtClean="0"/>
              <a:t> using System; </a:t>
            </a:r>
          </a:p>
          <a:p>
            <a:pPr lvl="1">
              <a:buNone/>
            </a:pPr>
            <a:r>
              <a:rPr lang="en-US" sz="1400" dirty="0" smtClean="0"/>
              <a:t>using </a:t>
            </a:r>
            <a:r>
              <a:rPr lang="en-US" sz="1400" dirty="0" err="1" smtClean="0"/>
              <a:t>System.Threading</a:t>
            </a:r>
            <a:r>
              <a:rPr lang="en-US" sz="1400" dirty="0" smtClean="0"/>
              <a:t>; </a:t>
            </a:r>
          </a:p>
          <a:p>
            <a:pPr lvl="1">
              <a:buNone/>
            </a:pPr>
            <a:r>
              <a:rPr lang="en-US" sz="1400" dirty="0" smtClean="0"/>
              <a:t>class Tester </a:t>
            </a:r>
          </a:p>
          <a:p>
            <a:pPr lvl="1">
              <a:buNone/>
            </a:pPr>
            <a:r>
              <a:rPr lang="en-US" sz="1400" dirty="0" smtClean="0"/>
              <a:t>{</a:t>
            </a:r>
          </a:p>
          <a:p>
            <a:pPr lvl="1">
              <a:buNone/>
            </a:pPr>
            <a:r>
              <a:rPr lang="en-US" sz="1400" dirty="0" smtClean="0"/>
              <a:t> static void Main( ) </a:t>
            </a:r>
          </a:p>
          <a:p>
            <a:pPr lvl="1">
              <a:buNone/>
            </a:pPr>
            <a:r>
              <a:rPr lang="en-US" sz="1400" dirty="0" smtClean="0"/>
              <a:t>	{ </a:t>
            </a:r>
          </a:p>
          <a:p>
            <a:pPr lvl="1">
              <a:buNone/>
            </a:pPr>
            <a:r>
              <a:rPr lang="en-US" sz="1400" dirty="0" smtClean="0"/>
              <a:t>		// make an instance of this class </a:t>
            </a:r>
          </a:p>
          <a:p>
            <a:pPr lvl="1">
              <a:buNone/>
            </a:pPr>
            <a:r>
              <a:rPr lang="en-US" sz="1400" dirty="0" smtClean="0"/>
              <a:t>	Tester t = new Tester( ); </a:t>
            </a:r>
          </a:p>
          <a:p>
            <a:pPr lvl="1">
              <a:buNone/>
            </a:pPr>
            <a:r>
              <a:rPr lang="en-US" sz="1400" dirty="0" smtClean="0"/>
              <a:t>	// run outside static Main </a:t>
            </a:r>
          </a:p>
          <a:p>
            <a:pPr lvl="1">
              <a:buNone/>
            </a:pPr>
            <a:r>
              <a:rPr lang="en-US" sz="1400" dirty="0" smtClean="0"/>
              <a:t>	</a:t>
            </a:r>
            <a:r>
              <a:rPr lang="en-US" sz="1400" dirty="0" err="1" smtClean="0"/>
              <a:t>t.DoTest</a:t>
            </a:r>
            <a:r>
              <a:rPr lang="en-US" sz="1400" dirty="0" smtClean="0"/>
              <a:t>( ); </a:t>
            </a:r>
          </a:p>
          <a:p>
            <a:pPr lvl="1">
              <a:buNone/>
            </a:pPr>
            <a:r>
              <a:rPr lang="en-US" sz="1400" dirty="0" smtClean="0"/>
              <a:t>	} </a:t>
            </a:r>
          </a:p>
          <a:p>
            <a:pPr lvl="2">
              <a:buNone/>
            </a:pPr>
            <a:r>
              <a:rPr lang="en-US" sz="1100" dirty="0" smtClean="0"/>
              <a:t>public void </a:t>
            </a:r>
            <a:r>
              <a:rPr lang="en-US" sz="1100" dirty="0" err="1" smtClean="0"/>
              <a:t>DoTest</a:t>
            </a:r>
            <a:r>
              <a:rPr lang="en-US" sz="1100" dirty="0" smtClean="0"/>
              <a:t>( ) </a:t>
            </a:r>
          </a:p>
          <a:p>
            <a:pPr lvl="2">
              <a:buNone/>
            </a:pPr>
            <a:r>
              <a:rPr lang="en-US" sz="1100" dirty="0" smtClean="0"/>
              <a:t>{ </a:t>
            </a:r>
          </a:p>
          <a:p>
            <a:pPr lvl="2">
              <a:buNone/>
            </a:pPr>
            <a:r>
              <a:rPr lang="en-US" sz="1100" dirty="0" smtClean="0"/>
              <a:t>// create a thread for the </a:t>
            </a:r>
            <a:r>
              <a:rPr lang="en-US" sz="1100" dirty="0" err="1" smtClean="0"/>
              <a:t>Incrementer</a:t>
            </a:r>
            <a:r>
              <a:rPr lang="en-US" sz="1100" dirty="0" smtClean="0"/>
              <a:t> </a:t>
            </a:r>
          </a:p>
          <a:p>
            <a:pPr lvl="2">
              <a:buNone/>
            </a:pPr>
            <a:r>
              <a:rPr lang="en-US" sz="1100" dirty="0" smtClean="0"/>
              <a:t>// pass in a </a:t>
            </a:r>
            <a:r>
              <a:rPr lang="en-US" sz="1100" dirty="0" err="1" smtClean="0"/>
              <a:t>ThreadStart</a:t>
            </a:r>
            <a:r>
              <a:rPr lang="en-US" sz="1100" dirty="0" smtClean="0"/>
              <a:t> delegate </a:t>
            </a:r>
          </a:p>
          <a:p>
            <a:pPr lvl="2">
              <a:buNone/>
            </a:pPr>
            <a:r>
              <a:rPr lang="en-US" sz="1100" dirty="0" smtClean="0"/>
              <a:t>// with the address of </a:t>
            </a:r>
            <a:r>
              <a:rPr lang="en-US" sz="1100" dirty="0" err="1" smtClean="0"/>
              <a:t>Incrementer</a:t>
            </a:r>
            <a:r>
              <a:rPr lang="en-US" sz="1100" dirty="0" smtClean="0"/>
              <a:t> </a:t>
            </a:r>
          </a:p>
          <a:p>
            <a:pPr lvl="1">
              <a:buNone/>
            </a:pPr>
            <a:endParaRPr lang="es-ES" sz="400" dirty="0" smtClean="0">
              <a:solidFill>
                <a:srgbClr val="FF0000"/>
              </a:solidFill>
            </a:endParaRPr>
          </a:p>
        </p:txBody>
      </p:sp>
      <p:sp>
        <p:nvSpPr>
          <p:cNvPr id="4" name="Rectangle 2"/>
          <p:cNvSpPr txBox="1">
            <a:spLocks/>
          </p:cNvSpPr>
          <p:nvPr/>
        </p:nvSpPr>
        <p:spPr>
          <a:xfrm>
            <a:off x="3962400" y="304800"/>
            <a:ext cx="5715000" cy="6553200"/>
          </a:xfrm>
          <a:prstGeom prst="rect">
            <a:avLst/>
          </a:prstGeom>
        </p:spPr>
        <p:txBody>
          <a:bodyPr vert="horz">
            <a:noAutofit/>
          </a:bodyPr>
          <a:lstStyle/>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Thread t1 = new Thread( new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ThreadStart</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Incrementer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create a thread for the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Decrementer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pass in a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ThreadStart</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delegate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with the address of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Decrementer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Thread t2 = new Thread( new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ThreadStart</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Decrementer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start the threads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t1.Start( );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t2.Start( );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 demo function, counts up to 1K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public void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Incrementer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1463040" lvl="3"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for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int</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=0;i&lt;1000;i++) </a:t>
            </a:r>
          </a:p>
          <a:p>
            <a:pPr marL="1463040" lvl="3"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Incrementer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{0}",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demo function, counts down from 1k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public void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Decrementer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 </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for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int</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 1000;i&gt;=0;i--) </a:t>
            </a:r>
          </a:p>
          <a:p>
            <a:pPr marL="1463040" lvl="3"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1463040" lvl="3"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Decrementer</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{0}",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1463040" lvl="3"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548640" lvl="1" indent="-274320">
              <a:spcBef>
                <a:spcPts val="500"/>
              </a:spcBef>
              <a:buClr>
                <a:schemeClr val="accent2"/>
              </a:buClr>
              <a:buSzPct val="76000"/>
              <a:buFont typeface="Wingdings 3"/>
              <a:buNone/>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 </a:t>
            </a:r>
            <a:endParaRPr kumimoji="0" lang="es-ES" sz="200" b="0" i="0" u="none" strike="noStrike" kern="1200" cap="none" spc="0" normalizeH="0" baseline="0" noProof="0" dirty="0" smtClean="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Joining Threads</a:t>
            </a:r>
            <a:endParaRPr lang="es-ES" dirty="0" smtClean="0"/>
          </a:p>
        </p:txBody>
      </p:sp>
      <p:sp>
        <p:nvSpPr>
          <p:cNvPr id="3" name="Rectangle 2"/>
          <p:cNvSpPr>
            <a:spLocks noGrp="1"/>
          </p:cNvSpPr>
          <p:nvPr>
            <p:ph sz="quarter" idx="1"/>
          </p:nvPr>
        </p:nvSpPr>
        <p:spPr>
          <a:xfrm>
            <a:off x="457200" y="1219200"/>
            <a:ext cx="8153400" cy="5257800"/>
          </a:xfrm>
        </p:spPr>
        <p:txBody>
          <a:bodyPr>
            <a:noAutofit/>
          </a:bodyPr>
          <a:lstStyle/>
          <a:p>
            <a:r>
              <a:rPr lang="en-US" sz="1800" dirty="0" smtClean="0"/>
              <a:t>The Join method (without any parameters) blocks the calling thread until the current thread is terminated. </a:t>
            </a:r>
          </a:p>
          <a:p>
            <a:r>
              <a:rPr lang="en-US" sz="1800" dirty="0" smtClean="0"/>
              <a:t>It should be noted that the caller will block indefinitely if the current thread does not terminate. </a:t>
            </a:r>
          </a:p>
          <a:p>
            <a:r>
              <a:rPr lang="en-US" sz="1800" dirty="0" smtClean="0"/>
              <a:t>If the thread has already terminated when Join method is called, the method returns immediately.</a:t>
            </a:r>
          </a:p>
          <a:p>
            <a:r>
              <a:rPr lang="en-US" sz="1800" dirty="0" smtClean="0"/>
              <a:t>The Join method has an override, which lets you set the number of milliseconds to wait on the thread to finish. </a:t>
            </a:r>
          </a:p>
          <a:p>
            <a:r>
              <a:rPr lang="en-US" sz="1800" dirty="0" smtClean="0"/>
              <a:t>If thread has not finished when the timer expires, Join exits and returns control to the calling thread (and the joined thread continues to execute). </a:t>
            </a:r>
          </a:p>
          <a:p>
            <a:r>
              <a:rPr lang="en-US" sz="1800" dirty="0" smtClean="0"/>
              <a:t>This method is quite useful if one thread depends on another thread.</a:t>
            </a:r>
            <a:endParaRPr lang="en-US" sz="1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Joining Threads</a:t>
            </a:r>
            <a:endParaRPr lang="es-ES" dirty="0" smtClean="0"/>
          </a:p>
        </p:txBody>
      </p:sp>
      <p:sp>
        <p:nvSpPr>
          <p:cNvPr id="3" name="Rectangle 2"/>
          <p:cNvSpPr>
            <a:spLocks noGrp="1"/>
          </p:cNvSpPr>
          <p:nvPr>
            <p:ph sz="quarter" idx="1"/>
          </p:nvPr>
        </p:nvSpPr>
        <p:spPr>
          <a:xfrm>
            <a:off x="457200" y="1219200"/>
            <a:ext cx="8153400" cy="5257800"/>
          </a:xfrm>
        </p:spPr>
        <p:txBody>
          <a:bodyPr>
            <a:noAutofit/>
          </a:bodyPr>
          <a:lstStyle/>
          <a:p>
            <a:r>
              <a:rPr lang="en-US" sz="1800" dirty="0" smtClean="0"/>
              <a:t>When you tell a thread to stop processing and wait until a second thread completes its work, you are said to be joining the first thread to the second. </a:t>
            </a:r>
          </a:p>
          <a:p>
            <a:r>
              <a:rPr lang="en-US" sz="1800" dirty="0" smtClean="0"/>
              <a:t>It is as if you tied the tip of the first thread on to the tail of the second—hence "joining" them.  To join thread 1 (t1) onto thread 2 (t2), write: </a:t>
            </a:r>
          </a:p>
          <a:p>
            <a:pPr lvl="2">
              <a:buNone/>
            </a:pPr>
            <a:r>
              <a:rPr lang="en-US" sz="1600" dirty="0" smtClean="0"/>
              <a:t>t2.Join( ); </a:t>
            </a:r>
          </a:p>
          <a:p>
            <a:r>
              <a:rPr lang="en-US" sz="1800" dirty="0" smtClean="0"/>
              <a:t>If this statement is executed in a method in thread t1, t1 will halt and wait until t2 completes and exits. </a:t>
            </a:r>
          </a:p>
          <a:p>
            <a:r>
              <a:rPr lang="en-US" sz="1800" dirty="0" smtClean="0"/>
              <a:t>For example, we might ask the thread in which Main( ) executes to wait for all our other threads to end before it writes its concluding message. </a:t>
            </a:r>
          </a:p>
          <a:p>
            <a:r>
              <a:rPr lang="en-US" sz="1800" dirty="0" smtClean="0"/>
              <a:t>In this next code snippet, assume you've created a collection of threads named </a:t>
            </a:r>
            <a:r>
              <a:rPr lang="en-US" sz="1800" dirty="0" err="1" smtClean="0"/>
              <a:t>myThreads</a:t>
            </a:r>
            <a:r>
              <a:rPr lang="en-US" sz="1800" dirty="0" smtClean="0"/>
              <a:t>. </a:t>
            </a:r>
          </a:p>
          <a:p>
            <a:r>
              <a:rPr lang="en-US" sz="1800" dirty="0" smtClean="0"/>
              <a:t>Iterate over the collection, joining the current thread to each thread in the collection in turn: </a:t>
            </a:r>
          </a:p>
          <a:p>
            <a:pPr lvl="1">
              <a:buNone/>
            </a:pPr>
            <a:r>
              <a:rPr lang="en-US" sz="1300" dirty="0" err="1" smtClean="0"/>
              <a:t>foreach</a:t>
            </a:r>
            <a:r>
              <a:rPr lang="en-US" sz="1300" dirty="0" smtClean="0"/>
              <a:t> (Thread </a:t>
            </a:r>
            <a:r>
              <a:rPr lang="en-US" sz="1300" dirty="0" err="1" smtClean="0"/>
              <a:t>myThread</a:t>
            </a:r>
            <a:r>
              <a:rPr lang="en-US" sz="1300" dirty="0" smtClean="0"/>
              <a:t> in </a:t>
            </a:r>
            <a:r>
              <a:rPr lang="en-US" sz="1300" dirty="0" err="1" smtClean="0"/>
              <a:t>myThreads</a:t>
            </a:r>
            <a:r>
              <a:rPr lang="en-US" sz="1300" dirty="0" smtClean="0"/>
              <a:t>)</a:t>
            </a:r>
          </a:p>
          <a:p>
            <a:pPr lvl="1">
              <a:buNone/>
            </a:pPr>
            <a:r>
              <a:rPr lang="en-US" sz="1300" dirty="0" smtClean="0"/>
              <a:t> { </a:t>
            </a:r>
          </a:p>
          <a:p>
            <a:pPr lvl="1">
              <a:buNone/>
            </a:pPr>
            <a:r>
              <a:rPr lang="en-US" sz="1300" dirty="0" smtClean="0"/>
              <a:t>	</a:t>
            </a:r>
            <a:r>
              <a:rPr lang="en-US" sz="1300" dirty="0" err="1" smtClean="0"/>
              <a:t>myThread.Join</a:t>
            </a:r>
            <a:r>
              <a:rPr lang="en-US" sz="1300" dirty="0" smtClean="0"/>
              <a:t>( ); </a:t>
            </a:r>
          </a:p>
          <a:p>
            <a:pPr lvl="1">
              <a:buNone/>
            </a:pPr>
            <a:r>
              <a:rPr lang="en-US" sz="1300" dirty="0" smtClean="0"/>
              <a:t>} </a:t>
            </a:r>
          </a:p>
          <a:p>
            <a:pPr lvl="1">
              <a:buNone/>
            </a:pPr>
            <a:r>
              <a:rPr lang="en-US" sz="1300" dirty="0" err="1" smtClean="0"/>
              <a:t>Console.WriteLine</a:t>
            </a:r>
            <a:r>
              <a:rPr lang="en-US" sz="1300" dirty="0" smtClean="0"/>
              <a:t>("All my threads are done.");</a:t>
            </a:r>
            <a:endParaRPr lang="es-ES" sz="1300" dirty="0" smtClean="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Sleep</a:t>
            </a:r>
            <a:endParaRPr lang="es-ES" dirty="0" smtClean="0"/>
          </a:p>
        </p:txBody>
      </p:sp>
      <p:sp>
        <p:nvSpPr>
          <p:cNvPr id="3" name="Rectangle 2"/>
          <p:cNvSpPr>
            <a:spLocks noGrp="1"/>
          </p:cNvSpPr>
          <p:nvPr>
            <p:ph sz="quarter" idx="1"/>
          </p:nvPr>
        </p:nvSpPr>
        <p:spPr>
          <a:xfrm>
            <a:off x="457200" y="1219200"/>
            <a:ext cx="8153400" cy="5257800"/>
          </a:xfrm>
        </p:spPr>
        <p:txBody>
          <a:bodyPr>
            <a:noAutofit/>
          </a:bodyPr>
          <a:lstStyle/>
          <a:p>
            <a:r>
              <a:rPr lang="en-US" sz="2400" dirty="0" smtClean="0"/>
              <a:t>The static </a:t>
            </a:r>
            <a:r>
              <a:rPr lang="en-US" sz="2400" dirty="0" err="1" smtClean="0"/>
              <a:t>Thread.Sleep</a:t>
            </a:r>
            <a:r>
              <a:rPr lang="en-US" sz="2400" dirty="0" smtClean="0"/>
              <a:t> method available on the Thread class is fairly simple, it simply Suspends the current thread for a specified time. </a:t>
            </a:r>
          </a:p>
          <a:p>
            <a:r>
              <a:rPr lang="en-US" sz="2400" dirty="0" smtClean="0"/>
              <a:t>Consider the following example, where 2 threads are started that run 2 </a:t>
            </a:r>
            <a:r>
              <a:rPr lang="en-US" sz="2400" dirty="0" err="1" smtClean="0"/>
              <a:t>seperate</a:t>
            </a:r>
            <a:r>
              <a:rPr lang="en-US" sz="2400" dirty="0" smtClean="0"/>
              <a:t> counter methods, the 1st thread (T1) counts from 0-50 and the 2nd thread (T2) counts from 51-100. </a:t>
            </a:r>
          </a:p>
          <a:p>
            <a:r>
              <a:rPr lang="en-US" sz="2400" dirty="0" smtClean="0"/>
              <a:t>Thread T1 will go to sleep for 1 second when it reaches 10, and thread T2 will go to sleep for 5 seconds when it reaches 70.</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Suspending Threads</a:t>
            </a:r>
            <a:endParaRPr lang="es-ES" dirty="0" smtClean="0"/>
          </a:p>
        </p:txBody>
      </p:sp>
      <p:sp>
        <p:nvSpPr>
          <p:cNvPr id="3" name="Rectangle 2"/>
          <p:cNvSpPr>
            <a:spLocks noGrp="1"/>
          </p:cNvSpPr>
          <p:nvPr>
            <p:ph sz="quarter" idx="1"/>
          </p:nvPr>
        </p:nvSpPr>
        <p:spPr>
          <a:xfrm>
            <a:off x="457200" y="1219200"/>
            <a:ext cx="8153400" cy="5257800"/>
          </a:xfrm>
        </p:spPr>
        <p:txBody>
          <a:bodyPr>
            <a:noAutofit/>
          </a:bodyPr>
          <a:lstStyle/>
          <a:p>
            <a:r>
              <a:rPr lang="en-US" sz="1800" dirty="0" smtClean="0"/>
              <a:t>At times, you want to suspend your thread for a short while. </a:t>
            </a:r>
          </a:p>
          <a:p>
            <a:r>
              <a:rPr lang="en-US" sz="1800" dirty="0" smtClean="0"/>
              <a:t>You might, for example, like your clock thread to suspend for about a second in between testing the system time. </a:t>
            </a:r>
          </a:p>
          <a:p>
            <a:r>
              <a:rPr lang="en-US" sz="1800" dirty="0" smtClean="0"/>
              <a:t>This lets you display the new time about once a second without devoting hundreds of millions of machine cycles to the effort. </a:t>
            </a:r>
          </a:p>
          <a:p>
            <a:r>
              <a:rPr lang="en-US" sz="1800" dirty="0" smtClean="0"/>
              <a:t>The Thread class offers a public static method, Sleep, for just this purpose. </a:t>
            </a:r>
          </a:p>
          <a:p>
            <a:r>
              <a:rPr lang="en-US" sz="1800" dirty="0" smtClean="0"/>
              <a:t>The method is overloaded; one version takes an </a:t>
            </a:r>
            <a:r>
              <a:rPr lang="en-US" sz="1800" dirty="0" err="1" smtClean="0"/>
              <a:t>int</a:t>
            </a:r>
            <a:r>
              <a:rPr lang="en-US" sz="1800" dirty="0" smtClean="0"/>
              <a:t>, the other a </a:t>
            </a:r>
            <a:r>
              <a:rPr lang="en-US" sz="1800" dirty="0" err="1" smtClean="0"/>
              <a:t>timeSpan</a:t>
            </a:r>
            <a:r>
              <a:rPr lang="en-US" sz="1800" dirty="0" smtClean="0"/>
              <a:t> object. Each represents the number of milliseconds you want the thread suspended for, expressed either as an </a:t>
            </a:r>
            <a:r>
              <a:rPr lang="en-US" sz="1800" dirty="0" err="1" smtClean="0"/>
              <a:t>int</a:t>
            </a:r>
            <a:r>
              <a:rPr lang="en-US" sz="1800" dirty="0" smtClean="0"/>
              <a:t> (e.g., 2000 = 2000 milliseconds or 2 seconds) or as a </a:t>
            </a:r>
            <a:r>
              <a:rPr lang="en-US" sz="1800" dirty="0" err="1" smtClean="0"/>
              <a:t>timeSpan</a:t>
            </a:r>
            <a:r>
              <a:rPr lang="en-US" sz="1800" dirty="0" smtClean="0"/>
              <a:t>.</a:t>
            </a:r>
          </a:p>
          <a:p>
            <a:endParaRPr lang="en-US" sz="1800" dirty="0" smtClean="0"/>
          </a:p>
          <a:p>
            <a:r>
              <a:rPr lang="en-US" sz="1800" dirty="0" smtClean="0"/>
              <a:t>To cause your thread to sleep for one second, you can invoke the static method of Thread. Sleep, which suspends the thread in which it is invoked: </a:t>
            </a:r>
          </a:p>
          <a:p>
            <a:pPr lvl="1">
              <a:buNone/>
            </a:pPr>
            <a:r>
              <a:rPr lang="en-US" sz="1600" dirty="0" err="1" smtClean="0"/>
              <a:t>Thread.Sleep</a:t>
            </a:r>
            <a:r>
              <a:rPr lang="en-US" sz="1600" dirty="0" smtClean="0"/>
              <a:t>(1000);</a:t>
            </a: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What are Processes</a:t>
            </a:r>
            <a:endParaRPr lang="es-ES" dirty="0" smtClean="0"/>
          </a:p>
        </p:txBody>
      </p:sp>
      <p:sp>
        <p:nvSpPr>
          <p:cNvPr id="3" name="Rectangle 2"/>
          <p:cNvSpPr>
            <a:spLocks noGrp="1"/>
          </p:cNvSpPr>
          <p:nvPr>
            <p:ph sz="quarter" idx="1"/>
          </p:nvPr>
        </p:nvSpPr>
        <p:spPr/>
        <p:txBody>
          <a:bodyPr>
            <a:noAutofit/>
          </a:bodyPr>
          <a:lstStyle/>
          <a:p>
            <a:r>
              <a:rPr lang="en-US" sz="2400" dirty="0" smtClean="0"/>
              <a:t>When a user starts an Application, memory and a whole host of resources are allocated for the Application. </a:t>
            </a:r>
          </a:p>
          <a:p>
            <a:r>
              <a:rPr lang="en-US" sz="2400" dirty="0" smtClean="0"/>
              <a:t>The </a:t>
            </a:r>
            <a:r>
              <a:rPr lang="en-US" sz="2400" dirty="0" err="1" smtClean="0"/>
              <a:t>pysichal</a:t>
            </a:r>
            <a:r>
              <a:rPr lang="en-US" sz="2400" dirty="0" smtClean="0"/>
              <a:t> </a:t>
            </a:r>
            <a:r>
              <a:rPr lang="en-US" sz="2400" dirty="0" err="1" smtClean="0"/>
              <a:t>seperation</a:t>
            </a:r>
            <a:r>
              <a:rPr lang="en-US" sz="2400" dirty="0" smtClean="0"/>
              <a:t> of this memory and resources is called a Process.</a:t>
            </a:r>
          </a:p>
          <a:p>
            <a:r>
              <a:rPr lang="en-US" sz="2400" dirty="0" smtClean="0"/>
              <a:t> An Application may launch more than 1 Process. </a:t>
            </a:r>
          </a:p>
          <a:p>
            <a:r>
              <a:rPr lang="en-US" sz="2400" dirty="0" smtClean="0"/>
              <a:t>Its important to note that Applications and Processes are not the same thing at all.</a:t>
            </a:r>
          </a:p>
          <a:p>
            <a:r>
              <a:rPr lang="en-US" sz="2400" dirty="0" smtClean="0"/>
              <a:t>Each Process has an execution sequence used by the computers CPU. </a:t>
            </a:r>
          </a:p>
          <a:p>
            <a:r>
              <a:rPr lang="en-US" sz="2400" dirty="0" smtClean="0"/>
              <a:t>This execution sequence is known as a </a:t>
            </a:r>
            <a:r>
              <a:rPr lang="en-US" sz="2400" b="1" dirty="0" smtClean="0"/>
              <a:t>Thread</a:t>
            </a:r>
            <a:r>
              <a:rPr lang="en-US" sz="2400" dirty="0" smtClean="0"/>
              <a:t>. </a:t>
            </a:r>
            <a:endParaRPr lang="es-ES"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Interrupt</a:t>
            </a:r>
            <a:endParaRPr lang="es-ES" dirty="0" smtClean="0"/>
          </a:p>
        </p:txBody>
      </p:sp>
      <p:sp>
        <p:nvSpPr>
          <p:cNvPr id="3" name="Rectangle 2"/>
          <p:cNvSpPr>
            <a:spLocks noGrp="1"/>
          </p:cNvSpPr>
          <p:nvPr>
            <p:ph sz="quarter" idx="1"/>
          </p:nvPr>
        </p:nvSpPr>
        <p:spPr>
          <a:xfrm>
            <a:off x="457200" y="1371600"/>
            <a:ext cx="8153400" cy="5105400"/>
          </a:xfrm>
        </p:spPr>
        <p:txBody>
          <a:bodyPr>
            <a:noAutofit/>
          </a:bodyPr>
          <a:lstStyle/>
          <a:p>
            <a:r>
              <a:rPr lang="en-US" sz="2000" dirty="0" smtClean="0"/>
              <a:t>When a thread is put to sleep, the thread goes into the </a:t>
            </a:r>
            <a:r>
              <a:rPr lang="en-US" sz="2000" dirty="0" err="1" smtClean="0"/>
              <a:t>WaitSleepJoin</a:t>
            </a:r>
            <a:r>
              <a:rPr lang="en-US" sz="2000" dirty="0" smtClean="0"/>
              <a:t> state. </a:t>
            </a:r>
          </a:p>
          <a:p>
            <a:r>
              <a:rPr lang="en-US" sz="2000" dirty="0" smtClean="0"/>
              <a:t>If the thread is in this state it may be placed back in the scheduling queue by the use of the Interrupt method. </a:t>
            </a:r>
          </a:p>
          <a:p>
            <a:r>
              <a:rPr lang="en-US" sz="2000" dirty="0" smtClean="0"/>
              <a:t>Calling Interrupt when a thread is in the </a:t>
            </a:r>
            <a:r>
              <a:rPr lang="en-US" sz="2000" dirty="0" err="1" smtClean="0"/>
              <a:t>WaitSleepJoin</a:t>
            </a:r>
            <a:r>
              <a:rPr lang="en-US" sz="2000" dirty="0" smtClean="0"/>
              <a:t> state will cause a </a:t>
            </a:r>
            <a:r>
              <a:rPr lang="en-US" sz="2000" dirty="0" err="1" smtClean="0"/>
              <a:t>ThreadInterruptedException</a:t>
            </a:r>
            <a:r>
              <a:rPr lang="en-US" sz="2000" dirty="0" smtClean="0"/>
              <a:t> to be thrown, so any code that is written needs to catch this. </a:t>
            </a:r>
          </a:p>
          <a:p>
            <a:r>
              <a:rPr lang="en-US" sz="2000" dirty="0" smtClean="0"/>
              <a:t>If this thread is not currently blocked in a wait, sleep, or join state, it will be interrupted when it next begins to block.</a:t>
            </a:r>
          </a:p>
          <a:p>
            <a:endParaRPr lang="en-US" sz="1600" dirty="0" smtClean="0"/>
          </a:p>
          <a:p>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Interrupts</a:t>
            </a:r>
            <a:endParaRPr lang="es-ES" dirty="0" smtClean="0"/>
          </a:p>
        </p:txBody>
      </p:sp>
      <p:sp>
        <p:nvSpPr>
          <p:cNvPr id="3" name="Rectangle 2"/>
          <p:cNvSpPr>
            <a:spLocks noGrp="1"/>
          </p:cNvSpPr>
          <p:nvPr>
            <p:ph sz="quarter" idx="1"/>
          </p:nvPr>
        </p:nvSpPr>
        <p:spPr>
          <a:xfrm>
            <a:off x="457200" y="1219200"/>
            <a:ext cx="8229600" cy="4876800"/>
          </a:xfrm>
        </p:spPr>
        <p:txBody>
          <a:bodyPr>
            <a:noAutofit/>
          </a:bodyPr>
          <a:lstStyle/>
          <a:p>
            <a:r>
              <a:rPr lang="en-US" sz="1800" dirty="0" smtClean="0"/>
              <a:t>Processes don't need to know about each other to be scheduled correctly. </a:t>
            </a:r>
          </a:p>
          <a:p>
            <a:r>
              <a:rPr lang="en-US" sz="1800" dirty="0" smtClean="0"/>
              <a:t>That's really the job of the operation system, even OS have a main thread sometimes called the system thread, which schedules all other threads. </a:t>
            </a:r>
          </a:p>
          <a:p>
            <a:r>
              <a:rPr lang="en-US" sz="1800" dirty="0" smtClean="0"/>
              <a:t>It does this by using interrupts. </a:t>
            </a:r>
          </a:p>
          <a:p>
            <a:r>
              <a:rPr lang="en-US" sz="1800" dirty="0" smtClean="0"/>
              <a:t>An interrupt is a mechanism that causes the normal execution flow to branch somewhere else in the computer memory without the knowledge of the execution program. the OS determines how much time the thread has to execute and places and places an instruction in the current threads execution sequence. </a:t>
            </a:r>
          </a:p>
          <a:p>
            <a:r>
              <a:rPr lang="en-US" sz="1800" dirty="0" smtClean="0"/>
              <a:t>Since the interrupt is within the instruction set its a software interrupt, which isn't the same as a hardware interrupt.</a:t>
            </a:r>
          </a:p>
          <a:p>
            <a:r>
              <a:rPr lang="en-US" sz="1800" dirty="0" smtClean="0"/>
              <a:t>Interrupts are a feature used in all but the simplest microprocessors to allow hardware devices to request attention. </a:t>
            </a:r>
          </a:p>
          <a:p>
            <a:r>
              <a:rPr lang="en-US" sz="1800" dirty="0" smtClean="0"/>
              <a:t>When an interrupt is received, a microprocessor will temporarily suspend execution of the code it was running and jump to a special program called an interrupt handler. </a:t>
            </a:r>
          </a:p>
          <a:p>
            <a:r>
              <a:rPr lang="en-US" sz="1800" dirty="0" smtClean="0"/>
              <a:t>The interrupt handler will typically service the device needing attention and then return to the previously-executing code</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Thread Sleep And Clock Interrupts</a:t>
            </a:r>
            <a:endParaRPr lang="es-ES" dirty="0" smtClean="0"/>
          </a:p>
        </p:txBody>
      </p:sp>
      <p:sp>
        <p:nvSpPr>
          <p:cNvPr id="3" name="Rectangle 2"/>
          <p:cNvSpPr>
            <a:spLocks noGrp="1"/>
          </p:cNvSpPr>
          <p:nvPr>
            <p:ph sz="quarter" idx="1"/>
          </p:nvPr>
        </p:nvSpPr>
        <p:spPr>
          <a:xfrm>
            <a:off x="457200" y="1219200"/>
            <a:ext cx="8229600" cy="3124200"/>
          </a:xfrm>
        </p:spPr>
        <p:txBody>
          <a:bodyPr>
            <a:noAutofit/>
          </a:bodyPr>
          <a:lstStyle/>
          <a:p>
            <a:r>
              <a:rPr lang="en-US" sz="1800" dirty="0" smtClean="0"/>
              <a:t>A thread may decide to yield its CPU time to wait for a resource, but this could be 10 or 20 minutes, so the programmer may choose to make the thread sleep, which results in the thread being packed in the TLS. </a:t>
            </a:r>
          </a:p>
          <a:p>
            <a:r>
              <a:rPr lang="en-US" sz="1800" dirty="0" smtClean="0"/>
              <a:t>But it doesn't go to the run able queue it goes to a </a:t>
            </a:r>
            <a:r>
              <a:rPr lang="en-US" sz="1800" b="1" dirty="0" smtClean="0"/>
              <a:t>sleep queue</a:t>
            </a:r>
            <a:r>
              <a:rPr lang="en-US" sz="1800" dirty="0" smtClean="0"/>
              <a:t>. </a:t>
            </a:r>
          </a:p>
          <a:p>
            <a:r>
              <a:rPr lang="en-US" sz="1800" dirty="0" smtClean="0"/>
              <a:t>In order for threads in the sleep queue to run again they need a different kind of interrupt, called a </a:t>
            </a:r>
            <a:r>
              <a:rPr lang="en-US" sz="1800" b="1" dirty="0" smtClean="0"/>
              <a:t>clock interrupt</a:t>
            </a:r>
            <a:r>
              <a:rPr lang="en-US" sz="1800" dirty="0" smtClean="0"/>
              <a:t>. </a:t>
            </a:r>
          </a:p>
          <a:p>
            <a:r>
              <a:rPr lang="en-US" sz="1800" dirty="0" smtClean="0"/>
              <a:t>When a thread enters the sleep queue a new clock interrupt is scheduled for the time that the thread when the thread should be awoken. </a:t>
            </a:r>
          </a:p>
          <a:p>
            <a:r>
              <a:rPr lang="en-US" sz="1800" dirty="0" smtClean="0"/>
              <a:t>When a clock interrupt occurs that matches an entry on the sleep queue the thread is moved back to the </a:t>
            </a:r>
            <a:r>
              <a:rPr lang="en-US" sz="1800" b="1" dirty="0" err="1" smtClean="0"/>
              <a:t>runnable</a:t>
            </a:r>
            <a:r>
              <a:rPr lang="en-US" sz="1800" b="1" dirty="0" smtClean="0"/>
              <a:t> queue</a:t>
            </a:r>
            <a:r>
              <a:rPr lang="en-US" sz="1800" dirty="0" smtClean="0"/>
              <a:t>.</a:t>
            </a:r>
            <a:endParaRPr lang="en-US" sz="2000" dirty="0"/>
          </a:p>
        </p:txBody>
      </p:sp>
      <p:pic>
        <p:nvPicPr>
          <p:cNvPr id="317442" name="Picture 2"/>
          <p:cNvPicPr>
            <a:picLocks noChangeAspect="1" noChangeArrowheads="1"/>
          </p:cNvPicPr>
          <p:nvPr/>
        </p:nvPicPr>
        <p:blipFill>
          <a:blip r:embed="rId3" cstate="print"/>
          <a:srcRect/>
          <a:stretch>
            <a:fillRect/>
          </a:stretch>
        </p:blipFill>
        <p:spPr bwMode="auto">
          <a:xfrm>
            <a:off x="1752600" y="4419600"/>
            <a:ext cx="5048250" cy="2266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Abort</a:t>
            </a:r>
            <a:endParaRPr lang="es-ES" dirty="0" smtClean="0"/>
          </a:p>
        </p:txBody>
      </p:sp>
      <p:sp>
        <p:nvSpPr>
          <p:cNvPr id="3" name="Rectangle 2"/>
          <p:cNvSpPr>
            <a:spLocks noGrp="1"/>
          </p:cNvSpPr>
          <p:nvPr>
            <p:ph sz="quarter" idx="1"/>
          </p:nvPr>
        </p:nvSpPr>
        <p:spPr>
          <a:xfrm>
            <a:off x="457200" y="1371600"/>
            <a:ext cx="8153400" cy="5105400"/>
          </a:xfrm>
        </p:spPr>
        <p:txBody>
          <a:bodyPr>
            <a:noAutofit/>
          </a:bodyPr>
          <a:lstStyle/>
          <a:p>
            <a:r>
              <a:rPr lang="en-US" sz="2000" i="1" dirty="0" smtClean="0"/>
              <a:t>A blocked thread can also be forcibly released via its Abort method. </a:t>
            </a:r>
          </a:p>
          <a:p>
            <a:r>
              <a:rPr lang="en-US" sz="2000" i="1" dirty="0" smtClean="0"/>
              <a:t>This has an effect similar to calling Interrupt, except that a </a:t>
            </a:r>
            <a:r>
              <a:rPr lang="en-US" sz="2000" i="1" dirty="0" err="1" smtClean="0"/>
              <a:t>ThreadAbortException</a:t>
            </a:r>
            <a:r>
              <a:rPr lang="en-US" sz="2000" i="1" dirty="0" smtClean="0"/>
              <a:t> is thrown instead of a </a:t>
            </a:r>
            <a:r>
              <a:rPr lang="en-US" sz="2000" i="1" dirty="0" err="1" smtClean="0"/>
              <a:t>ThreadInterruptedException</a:t>
            </a:r>
            <a:r>
              <a:rPr lang="en-US" sz="2000" i="1" dirty="0" smtClean="0"/>
              <a:t>. </a:t>
            </a:r>
          </a:p>
          <a:p>
            <a:r>
              <a:rPr lang="en-US" sz="2000" i="1" dirty="0" smtClean="0"/>
              <a:t>Furthermore, the exception will be re-thrown at the end of the catch block (in an attempt to terminate the thread for good) unless Thread.</a:t>
            </a:r>
          </a:p>
          <a:p>
            <a:r>
              <a:rPr lang="en-US" sz="2000" i="1" dirty="0" err="1" smtClean="0"/>
              <a:t>ResetAbort</a:t>
            </a:r>
            <a:r>
              <a:rPr lang="en-US" sz="2000" i="1" dirty="0" smtClean="0"/>
              <a:t> is called within the catch block. </a:t>
            </a:r>
          </a:p>
          <a:p>
            <a:r>
              <a:rPr lang="en-US" sz="2000" i="1" dirty="0" smtClean="0"/>
              <a:t>In the interim, the thread has a </a:t>
            </a:r>
            <a:r>
              <a:rPr lang="en-US" sz="2000" i="1" dirty="0" err="1" smtClean="0"/>
              <a:t>ThreadState</a:t>
            </a:r>
            <a:r>
              <a:rPr lang="en-US" sz="2000" i="1" dirty="0" smtClean="0"/>
              <a:t> of </a:t>
            </a:r>
            <a:r>
              <a:rPr lang="en-US" sz="2000" i="1" dirty="0" err="1" smtClean="0"/>
              <a:t>AbortRequested</a:t>
            </a:r>
            <a:r>
              <a:rPr lang="en-US" sz="2000" i="1" dirty="0" smtClean="0"/>
              <a:t>.</a:t>
            </a:r>
            <a:endParaRPr lang="en-US" sz="2000" dirty="0" smtClean="0"/>
          </a:p>
          <a:p>
            <a:r>
              <a:rPr lang="en-US" sz="2000" i="1" dirty="0" smtClean="0"/>
              <a:t>The big difference, though, between Interrupt and Abort, is what happens when it's called on a thread that is not blocked. </a:t>
            </a:r>
          </a:p>
          <a:p>
            <a:r>
              <a:rPr lang="en-US" sz="2000" i="1" dirty="0" smtClean="0"/>
              <a:t>While Interrupt waits until the thread next blocks before doing anything,</a:t>
            </a:r>
          </a:p>
          <a:p>
            <a:r>
              <a:rPr lang="en-US" sz="2000" i="1" dirty="0" smtClean="0"/>
              <a:t> Abort throws an exception on the thread right where it's executing – maybe not even in your code. </a:t>
            </a:r>
          </a:p>
          <a:p>
            <a:r>
              <a:rPr lang="en-US" sz="2000" i="1" dirty="0" smtClean="0"/>
              <a:t>Aborting a non-blocked thread can have significant consequences"</a:t>
            </a:r>
            <a:endParaRPr lang="en-U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Killing Threads</a:t>
            </a:r>
            <a:endParaRPr lang="es-ES" dirty="0" smtClean="0"/>
          </a:p>
        </p:txBody>
      </p:sp>
      <p:sp>
        <p:nvSpPr>
          <p:cNvPr id="3" name="Rectangle 2"/>
          <p:cNvSpPr>
            <a:spLocks noGrp="1"/>
          </p:cNvSpPr>
          <p:nvPr>
            <p:ph sz="quarter" idx="1"/>
          </p:nvPr>
        </p:nvSpPr>
        <p:spPr>
          <a:xfrm>
            <a:off x="457200" y="2133600"/>
            <a:ext cx="8153400" cy="4343400"/>
          </a:xfrm>
        </p:spPr>
        <p:txBody>
          <a:bodyPr>
            <a:noAutofit/>
          </a:bodyPr>
          <a:lstStyle/>
          <a:p>
            <a:r>
              <a:rPr lang="en-US" sz="2000" dirty="0" smtClean="0"/>
              <a:t>Typically, threads die after running their course. You can, however, ask a thread to kill itself by calling its Abort( ) method.</a:t>
            </a:r>
          </a:p>
          <a:p>
            <a:r>
              <a:rPr lang="en-US" sz="2000" dirty="0" smtClean="0"/>
              <a:t>You might wish to kill a thread in reaction to an event, such as the user pressing the Cancel button. </a:t>
            </a:r>
          </a:p>
          <a:p>
            <a:pPr lvl="1">
              <a:buNone/>
            </a:pPr>
            <a:r>
              <a:rPr lang="en-US" sz="2800" dirty="0" smtClean="0"/>
              <a:t>t1.Abort( );</a:t>
            </a:r>
          </a:p>
          <a:p>
            <a:endParaRPr lang="en-US" sz="1600" dirty="0" smtClean="0"/>
          </a:p>
          <a:p>
            <a:endParaRPr lang="en-US" sz="1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r>
              <a:rPr lang="en-US" sz="2000" dirty="0" smtClean="0"/>
              <a:t>Three synchronization mechanisms: </a:t>
            </a:r>
          </a:p>
          <a:p>
            <a:pPr lvl="1"/>
            <a:r>
              <a:rPr lang="en-US" sz="2000" dirty="0" smtClean="0"/>
              <a:t>the Interlock class, </a:t>
            </a:r>
          </a:p>
          <a:p>
            <a:pPr lvl="1"/>
            <a:r>
              <a:rPr lang="en-US" sz="2000" dirty="0" smtClean="0"/>
              <a:t>the C# lock statement, </a:t>
            </a:r>
          </a:p>
          <a:p>
            <a:pPr lvl="1"/>
            <a:r>
              <a:rPr lang="en-US" sz="2000" dirty="0" smtClean="0"/>
              <a:t>and the Monitor class.</a:t>
            </a:r>
          </a:p>
          <a:p>
            <a:endParaRPr lang="en-US" sz="1900" dirty="0" smtClean="0"/>
          </a:p>
          <a:p>
            <a:endParaRPr lang="en-US"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Wait Handles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800" dirty="0" smtClean="0"/>
              <a:t>Allows threads to wait on a particular </a:t>
            </a:r>
            <a:r>
              <a:rPr lang="en-US" sz="2800" dirty="0" err="1" smtClean="0"/>
              <a:t>WaitHandle</a:t>
            </a:r>
            <a:r>
              <a:rPr lang="en-US" sz="2800" dirty="0" smtClean="0"/>
              <a:t>, and only proceed when the </a:t>
            </a:r>
            <a:r>
              <a:rPr lang="en-US" sz="2800" dirty="0" err="1" smtClean="0"/>
              <a:t>WaitHandle</a:t>
            </a:r>
            <a:r>
              <a:rPr lang="en-US" sz="2800" dirty="0" smtClean="0"/>
              <a:t> tells the waiting thread it is ok to proceed. </a:t>
            </a:r>
          </a:p>
          <a:p>
            <a:r>
              <a:rPr lang="en-US" sz="2800" dirty="0" smtClean="0"/>
              <a:t>This mechanism is know as </a:t>
            </a:r>
            <a:r>
              <a:rPr lang="en-US" sz="2800" dirty="0" err="1" smtClean="0"/>
              <a:t>signalling</a:t>
            </a:r>
            <a:r>
              <a:rPr lang="en-US" sz="2800" dirty="0" smtClean="0"/>
              <a:t> and waiting. </a:t>
            </a:r>
          </a:p>
          <a:p>
            <a:r>
              <a:rPr lang="en-US" sz="2800" dirty="0" smtClean="0"/>
              <a:t>When a thread is waiting on a </a:t>
            </a:r>
            <a:r>
              <a:rPr lang="en-US" sz="2800" dirty="0" err="1" smtClean="0"/>
              <a:t>WaitHandle</a:t>
            </a:r>
            <a:r>
              <a:rPr lang="en-US" sz="2800" dirty="0" smtClean="0"/>
              <a:t> it is blocked until such a time that the </a:t>
            </a:r>
            <a:r>
              <a:rPr lang="en-US" sz="2800" dirty="0" err="1" smtClean="0"/>
              <a:t>WaitHandle</a:t>
            </a:r>
            <a:r>
              <a:rPr lang="en-US" sz="2800" dirty="0" smtClean="0"/>
              <a:t> is </a:t>
            </a:r>
            <a:r>
              <a:rPr lang="en-US" sz="2800" dirty="0" err="1" smtClean="0"/>
              <a:t>signalled</a:t>
            </a:r>
            <a:r>
              <a:rPr lang="en-US" sz="2800" dirty="0" smtClean="0"/>
              <a:t>, which allows the waiting thread to be unblocked and proceed with its work.</a:t>
            </a:r>
            <a:endParaRPr lang="en-US" sz="2400" dirty="0" smtClean="0"/>
          </a:p>
          <a:p>
            <a:endParaRPr lang="en-US" sz="1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Wait Handles </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935774" y="1866899"/>
            <a:ext cx="6989025" cy="410089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Wait Handles </a:t>
            </a: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1066800" y="1981200"/>
            <a:ext cx="7296587" cy="3376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Wait Handles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400" dirty="0" smtClean="0"/>
              <a:t>The following classes are provided for us</a:t>
            </a:r>
            <a:endParaRPr lang="en-US" sz="3200" dirty="0" smtClean="0"/>
          </a:p>
          <a:p>
            <a:pPr lvl="0"/>
            <a:r>
              <a:rPr lang="en-US" sz="2400" dirty="0" err="1" smtClean="0"/>
              <a:t>System.Threading.WaitHandle</a:t>
            </a:r>
            <a:r>
              <a:rPr lang="en-US" sz="1800" dirty="0" smtClean="0"/>
              <a:t> </a:t>
            </a:r>
            <a:endParaRPr lang="en-US" sz="2400" dirty="0" smtClean="0"/>
          </a:p>
          <a:p>
            <a:pPr lvl="1"/>
            <a:r>
              <a:rPr lang="en-US" sz="2000" dirty="0" err="1" smtClean="0"/>
              <a:t>System.Threading.EventWaitHandle</a:t>
            </a:r>
            <a:r>
              <a:rPr lang="en-US" sz="1600" dirty="0" smtClean="0"/>
              <a:t> </a:t>
            </a:r>
            <a:endParaRPr lang="en-US" sz="2000" dirty="0" smtClean="0"/>
          </a:p>
          <a:p>
            <a:pPr lvl="1"/>
            <a:r>
              <a:rPr lang="en-US" sz="2000" dirty="0" err="1" smtClean="0"/>
              <a:t>System.Threading.Mutex</a:t>
            </a:r>
            <a:r>
              <a:rPr lang="en-US" sz="1600" dirty="0" smtClean="0"/>
              <a:t> </a:t>
            </a:r>
            <a:endParaRPr lang="en-US" sz="2000" dirty="0" smtClean="0"/>
          </a:p>
          <a:p>
            <a:pPr lvl="1"/>
            <a:r>
              <a:rPr lang="en-US" sz="2000" dirty="0" err="1" smtClean="0"/>
              <a:t>System.Threading.Semaphore</a:t>
            </a:r>
            <a:r>
              <a:rPr lang="en-US" sz="1600" dirty="0" smtClean="0"/>
              <a:t> </a:t>
            </a:r>
            <a:endParaRPr lang="en-US" sz="2000" dirty="0" smtClean="0"/>
          </a:p>
          <a:p>
            <a:r>
              <a:rPr lang="en-US" sz="2400" dirty="0" smtClean="0"/>
              <a:t>As can be seen in this </a:t>
            </a:r>
            <a:r>
              <a:rPr lang="en-US" sz="2400" dirty="0" err="1" smtClean="0"/>
              <a:t>heirachy</a:t>
            </a:r>
            <a:r>
              <a:rPr lang="en-US" sz="2400" dirty="0" smtClean="0"/>
              <a:t>, </a:t>
            </a:r>
            <a:r>
              <a:rPr lang="en-US" sz="3200" dirty="0" err="1" smtClean="0"/>
              <a:t>System.Threading.WaitHandle</a:t>
            </a:r>
            <a:r>
              <a:rPr lang="en-US" sz="2400" dirty="0" smtClean="0"/>
              <a:t> is the base class for a bunch of other </a:t>
            </a:r>
            <a:r>
              <a:rPr lang="en-US" sz="3200" dirty="0" err="1" smtClean="0"/>
              <a:t>System.Threading.WaitHandle</a:t>
            </a:r>
            <a:r>
              <a:rPr lang="en-US" sz="2400" dirty="0" smtClean="0"/>
              <a:t> derived classes. </a:t>
            </a:r>
          </a:p>
          <a:p>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Multithreaded Processes</a:t>
            </a:r>
            <a:endParaRPr lang="es-ES" dirty="0" smtClean="0"/>
          </a:p>
        </p:txBody>
      </p:sp>
      <p:sp>
        <p:nvSpPr>
          <p:cNvPr id="3" name="Rectangle 2"/>
          <p:cNvSpPr>
            <a:spLocks noGrp="1"/>
          </p:cNvSpPr>
          <p:nvPr>
            <p:ph sz="quarter" idx="1"/>
          </p:nvPr>
        </p:nvSpPr>
        <p:spPr/>
        <p:txBody>
          <a:bodyPr>
            <a:noAutofit/>
          </a:bodyPr>
          <a:lstStyle/>
          <a:p>
            <a:r>
              <a:rPr lang="en-US" sz="2400" dirty="0" smtClean="0"/>
              <a:t>What happens if we need our Process to do more than 1 thing, like query a web service and write to a database at the same time. </a:t>
            </a:r>
          </a:p>
          <a:p>
            <a:r>
              <a:rPr lang="en-US" sz="2400" dirty="0" smtClean="0"/>
              <a:t>Luckily we can split a Process to share the time slice allocated to it. </a:t>
            </a:r>
          </a:p>
          <a:p>
            <a:r>
              <a:rPr lang="en-US" sz="2400" dirty="0" smtClean="0"/>
              <a:t>This is done by spawning new threads in the current Process. </a:t>
            </a:r>
          </a:p>
          <a:p>
            <a:r>
              <a:rPr lang="en-US" sz="2400" dirty="0" smtClean="0"/>
              <a:t>These extra threads are sometimes called worker threads. </a:t>
            </a:r>
          </a:p>
          <a:p>
            <a:r>
              <a:rPr lang="en-US" sz="2400" dirty="0" smtClean="0"/>
              <a:t>These worker threads share the processes memory space that is isolated from all other Processes on the system. </a:t>
            </a:r>
          </a:p>
          <a:p>
            <a:r>
              <a:rPr lang="en-US" sz="2400" dirty="0" smtClean="0"/>
              <a:t>The concept of spawning new threads within the same process is called </a:t>
            </a:r>
            <a:r>
              <a:rPr lang="en-US" sz="2400" b="1" dirty="0" smtClean="0"/>
              <a:t>free threading</a:t>
            </a:r>
            <a:r>
              <a:rPr lang="en-US" sz="2400" dirty="0" smtClean="0"/>
              <a:t>.</a:t>
            </a:r>
            <a:endParaRPr lang="es-ES" sz="24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SignalAndWait</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3200" dirty="0" smtClean="0"/>
              <a:t>There are several overloads for this method, but the basic idea is that one </a:t>
            </a:r>
            <a:r>
              <a:rPr lang="en-US" sz="3200" dirty="0" err="1" smtClean="0"/>
              <a:t>System.Threading.WaitHandle</a:t>
            </a:r>
            <a:r>
              <a:rPr lang="en-US" sz="3200" dirty="0" smtClean="0"/>
              <a:t> will be </a:t>
            </a:r>
            <a:r>
              <a:rPr lang="en-US" sz="3200" dirty="0" err="1" smtClean="0"/>
              <a:t>signalled</a:t>
            </a:r>
            <a:r>
              <a:rPr lang="en-US" sz="3200" dirty="0" smtClean="0"/>
              <a:t> whilst </a:t>
            </a:r>
            <a:r>
              <a:rPr lang="en-US" sz="3200" b="1" dirty="0" smtClean="0"/>
              <a:t>another</a:t>
            </a:r>
            <a:r>
              <a:rPr lang="en-US" sz="3200" dirty="0" smtClean="0"/>
              <a:t> </a:t>
            </a:r>
            <a:r>
              <a:rPr lang="en-US" sz="3200" dirty="0" err="1" smtClean="0"/>
              <a:t>System.Threading.WaitHandle</a:t>
            </a:r>
            <a:r>
              <a:rPr lang="en-US" sz="3200" dirty="0" smtClean="0"/>
              <a:t> will be waited on to receive a signal. </a:t>
            </a:r>
          </a:p>
          <a:p>
            <a:endParaRPr lang="en-US" sz="1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err="1" smtClean="0"/>
              <a:t>WaitAll</a:t>
            </a:r>
            <a:r>
              <a:rPr lang="en-US" b="1" dirty="0" smtClean="0"/>
              <a:t> (Static method on </a:t>
            </a:r>
            <a:r>
              <a:rPr lang="en-US" b="1" dirty="0" err="1" smtClean="0"/>
              <a:t>WaitHandle</a:t>
            </a:r>
            <a:r>
              <a:rPr lang="en-US" b="1" dirty="0" smtClean="0"/>
              <a:t>)</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3200" dirty="0" smtClean="0"/>
              <a:t>There are several overloads for this method, but the basic idea is that an array of </a:t>
            </a:r>
            <a:r>
              <a:rPr lang="en-US" sz="3200" dirty="0" err="1" smtClean="0"/>
              <a:t>System.Threading.WaitHandles</a:t>
            </a:r>
            <a:r>
              <a:rPr lang="en-US" sz="3200" dirty="0" smtClean="0"/>
              <a:t> is passed into to the </a:t>
            </a:r>
            <a:r>
              <a:rPr lang="en-US" sz="3200" dirty="0" err="1" smtClean="0"/>
              <a:t>WaitAll</a:t>
            </a:r>
            <a:r>
              <a:rPr lang="en-US" sz="3200" dirty="0" smtClean="0"/>
              <a:t> method, and </a:t>
            </a:r>
            <a:r>
              <a:rPr lang="en-US" sz="3200" b="1" dirty="0" smtClean="0"/>
              <a:t>ALL</a:t>
            </a:r>
            <a:r>
              <a:rPr lang="en-US" sz="3200" dirty="0" smtClean="0"/>
              <a:t> of these </a:t>
            </a:r>
            <a:r>
              <a:rPr lang="en-US" sz="3200" dirty="0" err="1" smtClean="0"/>
              <a:t>System.Threading.WaitHandle</a:t>
            </a:r>
            <a:r>
              <a:rPr lang="en-US" sz="3200" dirty="0" smtClean="0"/>
              <a:t> will be waited on to receive a signal. </a:t>
            </a:r>
          </a:p>
          <a:p>
            <a:endParaRPr lang="en-US" sz="1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err="1" smtClean="0"/>
              <a:t>WaitAny</a:t>
            </a:r>
            <a:r>
              <a:rPr lang="en-US" b="1" dirty="0" smtClean="0"/>
              <a:t> (Static method on </a:t>
            </a:r>
            <a:r>
              <a:rPr lang="en-US" b="1" dirty="0" err="1" smtClean="0"/>
              <a:t>WaitHandle</a:t>
            </a:r>
            <a:r>
              <a:rPr lang="en-US" b="1" dirty="0" smtClean="0"/>
              <a:t>)</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3200" dirty="0" smtClean="0"/>
              <a:t>There are several overloads for this method, but the basic idea is that an array of </a:t>
            </a:r>
            <a:r>
              <a:rPr lang="en-US" sz="3200" dirty="0" err="1" smtClean="0"/>
              <a:t>System.Threading.WaitHandles</a:t>
            </a:r>
            <a:r>
              <a:rPr lang="en-US" sz="3200" dirty="0" smtClean="0"/>
              <a:t> is passed into to the </a:t>
            </a:r>
            <a:r>
              <a:rPr lang="en-US" sz="3200" dirty="0" err="1" smtClean="0"/>
              <a:t>WaitAny</a:t>
            </a:r>
            <a:r>
              <a:rPr lang="en-US" sz="3200" dirty="0" smtClean="0"/>
              <a:t> method, and </a:t>
            </a:r>
            <a:r>
              <a:rPr lang="en-US" sz="3200" b="1" dirty="0" smtClean="0"/>
              <a:t>ANY</a:t>
            </a:r>
            <a:r>
              <a:rPr lang="en-US" sz="3200" dirty="0" smtClean="0"/>
              <a:t> of these </a:t>
            </a:r>
            <a:r>
              <a:rPr lang="en-US" sz="3200" dirty="0" err="1" smtClean="0"/>
              <a:t>System.Threading.WaitHandle</a:t>
            </a:r>
            <a:r>
              <a:rPr lang="en-US" sz="3200" dirty="0" smtClean="0"/>
              <a:t> will be waited on to receive a signal. </a:t>
            </a:r>
          </a:p>
          <a:p>
            <a:endParaRPr lang="en-US" sz="16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WaitOne</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3200" dirty="0" smtClean="0"/>
              <a:t>There are several overloads for this method, but the basic idea is the current </a:t>
            </a:r>
            <a:r>
              <a:rPr lang="en-US" sz="3200" dirty="0" err="1" smtClean="0"/>
              <a:t>System.Threading.WaitHandle</a:t>
            </a:r>
            <a:r>
              <a:rPr lang="en-US" sz="3200" dirty="0" smtClean="0"/>
              <a:t> will be waited on to receive a signal. </a:t>
            </a:r>
          </a:p>
          <a:p>
            <a:r>
              <a:rPr lang="en-US" sz="3200" dirty="0" smtClean="0"/>
              <a:t>Let us now concentrate on </a:t>
            </a:r>
            <a:r>
              <a:rPr lang="en-US" sz="3200" dirty="0" err="1" smtClean="0"/>
              <a:t>System.Threading.EventWaitHandle</a:t>
            </a:r>
            <a:endParaRPr lang="en-US" sz="3200" dirty="0" smtClean="0"/>
          </a:p>
          <a:p>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EventWaitHandle</a:t>
            </a:r>
            <a:r>
              <a:rPr lang="en-US" b="1" dirty="0" smtClean="0"/>
              <a:t>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800" dirty="0" smtClean="0"/>
              <a:t>The </a:t>
            </a:r>
            <a:r>
              <a:rPr lang="en-US" sz="2800" dirty="0" err="1" smtClean="0"/>
              <a:t>EventWaitHandle</a:t>
            </a:r>
            <a:r>
              <a:rPr lang="en-US" sz="2800" dirty="0" smtClean="0"/>
              <a:t> is a </a:t>
            </a:r>
            <a:r>
              <a:rPr lang="en-US" sz="2800" dirty="0" err="1" smtClean="0"/>
              <a:t>WaitHandle</a:t>
            </a:r>
            <a:r>
              <a:rPr lang="en-US" sz="2800" dirty="0" smtClean="0"/>
              <a:t> and has 2 more specific classes, </a:t>
            </a:r>
            <a:r>
              <a:rPr lang="en-US" sz="2800" dirty="0" err="1" smtClean="0"/>
              <a:t>ManualResetEvent</a:t>
            </a:r>
            <a:r>
              <a:rPr lang="en-US" sz="2800" dirty="0" smtClean="0"/>
              <a:t> and </a:t>
            </a:r>
            <a:r>
              <a:rPr lang="en-US" sz="2800" dirty="0" err="1" smtClean="0"/>
              <a:t>AutoResetEvent</a:t>
            </a:r>
            <a:r>
              <a:rPr lang="en-US" sz="2800" dirty="0" smtClean="0"/>
              <a:t>, that inherit from it that are used more commonly. </a:t>
            </a:r>
          </a:p>
          <a:p>
            <a:r>
              <a:rPr lang="en-US" sz="2800" dirty="0" smtClean="0"/>
              <a:t>As such it is these 2 sub classes that I will spend time discussing. All that you need to note is that an </a:t>
            </a:r>
            <a:r>
              <a:rPr lang="en-US" sz="2800" dirty="0" err="1" smtClean="0"/>
              <a:t>EventWaitHandle</a:t>
            </a:r>
            <a:r>
              <a:rPr lang="en-US" sz="2800" dirty="0" smtClean="0"/>
              <a:t> object, is able to act just like either of its subclasses by using one of the 2 </a:t>
            </a:r>
            <a:r>
              <a:rPr lang="en-US" sz="2800" dirty="0" err="1" smtClean="0"/>
              <a:t>EventResetMode</a:t>
            </a:r>
            <a:r>
              <a:rPr lang="en-US" sz="2800" dirty="0" smtClean="0"/>
              <a:t> Enumeration values which may be used when constructing a new </a:t>
            </a:r>
            <a:r>
              <a:rPr lang="en-US" sz="2800" dirty="0" err="1" smtClean="0"/>
              <a:t>EventWaitHandle</a:t>
            </a:r>
            <a:r>
              <a:rPr lang="en-US" sz="2800" dirty="0" smtClean="0"/>
              <a:t> object.</a:t>
            </a:r>
          </a:p>
          <a:p>
            <a:endParaRPr lang="en-US" sz="1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AutoResetEvent</a:t>
            </a:r>
            <a:r>
              <a:rPr lang="en-US" b="1" dirty="0" smtClean="0"/>
              <a:t>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400" i="1" dirty="0" smtClean="0"/>
              <a:t>"A thread waits for a signal by calling </a:t>
            </a:r>
            <a:r>
              <a:rPr lang="en-US" sz="2400" i="1" dirty="0" err="1" smtClean="0"/>
              <a:t>WaitOne</a:t>
            </a:r>
            <a:r>
              <a:rPr lang="en-US" sz="2400" i="1" dirty="0" smtClean="0"/>
              <a:t> on the </a:t>
            </a:r>
            <a:r>
              <a:rPr lang="en-US" sz="2400" i="1" dirty="0" err="1" smtClean="0"/>
              <a:t>AutoResetEvent</a:t>
            </a:r>
            <a:r>
              <a:rPr lang="en-US" sz="2400" i="1" dirty="0" smtClean="0"/>
              <a:t>. If the </a:t>
            </a:r>
            <a:r>
              <a:rPr lang="en-US" sz="2400" i="1" dirty="0" err="1" smtClean="0"/>
              <a:t>AutoResetEvent</a:t>
            </a:r>
            <a:r>
              <a:rPr lang="en-US" sz="2400" i="1" dirty="0" smtClean="0"/>
              <a:t> is in the </a:t>
            </a:r>
            <a:r>
              <a:rPr lang="en-US" sz="2400" i="1" dirty="0" err="1" smtClean="0"/>
              <a:t>nonsignaled</a:t>
            </a:r>
            <a:r>
              <a:rPr lang="en-US" sz="2400" i="1" dirty="0" smtClean="0"/>
              <a:t> state, the thread blocks, waiting for the thread that currently controls the resource to signal that the resource is available by calling Set.</a:t>
            </a:r>
            <a:endParaRPr lang="en-US" sz="2400" dirty="0" smtClean="0"/>
          </a:p>
          <a:p>
            <a:r>
              <a:rPr lang="en-US" sz="2400" i="1" dirty="0" smtClean="0"/>
              <a:t>Calling Set signals </a:t>
            </a:r>
            <a:r>
              <a:rPr lang="en-US" sz="2400" i="1" dirty="0" err="1" smtClean="0"/>
              <a:t>AutoResetEvent</a:t>
            </a:r>
            <a:r>
              <a:rPr lang="en-US" sz="2400" i="1" dirty="0" smtClean="0"/>
              <a:t> to release a waiting thread. </a:t>
            </a:r>
            <a:r>
              <a:rPr lang="en-US" sz="2400" i="1" dirty="0" err="1" smtClean="0"/>
              <a:t>AutoResetEvent</a:t>
            </a:r>
            <a:r>
              <a:rPr lang="en-US" sz="2400" i="1" dirty="0" smtClean="0"/>
              <a:t> remains signaled until a single waiting thread is released, and then automatically returns to the non-signaled state. If no threads are waiting, the state remains signaled indefinitely."</a:t>
            </a:r>
            <a:endParaRPr lang="en-US" sz="2400" dirty="0" smtClean="0"/>
          </a:p>
          <a:p>
            <a:r>
              <a:rPr lang="en-US" sz="2400" dirty="0" smtClean="0"/>
              <a:t>In </a:t>
            </a:r>
            <a:r>
              <a:rPr lang="en-US" sz="2400" dirty="0" err="1" smtClean="0"/>
              <a:t>lamens</a:t>
            </a:r>
            <a:r>
              <a:rPr lang="en-US" sz="2400" dirty="0" smtClean="0"/>
              <a:t> terms when using a </a:t>
            </a:r>
            <a:r>
              <a:rPr lang="en-US" sz="2400" dirty="0" err="1" smtClean="0"/>
              <a:t>AutoResetEvent</a:t>
            </a:r>
            <a:r>
              <a:rPr lang="en-US" sz="2400" dirty="0" smtClean="0"/>
              <a:t>, when the </a:t>
            </a:r>
            <a:r>
              <a:rPr lang="en-US" sz="2400" dirty="0" err="1" smtClean="0"/>
              <a:t>AutoResetEvent</a:t>
            </a:r>
            <a:r>
              <a:rPr lang="en-US" sz="2400" dirty="0" smtClean="0"/>
              <a:t> is set to </a:t>
            </a:r>
            <a:r>
              <a:rPr lang="en-US" sz="2400" dirty="0" err="1" smtClean="0"/>
              <a:t>signalled</a:t>
            </a:r>
            <a:r>
              <a:rPr lang="en-US" sz="2400" dirty="0" smtClean="0"/>
              <a:t>, the first thread that stops blocking (stop waiting) will cause the </a:t>
            </a:r>
            <a:r>
              <a:rPr lang="en-US" sz="2400" dirty="0" err="1" smtClean="0"/>
              <a:t>AutoResetEvent</a:t>
            </a:r>
            <a:r>
              <a:rPr lang="en-US" sz="2400" dirty="0" smtClean="0"/>
              <a:t> to be put into a reset state. Such that any other threads that are waiting on the </a:t>
            </a:r>
            <a:r>
              <a:rPr lang="en-US" sz="2400" dirty="0" err="1" smtClean="0"/>
              <a:t>AutoResetEvent</a:t>
            </a:r>
            <a:r>
              <a:rPr lang="en-US" sz="2400" dirty="0" smtClean="0"/>
              <a:t> MUST </a:t>
            </a:r>
            <a:r>
              <a:rPr lang="en-US" sz="2400" dirty="0" err="1" smtClean="0"/>
              <a:t>wiat</a:t>
            </a:r>
            <a:r>
              <a:rPr lang="en-US" sz="2400" dirty="0" smtClean="0"/>
              <a:t> for it to be </a:t>
            </a:r>
            <a:r>
              <a:rPr lang="en-US" sz="2400" dirty="0" err="1" smtClean="0"/>
              <a:t>signalled</a:t>
            </a:r>
            <a:r>
              <a:rPr lang="en-US" sz="2400" dirty="0" smtClean="0"/>
              <a:t> again.</a:t>
            </a:r>
          </a:p>
          <a:p>
            <a:endParaRPr lang="en-US" sz="16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ManualResetEvent</a:t>
            </a:r>
            <a:r>
              <a:rPr lang="en-US" b="1" dirty="0" smtClean="0"/>
              <a:t>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400" i="1" dirty="0" smtClean="0"/>
              <a:t>"When a thread begins an activity that must complete before other threads proceed, it calls Reset to put </a:t>
            </a:r>
            <a:r>
              <a:rPr lang="en-US" sz="2400" i="1" dirty="0" err="1" smtClean="0"/>
              <a:t>ManualResetEvent</a:t>
            </a:r>
            <a:r>
              <a:rPr lang="en-US" sz="2400" i="1" dirty="0" smtClean="0"/>
              <a:t> in the non-signaled state. This thread can be thought of as controlling the </a:t>
            </a:r>
            <a:r>
              <a:rPr lang="en-US" sz="2400" i="1" dirty="0" err="1" smtClean="0"/>
              <a:t>ManualResetEvent</a:t>
            </a:r>
            <a:r>
              <a:rPr lang="en-US" sz="2400" i="1" dirty="0" smtClean="0"/>
              <a:t>. Threads that call </a:t>
            </a:r>
            <a:r>
              <a:rPr lang="en-US" sz="2400" i="1" dirty="0" err="1" smtClean="0"/>
              <a:t>WaitOne</a:t>
            </a:r>
            <a:r>
              <a:rPr lang="en-US" sz="2400" i="1" dirty="0" smtClean="0"/>
              <a:t> on the </a:t>
            </a:r>
            <a:r>
              <a:rPr lang="en-US" sz="2400" i="1" dirty="0" err="1" smtClean="0"/>
              <a:t>ManualResetEvent</a:t>
            </a:r>
            <a:r>
              <a:rPr lang="en-US" sz="2400" i="1" dirty="0" smtClean="0"/>
              <a:t> will block, awaiting the signal. When the controlling thread completes the activity, it calls Set to signal that the waiting threads can proceed. All waiting threads are released.</a:t>
            </a:r>
            <a:endParaRPr lang="en-US" sz="2400" dirty="0" smtClean="0"/>
          </a:p>
          <a:p>
            <a:r>
              <a:rPr lang="en-US" sz="2400" i="1" dirty="0" smtClean="0"/>
              <a:t>Once it has been signaled, </a:t>
            </a:r>
            <a:r>
              <a:rPr lang="en-US" sz="2400" i="1" dirty="0" err="1" smtClean="0"/>
              <a:t>ManualResetEvent</a:t>
            </a:r>
            <a:r>
              <a:rPr lang="en-US" sz="2400" i="1" dirty="0" smtClean="0"/>
              <a:t> remains signaled until it is manually reset. That is, calls to </a:t>
            </a:r>
            <a:r>
              <a:rPr lang="en-US" sz="2400" i="1" dirty="0" err="1" smtClean="0"/>
              <a:t>WaitOne</a:t>
            </a:r>
            <a:r>
              <a:rPr lang="en-US" sz="2400" i="1" dirty="0" smtClean="0"/>
              <a:t> return immediately."</a:t>
            </a:r>
            <a:endParaRPr lang="en-US" sz="2400" dirty="0" smtClean="0"/>
          </a:p>
          <a:p>
            <a:endParaRPr lang="en-US" sz="16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Semaphores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400" dirty="0" smtClean="0"/>
              <a:t>A Semaphore inherits from </a:t>
            </a:r>
            <a:r>
              <a:rPr lang="en-US" sz="2400" dirty="0" err="1" smtClean="0"/>
              <a:t>System.Threading.WaitHandle</a:t>
            </a:r>
            <a:r>
              <a:rPr lang="en-US" sz="2400" dirty="0" smtClean="0"/>
              <a:t>, as such it has the </a:t>
            </a:r>
            <a:r>
              <a:rPr lang="en-US" sz="2400" dirty="0" err="1" smtClean="0"/>
              <a:t>WaitOne</a:t>
            </a:r>
            <a:r>
              <a:rPr lang="en-US" sz="2400" dirty="0" smtClean="0"/>
              <a:t>() method. You are also able to use the static </a:t>
            </a:r>
            <a:r>
              <a:rPr lang="en-US" sz="2400" dirty="0" err="1" smtClean="0"/>
              <a:t>System.Threading.WaitHandle</a:t>
            </a:r>
            <a:r>
              <a:rPr lang="en-US" sz="2400" dirty="0" smtClean="0"/>
              <a:t>, </a:t>
            </a:r>
            <a:r>
              <a:rPr lang="en-US" sz="2400" dirty="0" err="1" smtClean="0"/>
              <a:t>WaitAny</a:t>
            </a:r>
            <a:r>
              <a:rPr lang="en-US" sz="2400" dirty="0" smtClean="0"/>
              <a:t>(), </a:t>
            </a:r>
            <a:r>
              <a:rPr lang="en-US" sz="2400" dirty="0" err="1" smtClean="0"/>
              <a:t>WaitAll</a:t>
            </a:r>
            <a:r>
              <a:rPr lang="en-US" sz="2400" dirty="0" smtClean="0"/>
              <a:t>(), </a:t>
            </a:r>
            <a:r>
              <a:rPr lang="en-US" sz="2400" dirty="0" err="1" smtClean="0"/>
              <a:t>SignalAndWait</a:t>
            </a:r>
            <a:r>
              <a:rPr lang="en-US" sz="2400" dirty="0" smtClean="0"/>
              <a:t>() methods for more complex tasks. </a:t>
            </a:r>
          </a:p>
          <a:p>
            <a:endParaRPr lang="en-US" sz="1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Mutex</a:t>
            </a:r>
            <a:r>
              <a:rPr lang="en-US" b="1" dirty="0" smtClean="0"/>
              <a:t>   </a:t>
            </a:r>
            <a:endParaRPr lang="en-US" dirty="0"/>
          </a:p>
        </p:txBody>
      </p:sp>
      <p:sp>
        <p:nvSpPr>
          <p:cNvPr id="3" name="Rectangle 2"/>
          <p:cNvSpPr>
            <a:spLocks noGrp="1"/>
          </p:cNvSpPr>
          <p:nvPr>
            <p:ph sz="quarter" idx="1"/>
          </p:nvPr>
        </p:nvSpPr>
        <p:spPr>
          <a:xfrm>
            <a:off x="457200" y="1295400"/>
            <a:ext cx="8153400" cy="5181600"/>
          </a:xfrm>
        </p:spPr>
        <p:txBody>
          <a:bodyPr>
            <a:noAutofit/>
          </a:bodyPr>
          <a:lstStyle/>
          <a:p>
            <a:r>
              <a:rPr lang="en-US" sz="2400" dirty="0" smtClean="0"/>
              <a:t>A </a:t>
            </a:r>
            <a:r>
              <a:rPr lang="en-US" sz="2400" dirty="0" err="1" smtClean="0"/>
              <a:t>Mutex</a:t>
            </a:r>
            <a:r>
              <a:rPr lang="en-US" sz="2400" dirty="0" smtClean="0"/>
              <a:t> works in much the same way as lock statement. But the main advantage the </a:t>
            </a:r>
            <a:r>
              <a:rPr lang="en-US" sz="2400" dirty="0" err="1" smtClean="0"/>
              <a:t>Mutex</a:t>
            </a:r>
            <a:r>
              <a:rPr lang="en-US" sz="2400" dirty="0" smtClean="0"/>
              <a:t> has over lock statements and the Monitor object, is that is can work across multiple processes, which provides a computer wide lock rather than application wide. </a:t>
            </a:r>
          </a:p>
          <a:p>
            <a:endParaRPr lang="en-US" sz="1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pPr lvl="1"/>
            <a:r>
              <a:rPr lang="en-US" sz="2000" b="1" dirty="0" smtClean="0"/>
              <a:t>The Interlock class, </a:t>
            </a:r>
          </a:p>
          <a:p>
            <a:pPr lvl="2"/>
            <a:r>
              <a:rPr lang="en-US" sz="1700" dirty="0" smtClean="0"/>
              <a:t>Incrementing and decrementing a value is such a common programming pattern, and one which so often needs synchronization protection, that C# offers a special class, Interlocked, just for this purpose. </a:t>
            </a:r>
          </a:p>
          <a:p>
            <a:pPr lvl="2"/>
            <a:r>
              <a:rPr lang="en-US" sz="1700" dirty="0" smtClean="0"/>
              <a:t>Interlocked has two methods, Increment and Decrement, which not only increment or decrement a value, but also do so under synchronization control. </a:t>
            </a:r>
            <a:endParaRPr lang="en-US" sz="1600" dirty="0" smtClean="0"/>
          </a:p>
          <a:p>
            <a:pPr lvl="3">
              <a:buNone/>
            </a:pPr>
            <a:r>
              <a:rPr lang="en-US" sz="1200" dirty="0" smtClean="0">
                <a:solidFill>
                  <a:srgbClr val="FF0000"/>
                </a:solidFill>
              </a:rPr>
              <a:t>public void </a:t>
            </a:r>
            <a:r>
              <a:rPr lang="en-US" sz="1200" dirty="0" err="1" smtClean="0">
                <a:solidFill>
                  <a:srgbClr val="FF0000"/>
                </a:solidFill>
              </a:rPr>
              <a:t>Incrementer</a:t>
            </a:r>
            <a:r>
              <a:rPr lang="en-US" sz="1200" dirty="0" smtClean="0">
                <a:solidFill>
                  <a:srgbClr val="FF0000"/>
                </a:solidFill>
              </a:rPr>
              <a:t>( ) </a:t>
            </a:r>
          </a:p>
          <a:p>
            <a:pPr lvl="3">
              <a:buNone/>
            </a:pPr>
            <a:r>
              <a:rPr lang="en-US" sz="1200" dirty="0" smtClean="0">
                <a:solidFill>
                  <a:srgbClr val="FF0000"/>
                </a:solidFill>
              </a:rPr>
              <a:t>{ </a:t>
            </a:r>
          </a:p>
          <a:p>
            <a:pPr lvl="3">
              <a:buNone/>
            </a:pPr>
            <a:r>
              <a:rPr lang="en-US" sz="1200" dirty="0" smtClean="0">
                <a:solidFill>
                  <a:srgbClr val="FF0000"/>
                </a:solidFill>
              </a:rPr>
              <a:t>	try </a:t>
            </a:r>
          </a:p>
          <a:p>
            <a:pPr lvl="3">
              <a:buNone/>
            </a:pPr>
            <a:r>
              <a:rPr lang="en-US" sz="1200" dirty="0" smtClean="0">
                <a:solidFill>
                  <a:srgbClr val="FF0000"/>
                </a:solidFill>
              </a:rPr>
              <a:t>	{ </a:t>
            </a:r>
          </a:p>
          <a:p>
            <a:pPr lvl="3">
              <a:buNone/>
            </a:pPr>
            <a:r>
              <a:rPr lang="en-US" sz="1200" dirty="0" smtClean="0">
                <a:solidFill>
                  <a:srgbClr val="FF0000"/>
                </a:solidFill>
              </a:rPr>
              <a:t>		while (counter &lt; 1000) </a:t>
            </a:r>
          </a:p>
          <a:p>
            <a:pPr lvl="3">
              <a:buNone/>
            </a:pPr>
            <a:r>
              <a:rPr lang="en-US" sz="1200" dirty="0" smtClean="0">
                <a:solidFill>
                  <a:srgbClr val="FF0000"/>
                </a:solidFill>
              </a:rPr>
              <a:t>		{ </a:t>
            </a:r>
          </a:p>
          <a:p>
            <a:pPr lvl="3">
              <a:buNone/>
            </a:pPr>
            <a:r>
              <a:rPr lang="en-US" sz="1200" b="1" dirty="0" smtClean="0">
                <a:solidFill>
                  <a:srgbClr val="FF0000"/>
                </a:solidFill>
              </a:rPr>
              <a:t>		</a:t>
            </a:r>
            <a:r>
              <a:rPr lang="en-US" sz="1200" b="1" dirty="0" err="1" smtClean="0">
                <a:solidFill>
                  <a:srgbClr val="FF0000"/>
                </a:solidFill>
              </a:rPr>
              <a:t>int</a:t>
            </a:r>
            <a:r>
              <a:rPr lang="en-US" sz="1200" b="1" dirty="0" smtClean="0">
                <a:solidFill>
                  <a:srgbClr val="FF0000"/>
                </a:solidFill>
              </a:rPr>
              <a:t> temp = </a:t>
            </a:r>
            <a:r>
              <a:rPr lang="en-US" sz="1200" b="1" dirty="0" err="1" smtClean="0">
                <a:solidFill>
                  <a:srgbClr val="FF0000"/>
                </a:solidFill>
              </a:rPr>
              <a:t>Interlocked.Increment</a:t>
            </a:r>
            <a:r>
              <a:rPr lang="en-US" sz="1200" b="1" dirty="0" smtClean="0">
                <a:solidFill>
                  <a:srgbClr val="FF0000"/>
                </a:solidFill>
              </a:rPr>
              <a:t>(ref counter);</a:t>
            </a:r>
            <a:r>
              <a:rPr lang="en-US" sz="1200" dirty="0" smtClean="0">
                <a:solidFill>
                  <a:srgbClr val="FF0000"/>
                </a:solidFill>
              </a:rPr>
              <a:t> </a:t>
            </a:r>
          </a:p>
          <a:p>
            <a:pPr lvl="3">
              <a:buNone/>
            </a:pPr>
            <a:r>
              <a:rPr lang="en-US" sz="1200" dirty="0" smtClean="0">
                <a:solidFill>
                  <a:srgbClr val="FF0000"/>
                </a:solidFill>
              </a:rPr>
              <a:t>		// simulate some work in this method </a:t>
            </a:r>
          </a:p>
          <a:p>
            <a:pPr lvl="3">
              <a:buNone/>
            </a:pPr>
            <a:r>
              <a:rPr lang="en-US" sz="1200" dirty="0" smtClean="0">
                <a:solidFill>
                  <a:srgbClr val="FF0000"/>
                </a:solidFill>
              </a:rPr>
              <a:t>		</a:t>
            </a:r>
            <a:r>
              <a:rPr lang="en-US" sz="1200" dirty="0" err="1" smtClean="0">
                <a:solidFill>
                  <a:srgbClr val="FF0000"/>
                </a:solidFill>
              </a:rPr>
              <a:t>Thread.Sleep</a:t>
            </a:r>
            <a:r>
              <a:rPr lang="en-US" sz="1200" dirty="0" smtClean="0">
                <a:solidFill>
                  <a:srgbClr val="FF0000"/>
                </a:solidFill>
              </a:rPr>
              <a:t>(1); </a:t>
            </a:r>
          </a:p>
          <a:p>
            <a:pPr lvl="3">
              <a:buNone/>
            </a:pPr>
            <a:r>
              <a:rPr lang="en-US" sz="1200" dirty="0" smtClean="0">
                <a:solidFill>
                  <a:srgbClr val="FF0000"/>
                </a:solidFill>
              </a:rPr>
              <a:t>		// assign the decremented value </a:t>
            </a:r>
          </a:p>
          <a:p>
            <a:pPr lvl="3">
              <a:buNone/>
            </a:pPr>
            <a:r>
              <a:rPr lang="en-US" sz="1200" dirty="0" smtClean="0">
                <a:solidFill>
                  <a:srgbClr val="FF0000"/>
                </a:solidFill>
              </a:rPr>
              <a:t>		// and display the results </a:t>
            </a:r>
          </a:p>
          <a:p>
            <a:pPr lvl="3">
              <a:buNone/>
            </a:pPr>
            <a:r>
              <a:rPr lang="en-US" sz="1200" dirty="0" smtClean="0">
                <a:solidFill>
                  <a:srgbClr val="FF0000"/>
                </a:solidFill>
              </a:rPr>
              <a:t>		</a:t>
            </a:r>
            <a:r>
              <a:rPr lang="en-US" sz="1200" dirty="0" err="1" smtClean="0">
                <a:solidFill>
                  <a:srgbClr val="FF0000"/>
                </a:solidFill>
              </a:rPr>
              <a:t>Console.WriteLine</a:t>
            </a:r>
            <a:r>
              <a:rPr lang="en-US" sz="1200" dirty="0" smtClean="0">
                <a:solidFill>
                  <a:srgbClr val="FF0000"/>
                </a:solidFill>
              </a:rPr>
              <a:t>( "Thread {0}. </a:t>
            </a:r>
            <a:r>
              <a:rPr lang="en-US" sz="1200" dirty="0" err="1" smtClean="0">
                <a:solidFill>
                  <a:srgbClr val="FF0000"/>
                </a:solidFill>
              </a:rPr>
              <a:t>Incrementer</a:t>
            </a:r>
            <a:r>
              <a:rPr lang="en-US" sz="1200" dirty="0" smtClean="0">
                <a:solidFill>
                  <a:srgbClr val="FF0000"/>
                </a:solidFill>
              </a:rPr>
              <a:t>: {1}", </a:t>
            </a:r>
            <a:r>
              <a:rPr lang="en-US" sz="1200" dirty="0" err="1" smtClean="0">
                <a:solidFill>
                  <a:srgbClr val="FF0000"/>
                </a:solidFill>
              </a:rPr>
              <a:t>Thread.CurrentThread.Name</a:t>
            </a:r>
            <a:r>
              <a:rPr lang="en-US" sz="1200" dirty="0" smtClean="0">
                <a:solidFill>
                  <a:srgbClr val="FF0000"/>
                </a:solidFill>
              </a:rPr>
              <a:t>, 	temp); </a:t>
            </a:r>
          </a:p>
          <a:p>
            <a:pPr lvl="3">
              <a:buNone/>
            </a:pPr>
            <a:r>
              <a:rPr lang="en-US" sz="1200" dirty="0" smtClean="0">
                <a:solidFill>
                  <a:srgbClr val="FF0000"/>
                </a:solidFill>
              </a:rPr>
              <a:t>		}</a:t>
            </a:r>
          </a:p>
          <a:p>
            <a:pPr lvl="3">
              <a:buNone/>
            </a:pPr>
            <a:r>
              <a:rPr lang="en-US" sz="1200" dirty="0" smtClean="0">
                <a:solidFill>
                  <a:srgbClr val="FF0000"/>
                </a:solidFill>
              </a:rPr>
              <a:t>	 }</a:t>
            </a:r>
          </a:p>
          <a:p>
            <a:pPr lvl="3">
              <a:buNone/>
            </a:pPr>
            <a:r>
              <a:rPr lang="en-US" sz="1200" dirty="0" smtClean="0">
                <a:solidFill>
                  <a:srgbClr val="FF0000"/>
                </a:solidFill>
              </a:rPr>
              <a:t> }</a:t>
            </a:r>
            <a:endParaRPr lang="en-US" sz="11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Apartment threading</a:t>
            </a:r>
            <a:endParaRPr lang="es-ES" dirty="0" smtClean="0"/>
          </a:p>
        </p:txBody>
      </p:sp>
      <p:sp>
        <p:nvSpPr>
          <p:cNvPr id="3" name="Rectangle 2"/>
          <p:cNvSpPr>
            <a:spLocks noGrp="1"/>
          </p:cNvSpPr>
          <p:nvPr>
            <p:ph sz="quarter" idx="1"/>
          </p:nvPr>
        </p:nvSpPr>
        <p:spPr>
          <a:xfrm>
            <a:off x="457200" y="1219200"/>
            <a:ext cx="8229600" cy="2057400"/>
          </a:xfrm>
        </p:spPr>
        <p:txBody>
          <a:bodyPr>
            <a:noAutofit/>
          </a:bodyPr>
          <a:lstStyle/>
          <a:p>
            <a:r>
              <a:rPr lang="en-US" sz="2400" dirty="0" smtClean="0"/>
              <a:t>Each new thread is started in its own process and is granted its own data, so threads couldn't share data</a:t>
            </a:r>
          </a:p>
          <a:p>
            <a:r>
              <a:rPr lang="en-US" sz="2400" dirty="0" smtClean="0"/>
              <a:t>With this model each time you want to do some background work it happens in its own process, so was known as </a:t>
            </a:r>
            <a:r>
              <a:rPr lang="en-US" sz="2400" b="1" dirty="0" smtClean="0"/>
              <a:t>Out Of Process</a:t>
            </a:r>
            <a:r>
              <a:rPr lang="en-US" sz="2400" dirty="0" smtClean="0"/>
              <a:t>.</a:t>
            </a:r>
            <a:endParaRPr lang="es-ES" sz="2400" dirty="0" smtClean="0"/>
          </a:p>
        </p:txBody>
      </p:sp>
      <p:pic>
        <p:nvPicPr>
          <p:cNvPr id="315394" name="Picture 2"/>
          <p:cNvPicPr>
            <a:picLocks noChangeAspect="1" noChangeArrowheads="1"/>
          </p:cNvPicPr>
          <p:nvPr/>
        </p:nvPicPr>
        <p:blipFill>
          <a:blip r:embed="rId3" cstate="print"/>
          <a:srcRect/>
          <a:stretch>
            <a:fillRect/>
          </a:stretch>
        </p:blipFill>
        <p:spPr bwMode="auto">
          <a:xfrm>
            <a:off x="2286000" y="3124200"/>
            <a:ext cx="4543425" cy="3476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pPr lvl="1"/>
            <a:r>
              <a:rPr lang="en-US" sz="2000" b="1" dirty="0" smtClean="0"/>
              <a:t>Using Locks</a:t>
            </a:r>
          </a:p>
          <a:p>
            <a:pPr lvl="2"/>
            <a:r>
              <a:rPr lang="en-US" dirty="0" smtClean="0"/>
              <a:t>Although the Interlocked object is fine if you want to increment or decrement a value, there will be times when you want to control access to other objects as well. What is needed is a more general synchronization mechanism. This is provided by the .NET Lock object. </a:t>
            </a:r>
          </a:p>
          <a:p>
            <a:pPr lvl="2"/>
            <a:r>
              <a:rPr lang="en-US" dirty="0" smtClean="0"/>
              <a:t>A lock marks a critical section of your code, providing synchronization to an object you designate while the lock is in effect. The syntax of using a Lock is to request a lock on an object and then to execute a statement or block of statements. The lock is removed at the end of the statement block. </a:t>
            </a:r>
          </a:p>
          <a:p>
            <a:pPr lvl="2"/>
            <a:r>
              <a:rPr lang="en-US" dirty="0" smtClean="0"/>
              <a:t>C# provides direct support for locks through the lock keyword. Pass in a reference object and follow the keyword with a statement block:</a:t>
            </a:r>
          </a:p>
          <a:p>
            <a:pPr lvl="3">
              <a:buNone/>
            </a:pPr>
            <a:r>
              <a:rPr lang="en-US" dirty="0" smtClean="0"/>
              <a:t>public void </a:t>
            </a:r>
            <a:r>
              <a:rPr lang="en-US" dirty="0" err="1" smtClean="0"/>
              <a:t>Incrementer</a:t>
            </a:r>
            <a:r>
              <a:rPr lang="en-US" dirty="0" smtClean="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pPr lvl="3">
              <a:buNone/>
            </a:pPr>
            <a:r>
              <a:rPr lang="en-US" sz="1200" dirty="0" smtClean="0"/>
              <a:t>public void </a:t>
            </a:r>
            <a:r>
              <a:rPr lang="en-US" sz="1200" dirty="0" err="1" smtClean="0"/>
              <a:t>Incrementer</a:t>
            </a:r>
            <a:r>
              <a:rPr lang="en-US" sz="1200" dirty="0" smtClean="0"/>
              <a:t>( )</a:t>
            </a:r>
          </a:p>
          <a:p>
            <a:pPr lvl="3">
              <a:buNone/>
            </a:pPr>
            <a:r>
              <a:rPr lang="en-US" sz="1200" dirty="0" smtClean="0"/>
              <a:t> { </a:t>
            </a:r>
          </a:p>
          <a:p>
            <a:pPr lvl="3">
              <a:buNone/>
            </a:pPr>
            <a:r>
              <a:rPr lang="en-US" sz="1200" dirty="0" smtClean="0"/>
              <a:t>	try </a:t>
            </a:r>
          </a:p>
          <a:p>
            <a:pPr lvl="3">
              <a:buNone/>
            </a:pPr>
            <a:r>
              <a:rPr lang="en-US" sz="1200" dirty="0" smtClean="0"/>
              <a:t>	{ </a:t>
            </a:r>
          </a:p>
          <a:p>
            <a:pPr lvl="3">
              <a:buNone/>
            </a:pPr>
            <a:r>
              <a:rPr lang="en-US" sz="1200" dirty="0" smtClean="0"/>
              <a:t>	while (counter &lt; 1000) </a:t>
            </a:r>
          </a:p>
          <a:p>
            <a:pPr lvl="3">
              <a:buNone/>
            </a:pPr>
            <a:r>
              <a:rPr lang="en-US" sz="1200" dirty="0" smtClean="0"/>
              <a:t>	     { </a:t>
            </a:r>
          </a:p>
          <a:p>
            <a:pPr lvl="3">
              <a:buNone/>
            </a:pPr>
            <a:r>
              <a:rPr lang="en-US" sz="1200" dirty="0" smtClean="0"/>
              <a:t>		</a:t>
            </a:r>
            <a:r>
              <a:rPr lang="en-US" sz="1200" dirty="0" err="1" smtClean="0"/>
              <a:t>int</a:t>
            </a:r>
            <a:r>
              <a:rPr lang="en-US" sz="1200" dirty="0" smtClean="0"/>
              <a:t> temp; </a:t>
            </a:r>
          </a:p>
          <a:p>
            <a:pPr lvl="3">
              <a:buNone/>
            </a:pPr>
            <a:r>
              <a:rPr lang="en-US" sz="1200" dirty="0" smtClean="0"/>
              <a:t>		lock (this) </a:t>
            </a:r>
          </a:p>
          <a:p>
            <a:pPr lvl="3">
              <a:buNone/>
            </a:pPr>
            <a:r>
              <a:rPr lang="en-US" sz="1200" dirty="0" smtClean="0"/>
              <a:t>		{ </a:t>
            </a:r>
          </a:p>
          <a:p>
            <a:pPr lvl="3">
              <a:buNone/>
            </a:pPr>
            <a:r>
              <a:rPr lang="en-US" sz="1200" dirty="0" smtClean="0"/>
              <a:t>		    temp = counter; temp ++; </a:t>
            </a:r>
          </a:p>
          <a:p>
            <a:pPr lvl="3">
              <a:buNone/>
            </a:pPr>
            <a:r>
              <a:rPr lang="en-US" sz="1200" dirty="0" smtClean="0"/>
              <a:t>		     </a:t>
            </a:r>
            <a:r>
              <a:rPr lang="en-US" sz="1200" dirty="0" err="1" smtClean="0"/>
              <a:t>Thread.Sleep</a:t>
            </a:r>
            <a:r>
              <a:rPr lang="en-US" sz="1200" dirty="0" smtClean="0"/>
              <a:t>(1); </a:t>
            </a:r>
          </a:p>
          <a:p>
            <a:pPr lvl="3">
              <a:buNone/>
            </a:pPr>
            <a:r>
              <a:rPr lang="en-US" sz="1200" dirty="0" smtClean="0"/>
              <a:t>                           counter = temp; </a:t>
            </a:r>
          </a:p>
          <a:p>
            <a:pPr lvl="3">
              <a:buNone/>
            </a:pPr>
            <a:r>
              <a:rPr lang="en-US" sz="1200" dirty="0" smtClean="0"/>
              <a:t>                       } </a:t>
            </a:r>
          </a:p>
          <a:p>
            <a:pPr lvl="3">
              <a:buNone/>
            </a:pPr>
            <a:r>
              <a:rPr lang="en-US" sz="1200" dirty="0" smtClean="0"/>
              <a:t>                      // assign the decremented value </a:t>
            </a:r>
          </a:p>
          <a:p>
            <a:pPr lvl="3">
              <a:buNone/>
            </a:pPr>
            <a:r>
              <a:rPr lang="en-US" sz="1200" dirty="0" smtClean="0"/>
              <a:t>                      // and display the results </a:t>
            </a:r>
          </a:p>
          <a:p>
            <a:pPr lvl="3">
              <a:buNone/>
            </a:pPr>
            <a:r>
              <a:rPr lang="en-US" sz="1200" dirty="0" smtClean="0"/>
              <a:t>                     </a:t>
            </a:r>
            <a:r>
              <a:rPr lang="en-US" sz="1200" dirty="0" err="1" smtClean="0"/>
              <a:t>Console.WriteLine</a:t>
            </a:r>
            <a:r>
              <a:rPr lang="en-US" sz="1200" dirty="0" smtClean="0"/>
              <a:t>( "Thread {0}. </a:t>
            </a:r>
            <a:r>
              <a:rPr lang="en-US" sz="1200" dirty="0" err="1" smtClean="0"/>
              <a:t>Incrementer</a:t>
            </a:r>
            <a:r>
              <a:rPr lang="en-US" sz="1200" dirty="0" smtClean="0"/>
              <a:t>: {1}", </a:t>
            </a:r>
            <a:r>
              <a:rPr lang="en-US" sz="1200" dirty="0" err="1" smtClean="0"/>
              <a:t>Thread.CurrentThread.Name</a:t>
            </a:r>
            <a:r>
              <a:rPr lang="en-US" sz="1200" dirty="0" smtClean="0"/>
              <a:t>, temp); </a:t>
            </a:r>
          </a:p>
          <a:p>
            <a:pPr lvl="3">
              <a:buNone/>
            </a:pPr>
            <a:r>
              <a:rPr lang="en-US" sz="1200" dirty="0" smtClean="0"/>
              <a:t>           } </a:t>
            </a:r>
          </a:p>
          <a:p>
            <a:pPr lvl="3">
              <a:buNone/>
            </a:pPr>
            <a:r>
              <a:rPr lang="en-US" sz="1200" dirty="0" smtClean="0"/>
              <a:t>    }</a:t>
            </a:r>
          </a:p>
          <a:p>
            <a:pPr lvl="3">
              <a:buNone/>
            </a:pPr>
            <a:r>
              <a:rPr lang="en-US" sz="1200" dirty="0" smtClean="0"/>
              <a: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pPr lvl="1"/>
            <a:r>
              <a:rPr lang="en-US" sz="2000" b="1" dirty="0" smtClean="0"/>
              <a:t>Using Monitors</a:t>
            </a:r>
          </a:p>
          <a:p>
            <a:pPr lvl="2"/>
            <a:r>
              <a:rPr lang="en-US" sz="1800" dirty="0" smtClean="0"/>
              <a:t>The objects used so far will be sufficient for most needs. </a:t>
            </a:r>
          </a:p>
          <a:p>
            <a:pPr lvl="2"/>
            <a:r>
              <a:rPr lang="en-US" sz="1800" dirty="0" smtClean="0"/>
              <a:t>For the most sophisticated control over resources, you might want to use a monitor.</a:t>
            </a:r>
          </a:p>
          <a:p>
            <a:pPr lvl="2"/>
            <a:r>
              <a:rPr lang="en-US" sz="1800" dirty="0" smtClean="0"/>
              <a:t> A monitor lets you decide when to enter and exit the synchronization, and it lets you wait for another area of your code to become free. </a:t>
            </a:r>
          </a:p>
          <a:p>
            <a:pPr lvl="2"/>
            <a:r>
              <a:rPr lang="en-US" sz="1800" dirty="0" smtClean="0"/>
              <a:t>A monitor acts as a smart lock on a resource. </a:t>
            </a:r>
          </a:p>
          <a:p>
            <a:pPr lvl="2"/>
            <a:r>
              <a:rPr lang="en-US" sz="1800" dirty="0" smtClean="0"/>
              <a:t>When you want to begin synchronization, call the Enter( ) method of the monitor, passing in the object you want to lock: </a:t>
            </a:r>
          </a:p>
          <a:p>
            <a:pPr lvl="3">
              <a:buNone/>
            </a:pPr>
            <a:r>
              <a:rPr lang="en-US" sz="1600" dirty="0" err="1" smtClean="0">
                <a:solidFill>
                  <a:srgbClr val="FF0000"/>
                </a:solidFill>
              </a:rPr>
              <a:t>Monitor.Enter</a:t>
            </a:r>
            <a:r>
              <a:rPr lang="en-US" sz="1600" dirty="0" smtClean="0">
                <a:solidFill>
                  <a:srgbClr val="FF0000"/>
                </a:solidFill>
              </a:rPr>
              <a:t>(this); </a:t>
            </a:r>
          </a:p>
          <a:p>
            <a:pPr lvl="2"/>
            <a:r>
              <a:rPr lang="en-US" sz="1800" dirty="0" smtClean="0"/>
              <a:t>If the monitor is unavailable, the object protected by the monitor is in use. </a:t>
            </a:r>
          </a:p>
          <a:p>
            <a:pPr lvl="2"/>
            <a:r>
              <a:rPr lang="en-US" sz="1800" dirty="0" smtClean="0"/>
              <a:t>You can do other work while you wait for the monitor to become available and then try again. </a:t>
            </a:r>
          </a:p>
          <a:p>
            <a:pPr lvl="2"/>
            <a:r>
              <a:rPr lang="en-US" sz="1800" dirty="0" smtClean="0"/>
              <a:t>You can also explicitly choose to Wait( ), suspending your thread until the moment the monitor is free. </a:t>
            </a:r>
          </a:p>
          <a:p>
            <a:pPr lvl="2"/>
            <a:r>
              <a:rPr lang="en-US" sz="1800" dirty="0" smtClean="0"/>
              <a:t>Wait( ) helps you control thread ordering. </a:t>
            </a:r>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pPr lvl="1">
              <a:buNone/>
            </a:pPr>
            <a:r>
              <a:rPr lang="en-US" sz="1600" dirty="0" smtClean="0"/>
              <a:t>void </a:t>
            </a:r>
            <a:r>
              <a:rPr lang="en-US" sz="1600" dirty="0" err="1" smtClean="0"/>
              <a:t>Incrementer</a:t>
            </a:r>
            <a:r>
              <a:rPr lang="en-US" sz="1600" dirty="0" smtClean="0"/>
              <a:t>( )</a:t>
            </a:r>
          </a:p>
          <a:p>
            <a:pPr lvl="1">
              <a:buNone/>
            </a:pPr>
            <a:r>
              <a:rPr lang="en-US" sz="1600" dirty="0" smtClean="0"/>
              <a:t> { </a:t>
            </a:r>
          </a:p>
          <a:p>
            <a:pPr lvl="1">
              <a:buNone/>
            </a:pPr>
            <a:r>
              <a:rPr lang="en-US" sz="1600" dirty="0" smtClean="0"/>
              <a:t>     try </a:t>
            </a:r>
          </a:p>
          <a:p>
            <a:pPr lvl="1">
              <a:buNone/>
            </a:pPr>
            <a:r>
              <a:rPr lang="en-US" sz="1600" dirty="0" smtClean="0"/>
              <a:t>     { </a:t>
            </a:r>
          </a:p>
          <a:p>
            <a:pPr lvl="1">
              <a:buNone/>
            </a:pPr>
            <a:r>
              <a:rPr lang="en-US" sz="1600" dirty="0" smtClean="0"/>
              <a:t>         while (counter &lt; 10) </a:t>
            </a:r>
          </a:p>
          <a:p>
            <a:pPr lvl="1">
              <a:buNone/>
            </a:pPr>
            <a:r>
              <a:rPr lang="en-US" sz="1600" dirty="0" smtClean="0"/>
              <a:t>           { </a:t>
            </a:r>
          </a:p>
          <a:p>
            <a:pPr lvl="1">
              <a:buNone/>
            </a:pPr>
            <a:r>
              <a:rPr lang="en-US" sz="1600" dirty="0" smtClean="0"/>
              <a:t>            </a:t>
            </a:r>
            <a:r>
              <a:rPr lang="en-US" sz="1600" dirty="0" err="1" smtClean="0"/>
              <a:t>Monitor.Enter</a:t>
            </a:r>
            <a:r>
              <a:rPr lang="en-US" sz="1600" dirty="0" smtClean="0"/>
              <a:t>(this); </a:t>
            </a:r>
          </a:p>
          <a:p>
            <a:pPr lvl="1">
              <a:buNone/>
            </a:pPr>
            <a:r>
              <a:rPr lang="en-US" sz="1600" dirty="0" smtClean="0"/>
              <a:t>            long temp = counter; </a:t>
            </a:r>
          </a:p>
          <a:p>
            <a:pPr lvl="1">
              <a:buNone/>
            </a:pPr>
            <a:r>
              <a:rPr lang="en-US" sz="1600" dirty="0" smtClean="0"/>
              <a:t>            temp++; </a:t>
            </a:r>
          </a:p>
          <a:p>
            <a:pPr lvl="1">
              <a:buNone/>
            </a:pPr>
            <a:r>
              <a:rPr lang="en-US" sz="1600" dirty="0" smtClean="0"/>
              <a:t>            </a:t>
            </a:r>
            <a:r>
              <a:rPr lang="en-US" sz="1600" dirty="0" err="1" smtClean="0"/>
              <a:t>Thread.Sleep</a:t>
            </a:r>
            <a:r>
              <a:rPr lang="en-US" sz="1600" dirty="0" smtClean="0"/>
              <a:t>(1); </a:t>
            </a:r>
          </a:p>
          <a:p>
            <a:pPr lvl="1">
              <a:buNone/>
            </a:pPr>
            <a:r>
              <a:rPr lang="en-US" sz="1600" dirty="0" smtClean="0"/>
              <a:t>            counter = temp; </a:t>
            </a:r>
          </a:p>
          <a:p>
            <a:pPr lvl="1">
              <a:buNone/>
            </a:pPr>
            <a:r>
              <a:rPr lang="en-US" sz="1600" dirty="0" smtClean="0"/>
              <a:t>            </a:t>
            </a:r>
            <a:r>
              <a:rPr lang="en-US" sz="1600" dirty="0" err="1" smtClean="0"/>
              <a:t>Console.WriteLine</a:t>
            </a:r>
            <a:r>
              <a:rPr lang="en-US" sz="1600" dirty="0" smtClean="0"/>
              <a:t>( "[{0}] In </a:t>
            </a:r>
            <a:r>
              <a:rPr lang="en-US" sz="1600" dirty="0" err="1" smtClean="0"/>
              <a:t>Incrementer</a:t>
            </a:r>
            <a:r>
              <a:rPr lang="en-US" sz="1600" dirty="0" smtClean="0"/>
              <a:t>. Counter: {1}",         		</a:t>
            </a:r>
            <a:r>
              <a:rPr lang="en-US" sz="1600" dirty="0" err="1" smtClean="0"/>
              <a:t>Thread.CurrentThread.Name</a:t>
            </a:r>
            <a:r>
              <a:rPr lang="en-US" sz="1600" dirty="0" smtClean="0"/>
              <a:t>, counter); </a:t>
            </a:r>
          </a:p>
          <a:p>
            <a:pPr lvl="1">
              <a:buNone/>
            </a:pPr>
            <a:r>
              <a:rPr lang="en-US" sz="1600" b="1" dirty="0" smtClean="0"/>
              <a:t>            </a:t>
            </a:r>
            <a:r>
              <a:rPr lang="en-US" sz="1600" b="1" dirty="0" err="1" smtClean="0"/>
              <a:t>Monitor.Pulse</a:t>
            </a:r>
            <a:r>
              <a:rPr lang="en-US" sz="1600" b="1" dirty="0" smtClean="0"/>
              <a:t>(this); </a:t>
            </a:r>
          </a:p>
          <a:p>
            <a:pPr lvl="1">
              <a:buNone/>
            </a:pPr>
            <a:r>
              <a:rPr lang="en-US" sz="1600" b="1" dirty="0" smtClean="0"/>
              <a:t>            </a:t>
            </a:r>
            <a:r>
              <a:rPr lang="en-US" sz="1600" b="1" dirty="0" err="1" smtClean="0"/>
              <a:t>Monitor.Exit</a:t>
            </a:r>
            <a:r>
              <a:rPr lang="en-US" sz="1600" b="1" dirty="0" smtClean="0"/>
              <a:t>(this);</a:t>
            </a:r>
            <a:r>
              <a:rPr lang="en-US" sz="1600" dirty="0" smtClean="0"/>
              <a:t> </a:t>
            </a:r>
          </a:p>
          <a:p>
            <a:pPr lvl="1">
              <a:buNone/>
            </a:pPr>
            <a:r>
              <a:rPr lang="en-US" sz="1600" dirty="0" smtClean="0"/>
              <a:t>           }</a:t>
            </a:r>
          </a:p>
          <a:p>
            <a:pPr lvl="1">
              <a:buNone/>
            </a:pPr>
            <a:r>
              <a:rPr lang="en-US" sz="1400" dirty="0" smtClean="0"/>
              <a:t>     }</a:t>
            </a:r>
          </a:p>
          <a:p>
            <a:pPr lvl="1">
              <a:buNone/>
            </a:pPr>
            <a:r>
              <a:rPr lang="en-US" sz="1400" dirty="0" smtClean="0"/>
              <a:t>}</a:t>
            </a:r>
            <a:endParaRPr lang="en-US" sz="1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Problems of thread 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r>
              <a:rPr lang="en-US" sz="1900" b="1" dirty="0" smtClean="0"/>
              <a:t>Race Conditions</a:t>
            </a:r>
          </a:p>
          <a:p>
            <a:pPr lvl="1"/>
            <a:r>
              <a:rPr lang="en-US" sz="1800" dirty="0" smtClean="0"/>
              <a:t>A race condition exists when the success of your program depends on the uncontrolled order of completion of two independent threads. </a:t>
            </a:r>
          </a:p>
          <a:p>
            <a:pPr lvl="1"/>
            <a:r>
              <a:rPr lang="en-US" sz="1800" dirty="0" smtClean="0"/>
              <a:t>Suppose, for example, that you have two threads—one is responsible for opening a file and the other is responsible for writing to the file. </a:t>
            </a:r>
          </a:p>
          <a:p>
            <a:pPr lvl="1"/>
            <a:r>
              <a:rPr lang="en-US" sz="1800" dirty="0" smtClean="0"/>
              <a:t>It is important that you control the second thread so that it's assured that the first thread has opened the file. </a:t>
            </a:r>
          </a:p>
          <a:p>
            <a:pPr lvl="1"/>
            <a:r>
              <a:rPr lang="en-US" sz="1800" dirty="0" smtClean="0"/>
              <a:t>If not, under some conditions, the first thread will open the file and the second thread will work fine; under other unpredictable conditions, the first thread won't finish opening the file before the second thread tries to write to it, and you'll throw an exception (or worse, your program will simply seize up and die). </a:t>
            </a:r>
          </a:p>
          <a:p>
            <a:pPr lvl="1"/>
            <a:r>
              <a:rPr lang="en-US" sz="1800" dirty="0" smtClean="0"/>
              <a:t>This is a race condition, and race conditions can be very difficult to debug. </a:t>
            </a:r>
          </a:p>
          <a:p>
            <a:pPr lvl="1"/>
            <a:r>
              <a:rPr lang="en-US" sz="1800" dirty="0" smtClean="0"/>
              <a:t>You cannot leave these two threads to operate independently; you must ensure that Thread1 will have completed before Thread2 begins. </a:t>
            </a:r>
          </a:p>
          <a:p>
            <a:pPr lvl="1"/>
            <a:r>
              <a:rPr lang="en-US" sz="1800" dirty="0" smtClean="0"/>
              <a:t>To accomplish this, you might Join( ) Thread2 on Thread1. </a:t>
            </a:r>
          </a:p>
          <a:p>
            <a:pPr lvl="1"/>
            <a:r>
              <a:rPr lang="en-US" sz="1800" dirty="0" smtClean="0"/>
              <a:t>As an alternative, you can use a Monitor and Wait( ) for the appropriate conditions before resuming Thread2.</a:t>
            </a:r>
          </a:p>
          <a:p>
            <a:pPr lvl="1">
              <a:buNone/>
            </a:pPr>
            <a:endParaRPr lang="en-US" sz="1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Problems of thread synchronization</a:t>
            </a:r>
            <a:endParaRPr lang="es-ES" dirty="0" smtClean="0"/>
          </a:p>
        </p:txBody>
      </p:sp>
      <p:sp>
        <p:nvSpPr>
          <p:cNvPr id="3" name="Rectangle 2"/>
          <p:cNvSpPr>
            <a:spLocks noGrp="1"/>
          </p:cNvSpPr>
          <p:nvPr>
            <p:ph sz="quarter" idx="1"/>
          </p:nvPr>
        </p:nvSpPr>
        <p:spPr>
          <a:xfrm>
            <a:off x="457200" y="1295400"/>
            <a:ext cx="8153400" cy="5181600"/>
          </a:xfrm>
        </p:spPr>
        <p:txBody>
          <a:bodyPr>
            <a:noAutofit/>
          </a:bodyPr>
          <a:lstStyle/>
          <a:p>
            <a:r>
              <a:rPr lang="en-US" sz="2000" b="1" dirty="0" smtClean="0"/>
              <a:t>Deadlock</a:t>
            </a:r>
          </a:p>
          <a:p>
            <a:pPr lvl="1"/>
            <a:r>
              <a:rPr lang="en-US" sz="1400" dirty="0" smtClean="0"/>
              <a:t>When you wait for a resource to become free, you are at risk of deadlock, also called a deadly embrace. </a:t>
            </a:r>
          </a:p>
          <a:p>
            <a:pPr lvl="1"/>
            <a:r>
              <a:rPr lang="en-US" sz="1400" dirty="0" smtClean="0"/>
              <a:t>In a deadlock, two or more threads are waiting for each other, and neither can become free. </a:t>
            </a:r>
          </a:p>
          <a:p>
            <a:pPr lvl="1"/>
            <a:r>
              <a:rPr lang="en-US" sz="1400" dirty="0" smtClean="0"/>
              <a:t>Suppose you have two threads, </a:t>
            </a:r>
            <a:r>
              <a:rPr lang="en-US" sz="1400" dirty="0" err="1" smtClean="0"/>
              <a:t>ThreadA</a:t>
            </a:r>
            <a:r>
              <a:rPr lang="en-US" sz="1400" dirty="0" smtClean="0"/>
              <a:t> and </a:t>
            </a:r>
            <a:r>
              <a:rPr lang="en-US" sz="1400" dirty="0" err="1" smtClean="0"/>
              <a:t>ThreadB</a:t>
            </a:r>
            <a:r>
              <a:rPr lang="en-US" sz="1400" dirty="0" smtClean="0"/>
              <a:t>. </a:t>
            </a:r>
          </a:p>
          <a:p>
            <a:pPr lvl="1"/>
            <a:r>
              <a:rPr lang="en-US" sz="1400" dirty="0" err="1" smtClean="0"/>
              <a:t>ThreadA</a:t>
            </a:r>
            <a:r>
              <a:rPr lang="en-US" sz="1400" dirty="0" smtClean="0"/>
              <a:t> locks down an Employee object and then tries to get a lock on a row in the database. </a:t>
            </a:r>
          </a:p>
          <a:p>
            <a:pPr lvl="1"/>
            <a:r>
              <a:rPr lang="en-US" sz="1400" dirty="0" smtClean="0"/>
              <a:t>It turns out that </a:t>
            </a:r>
            <a:r>
              <a:rPr lang="en-US" sz="1400" dirty="0" err="1" smtClean="0"/>
              <a:t>ThreadB</a:t>
            </a:r>
            <a:r>
              <a:rPr lang="en-US" sz="1400" dirty="0" smtClean="0"/>
              <a:t> already has that row locked, so </a:t>
            </a:r>
            <a:r>
              <a:rPr lang="en-US" sz="1400" dirty="0" err="1" smtClean="0"/>
              <a:t>ThreadA</a:t>
            </a:r>
            <a:r>
              <a:rPr lang="en-US" sz="1400" dirty="0" smtClean="0"/>
              <a:t> waits. </a:t>
            </a:r>
          </a:p>
          <a:p>
            <a:pPr lvl="1"/>
            <a:r>
              <a:rPr lang="en-US" sz="1400" dirty="0" smtClean="0"/>
              <a:t>Unfortunately, </a:t>
            </a:r>
            <a:r>
              <a:rPr lang="en-US" sz="1400" dirty="0" err="1" smtClean="0"/>
              <a:t>ThreadB</a:t>
            </a:r>
            <a:r>
              <a:rPr lang="en-US" sz="1400" dirty="0" smtClean="0"/>
              <a:t> can't update the row until it locks down the Employee object, which is already locked down by </a:t>
            </a:r>
            <a:r>
              <a:rPr lang="en-US" sz="1400" dirty="0" err="1" smtClean="0"/>
              <a:t>ThreadA</a:t>
            </a:r>
            <a:r>
              <a:rPr lang="en-US" sz="1400" dirty="0" smtClean="0"/>
              <a:t>. </a:t>
            </a:r>
          </a:p>
          <a:p>
            <a:pPr lvl="1"/>
            <a:r>
              <a:rPr lang="en-US" sz="1400" dirty="0" smtClean="0"/>
              <a:t>Neither thread can proceed, and neither thread will unlock its own resource. They are waiting for each other in a deadly embrace. </a:t>
            </a:r>
          </a:p>
          <a:p>
            <a:pPr lvl="1"/>
            <a:r>
              <a:rPr lang="en-US" sz="1400" dirty="0" smtClean="0"/>
              <a:t>As described, the deadlock is fairly easy to spot—and to correct. </a:t>
            </a:r>
          </a:p>
          <a:p>
            <a:pPr lvl="1"/>
            <a:r>
              <a:rPr lang="en-US" sz="1400" dirty="0" smtClean="0"/>
              <a:t>In a program running many threads, deadlock can be very difficult to diagnose, let alone solve. </a:t>
            </a:r>
          </a:p>
          <a:p>
            <a:pPr lvl="1"/>
            <a:r>
              <a:rPr lang="en-US" sz="1400" dirty="0" smtClean="0"/>
              <a:t>One guideline is to get all the locks you need or to release all the locks you have. </a:t>
            </a:r>
          </a:p>
          <a:p>
            <a:pPr lvl="1"/>
            <a:r>
              <a:rPr lang="en-US" sz="1400" dirty="0" smtClean="0"/>
              <a:t>That is, as soon as </a:t>
            </a:r>
            <a:r>
              <a:rPr lang="en-US" sz="1400" dirty="0" err="1" smtClean="0"/>
              <a:t>ThreadA</a:t>
            </a:r>
            <a:r>
              <a:rPr lang="en-US" sz="1400" dirty="0" smtClean="0"/>
              <a:t> realizes that it can't lock the Row, it should release its lock on the Employee object. </a:t>
            </a:r>
          </a:p>
          <a:p>
            <a:pPr lvl="1"/>
            <a:r>
              <a:rPr lang="en-US" sz="1400" dirty="0" smtClean="0"/>
              <a:t>Similarly, when </a:t>
            </a:r>
            <a:r>
              <a:rPr lang="en-US" sz="1400" dirty="0" err="1" smtClean="0"/>
              <a:t>ThreadB</a:t>
            </a:r>
            <a:r>
              <a:rPr lang="en-US" sz="1400" dirty="0" smtClean="0"/>
              <a:t> can't lock the Employee, it should release the Row. </a:t>
            </a:r>
          </a:p>
          <a:p>
            <a:pPr lvl="1"/>
            <a:r>
              <a:rPr lang="en-US" sz="1400" dirty="0" smtClean="0"/>
              <a:t>A second important guideline is to lock as small a section of code as possible and to hold the lock as briefly as possible.</a:t>
            </a:r>
          </a:p>
          <a:p>
            <a:pPr lvl="1">
              <a:buNone/>
            </a:pP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Free threading</a:t>
            </a:r>
            <a:endParaRPr lang="es-ES" dirty="0" smtClean="0"/>
          </a:p>
        </p:txBody>
      </p:sp>
      <p:sp>
        <p:nvSpPr>
          <p:cNvPr id="3" name="Rectangle 2"/>
          <p:cNvSpPr>
            <a:spLocks noGrp="1"/>
          </p:cNvSpPr>
          <p:nvPr>
            <p:ph sz="quarter" idx="1"/>
          </p:nvPr>
        </p:nvSpPr>
        <p:spPr>
          <a:xfrm>
            <a:off x="457200" y="1219200"/>
            <a:ext cx="8229600" cy="2438400"/>
          </a:xfrm>
        </p:spPr>
        <p:txBody>
          <a:bodyPr>
            <a:noAutofit/>
          </a:bodyPr>
          <a:lstStyle/>
          <a:p>
            <a:r>
              <a:rPr lang="en-US" sz="2400" dirty="0" smtClean="0"/>
              <a:t>Free threading we can get the CPU to execute an additional thread using the same process data. </a:t>
            </a:r>
          </a:p>
          <a:p>
            <a:r>
              <a:rPr lang="en-US" sz="2400" dirty="0" smtClean="0"/>
              <a:t>This is much better than single threaded apartments, as we get all the added </a:t>
            </a:r>
            <a:r>
              <a:rPr lang="en-US" sz="2400" dirty="0" err="1" smtClean="0"/>
              <a:t>benifits</a:t>
            </a:r>
            <a:r>
              <a:rPr lang="en-US" sz="2400" dirty="0" smtClean="0"/>
              <a:t> of extra threads with the ability to share the same Process data. </a:t>
            </a:r>
          </a:p>
          <a:p>
            <a:r>
              <a:rPr lang="en-US" sz="2400" dirty="0" smtClean="0"/>
              <a:t>NOTE : Only one thread actually runs on the CPU at one time.</a:t>
            </a:r>
            <a:endParaRPr lang="en-US" sz="2400" dirty="0"/>
          </a:p>
        </p:txBody>
      </p:sp>
      <p:pic>
        <p:nvPicPr>
          <p:cNvPr id="316418" name="Picture 2"/>
          <p:cNvPicPr>
            <a:picLocks noChangeAspect="1" noChangeArrowheads="1"/>
          </p:cNvPicPr>
          <p:nvPr/>
        </p:nvPicPr>
        <p:blipFill>
          <a:blip r:embed="rId3" cstate="print"/>
          <a:srcRect/>
          <a:stretch>
            <a:fillRect/>
          </a:stretch>
        </p:blipFill>
        <p:spPr bwMode="auto">
          <a:xfrm>
            <a:off x="2286000" y="3675258"/>
            <a:ext cx="4343400" cy="31827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Thread Local Storage</a:t>
            </a:r>
            <a:endParaRPr lang="es-ES" dirty="0" smtClean="0"/>
          </a:p>
        </p:txBody>
      </p:sp>
      <p:sp>
        <p:nvSpPr>
          <p:cNvPr id="3" name="Rectangle 2"/>
          <p:cNvSpPr>
            <a:spLocks noGrp="1"/>
          </p:cNvSpPr>
          <p:nvPr>
            <p:ph sz="quarter" idx="1"/>
          </p:nvPr>
        </p:nvSpPr>
        <p:spPr>
          <a:xfrm>
            <a:off x="457200" y="1219200"/>
            <a:ext cx="8229600" cy="4876800"/>
          </a:xfrm>
        </p:spPr>
        <p:txBody>
          <a:bodyPr>
            <a:noAutofit/>
          </a:bodyPr>
          <a:lstStyle/>
          <a:p>
            <a:r>
              <a:rPr lang="en-US" sz="2400" dirty="0" smtClean="0"/>
              <a:t>When a threads time slice has expired it </a:t>
            </a:r>
            <a:r>
              <a:rPr lang="en-US" sz="2400" dirty="0" err="1" smtClean="0"/>
              <a:t>doesnt</a:t>
            </a:r>
            <a:r>
              <a:rPr lang="en-US" sz="2400" dirty="0" smtClean="0"/>
              <a:t> just stop and wait its turn. </a:t>
            </a:r>
          </a:p>
          <a:p>
            <a:r>
              <a:rPr lang="en-US" sz="2400" dirty="0" smtClean="0"/>
              <a:t>Recall that a CPU can only run 1 thread at a time, so the current thread needs to be replaced with the next thread to get some CPU time. </a:t>
            </a:r>
          </a:p>
          <a:p>
            <a:r>
              <a:rPr lang="en-US" sz="2400" dirty="0" smtClean="0"/>
              <a:t>Before that happens the current thread needs to store its state information to allow it to execute properly again. </a:t>
            </a:r>
          </a:p>
          <a:p>
            <a:r>
              <a:rPr lang="en-US" sz="2400" dirty="0" smtClean="0"/>
              <a:t>This is what the TLS is all about. </a:t>
            </a:r>
          </a:p>
          <a:p>
            <a:r>
              <a:rPr lang="en-US" sz="2400" dirty="0" smtClean="0"/>
              <a:t>One of the registers stored in the TLS is the program counter, which tells the thread which instruction to execute next. </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AppDomains</a:t>
            </a:r>
            <a:endParaRPr lang="es-ES" dirty="0" smtClean="0"/>
          </a:p>
        </p:txBody>
      </p:sp>
      <p:sp>
        <p:nvSpPr>
          <p:cNvPr id="3" name="Rectangle 2"/>
          <p:cNvSpPr>
            <a:spLocks noGrp="1"/>
          </p:cNvSpPr>
          <p:nvPr>
            <p:ph sz="quarter" idx="1"/>
          </p:nvPr>
        </p:nvSpPr>
        <p:spPr>
          <a:xfrm>
            <a:off x="457200" y="1219200"/>
            <a:ext cx="8229600" cy="4953000"/>
          </a:xfrm>
        </p:spPr>
        <p:txBody>
          <a:bodyPr>
            <a:noAutofit/>
          </a:bodyPr>
          <a:lstStyle/>
          <a:p>
            <a:r>
              <a:rPr lang="en-US" sz="1600" dirty="0" smtClean="0"/>
              <a:t>Microsoft also introduced 1 extra layer of abstraction/isolation called an </a:t>
            </a:r>
            <a:r>
              <a:rPr lang="en-US" sz="1600" dirty="0" err="1" smtClean="0"/>
              <a:t>AppDomain</a:t>
            </a:r>
            <a:r>
              <a:rPr lang="en-US" sz="1600" dirty="0" smtClean="0"/>
              <a:t>. </a:t>
            </a:r>
          </a:p>
          <a:p>
            <a:r>
              <a:rPr lang="en-US" sz="1600" dirty="0" smtClean="0"/>
              <a:t>The </a:t>
            </a:r>
            <a:r>
              <a:rPr lang="en-US" sz="1600" dirty="0" err="1" smtClean="0"/>
              <a:t>AppDomain</a:t>
            </a:r>
            <a:r>
              <a:rPr lang="en-US" sz="1600" dirty="0" smtClean="0"/>
              <a:t> is not a physical isolation, but rather a logic isolation within the Process. </a:t>
            </a:r>
          </a:p>
          <a:p>
            <a:r>
              <a:rPr lang="en-US" sz="1600" dirty="0" smtClean="0"/>
              <a:t>Since more than 1 </a:t>
            </a:r>
            <a:r>
              <a:rPr lang="en-US" sz="1600" dirty="0" err="1" smtClean="0"/>
              <a:t>AppDomain</a:t>
            </a:r>
            <a:r>
              <a:rPr lang="en-US" sz="1600" dirty="0" smtClean="0"/>
              <a:t> can exist in Process we get some </a:t>
            </a:r>
            <a:r>
              <a:rPr lang="en-US" sz="1600" dirty="0" err="1" smtClean="0"/>
              <a:t>benifits</a:t>
            </a:r>
            <a:r>
              <a:rPr lang="en-US" sz="1600" dirty="0" smtClean="0"/>
              <a:t>. </a:t>
            </a:r>
          </a:p>
          <a:p>
            <a:r>
              <a:rPr lang="en-US" sz="1600" dirty="0" smtClean="0"/>
              <a:t>For example until we had an </a:t>
            </a:r>
            <a:r>
              <a:rPr lang="en-US" sz="1600" dirty="0" err="1" smtClean="0"/>
              <a:t>AppDomain</a:t>
            </a:r>
            <a:r>
              <a:rPr lang="en-US" sz="1600" dirty="0" smtClean="0"/>
              <a:t> Processes that needed to access each others data had to use a Proxy, which introduced extra code and overhead. </a:t>
            </a:r>
          </a:p>
          <a:p>
            <a:r>
              <a:rPr lang="en-US" sz="1600" dirty="0" smtClean="0"/>
              <a:t>By using a </a:t>
            </a:r>
            <a:r>
              <a:rPr lang="en-US" sz="1600" dirty="0" err="1" smtClean="0"/>
              <a:t>AppDomain</a:t>
            </a:r>
            <a:r>
              <a:rPr lang="en-US" sz="1600" dirty="0" smtClean="0"/>
              <a:t> it is possible to launch several applications within the same Process. </a:t>
            </a:r>
          </a:p>
          <a:p>
            <a:r>
              <a:rPr lang="en-US" sz="1600" dirty="0" smtClean="0"/>
              <a:t>The same sort of isolation that exists with Processes is also available for </a:t>
            </a:r>
            <a:r>
              <a:rPr lang="en-US" sz="1600" dirty="0" err="1" smtClean="0"/>
              <a:t>AppDomain</a:t>
            </a:r>
            <a:r>
              <a:rPr lang="en-US" sz="1600" dirty="0" smtClean="0"/>
              <a:t>.</a:t>
            </a:r>
          </a:p>
          <a:p>
            <a:r>
              <a:rPr lang="en-US" sz="1600" dirty="0" smtClean="0"/>
              <a:t>Threads can </a:t>
            </a:r>
            <a:r>
              <a:rPr lang="en-US" sz="1600" dirty="0" err="1" smtClean="0"/>
              <a:t>execure</a:t>
            </a:r>
            <a:r>
              <a:rPr lang="en-US" sz="1600" dirty="0" smtClean="0"/>
              <a:t> across application domains without the overhead of inter process communication. </a:t>
            </a:r>
          </a:p>
          <a:p>
            <a:r>
              <a:rPr lang="en-US" sz="1600" dirty="0" smtClean="0"/>
              <a:t>This is all encapsulated within the </a:t>
            </a:r>
            <a:r>
              <a:rPr lang="en-US" sz="1600" dirty="0" err="1" smtClean="0"/>
              <a:t>AppDomain</a:t>
            </a:r>
            <a:r>
              <a:rPr lang="en-US" sz="1600" dirty="0" smtClean="0"/>
              <a:t> class. </a:t>
            </a:r>
          </a:p>
          <a:p>
            <a:r>
              <a:rPr lang="en-US" sz="1600" dirty="0" smtClean="0"/>
              <a:t>Any time a namespace is loaded in an application it is loaded into an </a:t>
            </a:r>
            <a:r>
              <a:rPr lang="en-US" sz="1600" dirty="0" err="1" smtClean="0"/>
              <a:t>AppDomain</a:t>
            </a:r>
            <a:r>
              <a:rPr lang="en-US" sz="1600" dirty="0" smtClean="0"/>
              <a:t>. </a:t>
            </a:r>
          </a:p>
          <a:p>
            <a:r>
              <a:rPr lang="en-US" sz="1600" dirty="0" smtClean="0"/>
              <a:t>The </a:t>
            </a:r>
            <a:r>
              <a:rPr lang="en-US" sz="1600" dirty="0" err="1" smtClean="0"/>
              <a:t>AppDomain</a:t>
            </a:r>
            <a:r>
              <a:rPr lang="en-US" sz="1600" dirty="0" smtClean="0"/>
              <a:t> used will be the same as the calling code unless otherwise specified. </a:t>
            </a:r>
          </a:p>
          <a:p>
            <a:r>
              <a:rPr lang="en-US" sz="1600" dirty="0" err="1" smtClean="0"/>
              <a:t>AppDomain</a:t>
            </a:r>
            <a:r>
              <a:rPr lang="en-US" sz="1600" dirty="0" smtClean="0"/>
              <a:t> may or may not contain threads, which is different to Processes.</a:t>
            </a: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AppDomains</a:t>
            </a:r>
            <a:endParaRPr lang="es-ES" dirty="0" smtClean="0"/>
          </a:p>
        </p:txBody>
      </p:sp>
      <p:pic>
        <p:nvPicPr>
          <p:cNvPr id="318466" name="Picture 2"/>
          <p:cNvPicPr>
            <a:picLocks noChangeAspect="1" noChangeArrowheads="1"/>
          </p:cNvPicPr>
          <p:nvPr/>
        </p:nvPicPr>
        <p:blipFill>
          <a:blip r:embed="rId3" cstate="print"/>
          <a:srcRect/>
          <a:stretch>
            <a:fillRect/>
          </a:stretch>
        </p:blipFill>
        <p:spPr bwMode="auto">
          <a:xfrm>
            <a:off x="1066800" y="1219200"/>
            <a:ext cx="6254730" cy="43008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Thread Priorities</a:t>
            </a:r>
            <a:endParaRPr lang="es-ES" dirty="0" smtClean="0"/>
          </a:p>
        </p:txBody>
      </p:sp>
      <p:sp>
        <p:nvSpPr>
          <p:cNvPr id="4" name="Rectangle 2"/>
          <p:cNvSpPr>
            <a:spLocks noGrp="1"/>
          </p:cNvSpPr>
          <p:nvPr>
            <p:ph sz="quarter" idx="1"/>
          </p:nvPr>
        </p:nvSpPr>
        <p:spPr>
          <a:xfrm>
            <a:off x="457200" y="1219200"/>
            <a:ext cx="8229600" cy="2667000"/>
          </a:xfrm>
        </p:spPr>
        <p:txBody>
          <a:bodyPr>
            <a:noAutofit/>
          </a:bodyPr>
          <a:lstStyle/>
          <a:p>
            <a:r>
              <a:rPr lang="en-US" sz="1600" dirty="0" smtClean="0"/>
              <a:t>Just as in real life we as human have priorities, so to do Threads. </a:t>
            </a:r>
          </a:p>
          <a:p>
            <a:r>
              <a:rPr lang="en-US" sz="1600" dirty="0" smtClean="0"/>
              <a:t>A programmer can decide a priority for their Thread, but ultimately its up the recipient to decide what should be acted upon now, and what can wait. </a:t>
            </a:r>
          </a:p>
          <a:p>
            <a:r>
              <a:rPr lang="en-US" sz="1600" dirty="0" smtClean="0"/>
              <a:t>Windows uses a priority system from 0-31 where 31 is the </a:t>
            </a:r>
            <a:r>
              <a:rPr lang="en-US" sz="1600" dirty="0" err="1" smtClean="0"/>
              <a:t>higest</a:t>
            </a:r>
            <a:r>
              <a:rPr lang="en-US" sz="1600" dirty="0" smtClean="0"/>
              <a:t>. </a:t>
            </a:r>
          </a:p>
          <a:p>
            <a:r>
              <a:rPr lang="en-US" sz="1600" dirty="0" smtClean="0"/>
              <a:t>Anything higher than 15 needs to be done via an Administrator. </a:t>
            </a:r>
          </a:p>
          <a:p>
            <a:r>
              <a:rPr lang="en-US" sz="1600" dirty="0" smtClean="0"/>
              <a:t>Threads that have priority between 16-31 are considered real time and will pre-empt lower priority level threads. </a:t>
            </a:r>
          </a:p>
          <a:p>
            <a:r>
              <a:rPr lang="en-US" sz="1600" dirty="0" smtClean="0"/>
              <a:t>Think about drivers/input devices and things like this, these will be running with priorities between 16-31.</a:t>
            </a:r>
            <a:endParaRPr lang="en-US" sz="1600" dirty="0"/>
          </a:p>
        </p:txBody>
      </p:sp>
      <p:pic>
        <p:nvPicPr>
          <p:cNvPr id="319490" name="Picture 2"/>
          <p:cNvPicPr>
            <a:picLocks noChangeAspect="1" noChangeArrowheads="1"/>
          </p:cNvPicPr>
          <p:nvPr/>
        </p:nvPicPr>
        <p:blipFill>
          <a:blip r:embed="rId3" cstate="print"/>
          <a:srcRect/>
          <a:stretch>
            <a:fillRect/>
          </a:stretch>
        </p:blipFill>
        <p:spPr bwMode="auto">
          <a:xfrm>
            <a:off x="2133600" y="3886200"/>
            <a:ext cx="3418609"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seminar presentatio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seminar presentation</Template>
  <TotalTime>0</TotalTime>
  <Words>3991</Words>
  <Application>Microsoft Office PowerPoint</Application>
  <PresentationFormat>On-screen Show (4:3)</PresentationFormat>
  <Paragraphs>405</Paragraphs>
  <Slides>45</Slides>
  <Notes>45</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Training seminar presentation</vt:lpstr>
      <vt:lpstr>Unidad III Programación concurrente multihilo.</vt:lpstr>
      <vt:lpstr>What are Processes</vt:lpstr>
      <vt:lpstr>Multithreaded Processes</vt:lpstr>
      <vt:lpstr>Apartment threading</vt:lpstr>
      <vt:lpstr>Free threading</vt:lpstr>
      <vt:lpstr>Thread Local Storage</vt:lpstr>
      <vt:lpstr>AppDomains</vt:lpstr>
      <vt:lpstr>AppDomains</vt:lpstr>
      <vt:lpstr>Thread Priorities</vt:lpstr>
      <vt:lpstr>Lifecyle Of Threads</vt:lpstr>
      <vt:lpstr>Lifecyle Of Threads</vt:lpstr>
      <vt:lpstr>Starting Threads</vt:lpstr>
      <vt:lpstr>Starting Threads</vt:lpstr>
      <vt:lpstr>Starting Threads</vt:lpstr>
      <vt:lpstr>Starting Threads</vt:lpstr>
      <vt:lpstr>Joining Threads</vt:lpstr>
      <vt:lpstr>Joining Threads</vt:lpstr>
      <vt:lpstr>Sleep</vt:lpstr>
      <vt:lpstr>Suspending Threads</vt:lpstr>
      <vt:lpstr>Interrupt</vt:lpstr>
      <vt:lpstr>Interrupts</vt:lpstr>
      <vt:lpstr>Thread Sleep And Clock Interrupts</vt:lpstr>
      <vt:lpstr>Abort</vt:lpstr>
      <vt:lpstr>Killing Threads</vt:lpstr>
      <vt:lpstr>Synchronization</vt:lpstr>
      <vt:lpstr>Wait Handles </vt:lpstr>
      <vt:lpstr>Wait Handles </vt:lpstr>
      <vt:lpstr>Wait Handles </vt:lpstr>
      <vt:lpstr>Wait Handles </vt:lpstr>
      <vt:lpstr>SignalAndWait</vt:lpstr>
      <vt:lpstr>WaitAll (Static method on WaitHandle)</vt:lpstr>
      <vt:lpstr>WaitAny (Static method on WaitHandle)</vt:lpstr>
      <vt:lpstr>WaitOne</vt:lpstr>
      <vt:lpstr>EventWaitHandle </vt:lpstr>
      <vt:lpstr>AutoResetEvent </vt:lpstr>
      <vt:lpstr>ManualResetEvent </vt:lpstr>
      <vt:lpstr>Semaphores  </vt:lpstr>
      <vt:lpstr>Mutex   </vt:lpstr>
      <vt:lpstr>Synchronization</vt:lpstr>
      <vt:lpstr>Synchronization</vt:lpstr>
      <vt:lpstr>Synchronization</vt:lpstr>
      <vt:lpstr>Synchronization</vt:lpstr>
      <vt:lpstr>Synchronization</vt:lpstr>
      <vt:lpstr>Problems of thread synchronization</vt:lpstr>
      <vt:lpstr>Problems of thread synchronization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2009-01-11T05:29:57Z</dcterms:created>
  <dcterms:modified xsi:type="dcterms:W3CDTF">2012-08-17T18:45:39Z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TC101671263082</vt:lpwstr>
  </property>
</Properties>
</file>