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1"/>
  </p:sldMasterIdLst>
  <p:notesMasterIdLst>
    <p:notesMasterId r:id="rId46"/>
  </p:notesMasterIdLst>
  <p:sldIdLst>
    <p:sldId id="757" r:id="rId2"/>
    <p:sldId id="758" r:id="rId3"/>
    <p:sldId id="759" r:id="rId4"/>
    <p:sldId id="760" r:id="rId5"/>
    <p:sldId id="761" r:id="rId6"/>
    <p:sldId id="788" r:id="rId7"/>
    <p:sldId id="789" r:id="rId8"/>
    <p:sldId id="790" r:id="rId9"/>
    <p:sldId id="791" r:id="rId10"/>
    <p:sldId id="792" r:id="rId11"/>
    <p:sldId id="793" r:id="rId12"/>
    <p:sldId id="794" r:id="rId13"/>
    <p:sldId id="795" r:id="rId14"/>
    <p:sldId id="762" r:id="rId15"/>
    <p:sldId id="796" r:id="rId16"/>
    <p:sldId id="797" r:id="rId17"/>
    <p:sldId id="798" r:id="rId18"/>
    <p:sldId id="799" r:id="rId19"/>
    <p:sldId id="763" r:id="rId20"/>
    <p:sldId id="764" r:id="rId21"/>
    <p:sldId id="765" r:id="rId22"/>
    <p:sldId id="766" r:id="rId23"/>
    <p:sldId id="767" r:id="rId24"/>
    <p:sldId id="800" r:id="rId25"/>
    <p:sldId id="768" r:id="rId26"/>
    <p:sldId id="770" r:id="rId27"/>
    <p:sldId id="769" r:id="rId28"/>
    <p:sldId id="771" r:id="rId29"/>
    <p:sldId id="772" r:id="rId30"/>
    <p:sldId id="773" r:id="rId31"/>
    <p:sldId id="774" r:id="rId32"/>
    <p:sldId id="775" r:id="rId33"/>
    <p:sldId id="776" r:id="rId34"/>
    <p:sldId id="777" r:id="rId35"/>
    <p:sldId id="778" r:id="rId36"/>
    <p:sldId id="779" r:id="rId37"/>
    <p:sldId id="780" r:id="rId38"/>
    <p:sldId id="781" r:id="rId39"/>
    <p:sldId id="782" r:id="rId40"/>
    <p:sldId id="783" r:id="rId41"/>
    <p:sldId id="784" r:id="rId42"/>
    <p:sldId id="785" r:id="rId43"/>
    <p:sldId id="786" r:id="rId44"/>
    <p:sldId id="787" r:id="rId45"/>
  </p:sldIdLst>
  <p:sldSz cx="9144000" cy="6858000" type="screen4x3"/>
  <p:notesSz cx="6858000" cy="9144000"/>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576" y="-293"/>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es-ES" sz="1200"/>
            </a:lvl1pPr>
          </a:lstStyle>
          <a:p>
            <a:fld id="{888A7752-73DE-404C-BA6F-63DEF987950B}" type="datetimeFigureOut">
              <a:rPr/>
              <a:pPr/>
              <a:t>11/9/2006</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lstStyle>
          <a:p>
            <a:fld id="{AEC00428-765A-4708-ADE2-3AAB557AF17C}" type="slidenum">
              <a:rPr/>
              <a:pPr/>
              <a:t>‹#›</a:t>
            </a:fld>
            <a:endParaRPr lang="es-ES"/>
          </a:p>
        </p:txBody>
      </p:sp>
    </p:spTree>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10</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11</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12</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13</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14</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15</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16</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17</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18</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19</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a:t>
            </a:fld>
            <a:endParaRPr 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20</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21</a:t>
            </a:fld>
            <a:endParaRPr 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22</a:t>
            </a:fld>
            <a:endParaRPr 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23</a:t>
            </a:fld>
            <a:endParaRPr 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24</a:t>
            </a:fld>
            <a:endParaRPr 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25</a:t>
            </a:fld>
            <a:endParaRPr 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26</a:t>
            </a:fld>
            <a:endParaRPr lang="es-E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27</a:t>
            </a:fld>
            <a:endParaRPr 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28</a:t>
            </a:fld>
            <a:endParaRPr 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29</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a:t>
            </a:fld>
            <a:endParaRPr lang="es-E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30</a:t>
            </a:fld>
            <a:endParaRPr lang="es-E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31</a:t>
            </a:fld>
            <a:endParaRPr lang="es-E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32</a:t>
            </a:fld>
            <a:endParaRPr lang="es-E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33</a:t>
            </a:fld>
            <a:endParaRPr lang="es-E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34</a:t>
            </a:fld>
            <a:endParaRPr lang="es-E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35</a:t>
            </a:fld>
            <a:endParaRPr lang="es-E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36</a:t>
            </a:fld>
            <a:endParaRPr lang="es-E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37</a:t>
            </a:fld>
            <a:endParaRPr lang="es-E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38</a:t>
            </a:fld>
            <a:endParaRPr lang="es-E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39</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4</a:t>
            </a:fld>
            <a:endParaRPr lang="es-E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40</a:t>
            </a:fld>
            <a:endParaRPr lang="es-E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41</a:t>
            </a:fld>
            <a:endParaRPr lang="es-E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42</a:t>
            </a:fld>
            <a:endParaRPr lang="es-E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43</a:t>
            </a:fld>
            <a:endParaRPr lang="es-E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44</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5</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6</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7</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8</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dirty="0"/>
          </a:p>
        </p:txBody>
      </p:sp>
      <p:sp>
        <p:nvSpPr>
          <p:cNvPr id="4" name="Slide Number Placeholder 3"/>
          <p:cNvSpPr>
            <a:spLocks noGrp="1"/>
          </p:cNvSpPr>
          <p:nvPr>
            <p:ph type="sldNum" sz="quarter" idx="10"/>
          </p:nvPr>
        </p:nvSpPr>
        <p:spPr/>
        <p:txBody>
          <a:bodyPr/>
          <a:lstStyle/>
          <a:p>
            <a:fld id="{AEC00428-765A-4708-ADE2-3AAB557AF17C}" type="slidenum">
              <a:rPr lang="es-ES" smtClean="0"/>
              <a:pPr/>
              <a:t>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latinLnBrk="0">
              <a:defRPr lang="es-ES" sz="3200">
                <a:solidFill>
                  <a:schemeClr val="tx1"/>
                </a:solidFill>
              </a:defRPr>
            </a:lvl1pPr>
          </a:lstStyle>
          <a:p>
            <a:r>
              <a:rPr lang="es-ES" smtClean="0"/>
              <a:t>Haga clic para modificar el estilo de título del patrón</a:t>
            </a:r>
            <a:endParaRPr lang="es-ES"/>
          </a:p>
        </p:txBody>
      </p:sp>
      <p:sp>
        <p:nvSpPr>
          <p:cNvPr id="9" name="Subtitle 8"/>
          <p:cNvSpPr>
            <a:spLocks noGrp="1"/>
          </p:cNvSpPr>
          <p:nvPr>
            <p:ph type="subTitle" idx="1"/>
          </p:nvPr>
        </p:nvSpPr>
        <p:spPr>
          <a:xfrm>
            <a:off x="1219200" y="5124450"/>
            <a:ext cx="6858000" cy="533400"/>
          </a:xfrm>
        </p:spPr>
        <p:txBody>
          <a:bodyPr/>
          <a:lstStyle>
            <a:lvl1pPr marL="0" indent="0" algn="r" latinLnBrk="0">
              <a:buNone/>
              <a:defRPr lang="es-ES"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s-ES"/>
          </a:p>
        </p:txBody>
      </p:sp>
      <p:sp>
        <p:nvSpPr>
          <p:cNvPr id="28" name="Date Placeholder 27"/>
          <p:cNvSpPr>
            <a:spLocks noGrp="1"/>
          </p:cNvSpPr>
          <p:nvPr>
            <p:ph type="dt" sz="half" idx="10"/>
          </p:nvPr>
        </p:nvSpPr>
        <p:spPr>
          <a:xfrm>
            <a:off x="6400800" y="6355080"/>
            <a:ext cx="2286000" cy="365760"/>
          </a:xfrm>
        </p:spPr>
        <p:txBody>
          <a:bodyPr/>
          <a:lstStyle>
            <a:lvl1pPr latinLnBrk="0">
              <a:defRPr lang="es-ES" sz="1400"/>
            </a:lvl1pPr>
          </a:lstStyle>
          <a:p>
            <a:fld id="{A8B8E7D2-F905-46E3-BDD3-0258335A3216}" type="datetime1">
              <a:rPr/>
              <a:pPr/>
              <a:t>11/9/2006</a:t>
            </a:fld>
            <a:endParaRPr lang="es-ES" sz="1600"/>
          </a:p>
        </p:txBody>
      </p:sp>
      <p:sp>
        <p:nvSpPr>
          <p:cNvPr id="17" name="Footer Placeholder 16"/>
          <p:cNvSpPr>
            <a:spLocks noGrp="1"/>
          </p:cNvSpPr>
          <p:nvPr>
            <p:ph type="ftr" sz="quarter" idx="11"/>
          </p:nvPr>
        </p:nvSpPr>
        <p:spPr>
          <a:xfrm>
            <a:off x="2898648" y="6355080"/>
            <a:ext cx="3474720" cy="365760"/>
          </a:xfrm>
        </p:spPr>
        <p:txBody>
          <a:bodyPr/>
          <a:lstStyle/>
          <a:p>
            <a:endParaRPr lang="es-ES"/>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a:pPr/>
              <a:t>‹#›</a:t>
            </a:fld>
            <a:endParaRPr lang="es-E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y text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Content Placeholder 7"/>
          <p:cNvSpPr>
            <a:spLocks noGrp="1"/>
          </p:cNvSpPr>
          <p:nvPr>
            <p:ph sz="quarter" idx="1"/>
          </p:nvPr>
        </p:nvSpPr>
        <p:spPr>
          <a:xfrm>
            <a:off x="457200" y="1219200"/>
            <a:ext cx="8229600"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latinLnBrk="0">
              <a:buNone/>
              <a:defRPr lang="es-ES" sz="3200" b="0" cap="none" baseline="0"/>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1295400" y="4267200"/>
            <a:ext cx="6781800" cy="1143000"/>
          </a:xfrm>
        </p:spPr>
        <p:txBody>
          <a:bodyPr anchor="t" anchorCtr="0"/>
          <a:lstStyle>
            <a:lvl1pPr algn="r" latinLnBrk="0">
              <a:buNone/>
              <a:defRPr lang="es-ES" sz="2000">
                <a:solidFill>
                  <a:schemeClr val="tx1">
                    <a:tint val="75000"/>
                  </a:schemeClr>
                </a:solidFill>
              </a:defRPr>
            </a:lvl1pPr>
            <a:lvl2pPr>
              <a:buNone/>
              <a:defRPr lang="es-ES" sz="1800">
                <a:solidFill>
                  <a:schemeClr val="tx1">
                    <a:tint val="75000"/>
                  </a:schemeClr>
                </a:solidFill>
              </a:defRPr>
            </a:lvl2pPr>
            <a:lvl3pPr>
              <a:buNone/>
              <a:defRPr lang="es-ES" sz="1600">
                <a:solidFill>
                  <a:schemeClr val="tx1">
                    <a:tint val="75000"/>
                  </a:schemeClr>
                </a:solidFill>
              </a:defRPr>
            </a:lvl3pPr>
            <a:lvl4pPr>
              <a:buNone/>
              <a:defRPr lang="es-ES" sz="1400">
                <a:solidFill>
                  <a:schemeClr val="tx1">
                    <a:tint val="75000"/>
                  </a:schemeClr>
                </a:solidFill>
              </a:defRPr>
            </a:lvl4pPr>
            <a:lvl5pPr>
              <a:buNone/>
              <a:defRPr lang="es-ES" sz="1400">
                <a:solidFill>
                  <a:schemeClr val="tx1">
                    <a:tint val="75000"/>
                  </a:schemeClr>
                </a:solidFill>
              </a:defRPr>
            </a:lvl5pPr>
          </a:lstStyle>
          <a:p>
            <a:pPr lvl="0"/>
            <a:r>
              <a:rPr lang="es-ES" smtClean="0"/>
              <a:t>Haga clic para modificar el estilo de texto del patrón</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a:pPr/>
              <a:t>11/9/2006</a:t>
            </a:fld>
            <a:endParaRPr lang="es-ES"/>
          </a:p>
        </p:txBody>
      </p:sp>
      <p:sp>
        <p:nvSpPr>
          <p:cNvPr id="5" name="Footer Placeholder 4"/>
          <p:cNvSpPr>
            <a:spLocks noGrp="1"/>
          </p:cNvSpPr>
          <p:nvPr>
            <p:ph type="ftr" sz="quarter" idx="11"/>
          </p:nvPr>
        </p:nvSpPr>
        <p:spPr>
          <a:xfrm>
            <a:off x="2898648" y="6355080"/>
            <a:ext cx="3474720" cy="365760"/>
          </a:xfrm>
        </p:spPr>
        <p:txBody>
          <a:bodyPr/>
          <a:lstStyle/>
          <a:p>
            <a:endParaRPr lang="es-ES"/>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a:pPr/>
              <a:t>‹#›</a:t>
            </a:fld>
            <a:endParaRPr lang="es-E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ido do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5" name="Date Placeholder 4"/>
          <p:cNvSpPr>
            <a:spLocks noGrp="1"/>
          </p:cNvSpPr>
          <p:nvPr>
            <p:ph type="dt" sz="half" idx="10"/>
          </p:nvPr>
        </p:nvSpPr>
        <p:spPr/>
        <p:txBody>
          <a:bodyPr/>
          <a:lstStyle/>
          <a:p>
            <a:fld id="{A1D7F31A-E594-408B-8114-4F8438303DA3}"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47C1B20-DEF4-46E3-B77F-0FB6B8193D90}" type="slidenum">
              <a:rPr/>
              <a:pPr/>
              <a:t>‹#›</a:t>
            </a:fld>
            <a:endParaRPr lang="es-ES"/>
          </a:p>
        </p:txBody>
      </p:sp>
      <p:sp>
        <p:nvSpPr>
          <p:cNvPr id="9" name="Content Placeholder 8"/>
          <p:cNvSpPr>
            <a:spLocks noGrp="1"/>
          </p:cNvSpPr>
          <p:nvPr>
            <p:ph sz="quarter" idx="1"/>
          </p:nvPr>
        </p:nvSpPr>
        <p:spPr>
          <a:xfrm>
            <a:off x="457200" y="1219200"/>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1" name="Content Placeholder 10"/>
          <p:cNvSpPr>
            <a:spLocks noGrp="1"/>
          </p:cNvSpPr>
          <p:nvPr>
            <p:ph sz="quarter" idx="2"/>
          </p:nvPr>
        </p:nvSpPr>
        <p:spPr>
          <a:xfrm>
            <a:off x="4632198" y="1216152"/>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latinLnBrk="0">
              <a:defRPr lang="es-ES"/>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AD978398-2A5A-4309-94C2-82E465C1DCF8}" type="datetime1">
              <a:rPr/>
              <a:pPr/>
              <a:t>11/9/2006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47C1B20-DEF4-46E3-B77F-0FB6B8193D90}" type="slidenum">
              <a:rPr/>
              <a:pPr/>
              <a:t>‹#›</a:t>
            </a:fld>
            <a:endParaRPr lang="es-ES"/>
          </a:p>
        </p:txBody>
      </p:sp>
      <p:sp>
        <p:nvSpPr>
          <p:cNvPr id="11" name="Content Placeholder 10"/>
          <p:cNvSpPr>
            <a:spLocks noGrp="1"/>
          </p:cNvSpPr>
          <p:nvPr>
            <p:ph sz="quarter" idx="2"/>
          </p:nvPr>
        </p:nvSpPr>
        <p:spPr>
          <a:xfrm>
            <a:off x="457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3" name="Content Placeholder 12"/>
          <p:cNvSpPr>
            <a:spLocks noGrp="1"/>
          </p:cNvSpPr>
          <p:nvPr>
            <p:ph sz="quarter" idx="4"/>
          </p:nvPr>
        </p:nvSpPr>
        <p:spPr>
          <a:xfrm>
            <a:off x="4648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3" name="Date Placeholder 2"/>
          <p:cNvSpPr>
            <a:spLocks noGrp="1"/>
          </p:cNvSpPr>
          <p:nvPr>
            <p:ph type="dt" sz="half" idx="10"/>
          </p:nvPr>
        </p:nvSpPr>
        <p:spPr/>
        <p:txBody>
          <a:bodyPr/>
          <a:lstStyle/>
          <a:p>
            <a:fld id="{33938BEC-55E3-4F9D-B5C5-76D23951C04A}" type="datetime1">
              <a:rPr/>
              <a:pPr/>
              <a:t>11/9/2006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a:pPr/>
              <a:t>11/9/2006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47C1B20-DEF4-46E3-B77F-0FB6B8193D90}" type="slidenum">
              <a:rPr/>
              <a:pPr/>
              <a:t>‹#›</a:t>
            </a:fld>
            <a:endParaRPr lang="es-E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latinLnBrk="0">
              <a:buNone/>
              <a:defRPr lang="es-ES" sz="2000" b="1">
                <a:solidFill>
                  <a:schemeClr val="tx2"/>
                </a:solidFill>
                <a:latin typeface="+mn-lt"/>
                <a:ea typeface="+mn-lt"/>
                <a:cs typeface="+mn-lt"/>
              </a:defRPr>
            </a:lvl1pPr>
          </a:lstStyle>
          <a:p>
            <a:r>
              <a:rPr lang="es-ES" smtClean="0"/>
              <a:t>Haga clic para modificar el estilo de título del patrón</a:t>
            </a:r>
            <a:endParaRPr lang="es-ES"/>
          </a:p>
        </p:txBody>
      </p:sp>
      <p:sp>
        <p:nvSpPr>
          <p:cNvPr id="3" name="Text Placeholder 2"/>
          <p:cNvSpPr>
            <a:spLocks noGrp="1"/>
          </p:cNvSpPr>
          <p:nvPr>
            <p:ph type="body" idx="2"/>
          </p:nvPr>
        </p:nvSpPr>
        <p:spPr>
          <a:xfrm>
            <a:off x="6324600" y="1219200"/>
            <a:ext cx="2514600" cy="4843463"/>
          </a:xfrm>
        </p:spPr>
        <p:txBody>
          <a:bodyPr/>
          <a:lstStyle>
            <a:lvl1pPr marL="0" indent="0" latinLnBrk="0">
              <a:lnSpc>
                <a:spcPts val="2200"/>
              </a:lnSpc>
              <a:spcAft>
                <a:spcPts val="1000"/>
              </a:spcAft>
              <a:buNone/>
              <a:defRPr lang="es-ES" sz="1600">
                <a:solidFill>
                  <a:schemeClr val="tx2"/>
                </a:solidFill>
              </a:defRPr>
            </a:lvl1pPr>
            <a:lvl2pPr>
              <a:buNone/>
              <a:defRPr lang="es-ES" sz="1200"/>
            </a:lvl2pPr>
            <a:lvl3pPr>
              <a:buNone/>
              <a:defRPr lang="es-ES" sz="1000"/>
            </a:lvl3pPr>
            <a:lvl4pPr>
              <a:buNone/>
              <a:defRPr lang="es-ES" sz="900"/>
            </a:lvl4pPr>
            <a:lvl5pPr>
              <a:buNone/>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2" name="Content Placeholder 11"/>
          <p:cNvSpPr>
            <a:spLocks noGrp="1"/>
          </p:cNvSpPr>
          <p:nvPr>
            <p:ph sz="quarter" idx="1"/>
          </p:nvPr>
        </p:nvSpPr>
        <p:spPr>
          <a:xfrm>
            <a:off x="304800" y="304800"/>
            <a:ext cx="5715000"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latinLnBrk="0">
              <a:buNone/>
              <a:defRPr lang="es-ES" sz="2000" b="0">
                <a:solidFill>
                  <a:schemeClr val="tx1"/>
                </a:solidFill>
              </a:defRPr>
            </a:lvl1pPr>
          </a:lstStyle>
          <a:p>
            <a:r>
              <a:rPr lang="es-ES" smtClean="0"/>
              <a:t>Haga clic para modificar el estilo de título del patrón</a:t>
            </a:r>
            <a:endParaRPr lang="es-E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latinLnBrk="0">
              <a:spcBef>
                <a:spcPts val="600"/>
              </a:spcBef>
              <a:buNone/>
              <a:defRPr lang="es-ES" sz="3200"/>
            </a:lvl1pPr>
          </a:lstStyle>
          <a:p>
            <a:r>
              <a:rPr lang="es-ES" smtClean="0"/>
              <a:t>Haga clic en el icono para agregar una imagen</a:t>
            </a:r>
            <a:endParaRPr lang="es-ES"/>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latinLnBrk="0">
              <a:buFontTx/>
              <a:buNone/>
              <a:defRPr lang="es-ES" sz="1400"/>
            </a:lvl1pPr>
            <a:lvl2pPr>
              <a:defRPr lang="es-ES" sz="1200"/>
            </a:lvl2pPr>
            <a:lvl3pPr>
              <a:defRPr lang="es-ES" sz="1000"/>
            </a:lvl3pPr>
            <a:lvl4pPr>
              <a:defRPr lang="es-ES" sz="900"/>
            </a:lvl4pPr>
            <a:lvl5pPr>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es-ES"/>
              <a:t>Haga clic para modificar el estilo de título del patrón</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a:p>
            <a:pPr lvl="5"/>
            <a:r>
              <a:rPr lang="es-ES"/>
              <a:t>Sexto nivel</a:t>
            </a:r>
          </a:p>
          <a:p>
            <a:pPr lvl="6"/>
            <a:r>
              <a:rPr lang="es-ES"/>
              <a:t>Séptimo nivel</a:t>
            </a:r>
          </a:p>
          <a:p>
            <a:pPr lvl="7"/>
            <a:r>
              <a:rPr lang="es-ES"/>
              <a:t>Octavo nivel</a:t>
            </a:r>
          </a:p>
          <a:p>
            <a:pPr lvl="8"/>
            <a:r>
              <a:rPr lang="es-ES"/>
              <a:t>Noveno nivel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latinLnBrk="0">
              <a:defRPr lang="es-ES" sz="1400">
                <a:solidFill>
                  <a:schemeClr val="tx2"/>
                </a:solidFill>
              </a:defRPr>
            </a:lvl1pPr>
          </a:lstStyle>
          <a:p>
            <a:fld id="{33938BEC-55E3-4F9D-B5C5-76D23951C04A}" type="datetime1">
              <a:rPr/>
              <a:pPr/>
              <a:t>11/9/2006</a:t>
            </a:fld>
            <a:endParaRPr lang="es-ES" sz="140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latinLnBrk="0">
              <a:defRPr lang="es-ES" sz="1400">
                <a:solidFill>
                  <a:schemeClr val="tx2"/>
                </a:solidFill>
              </a:defRPr>
            </a:lvl1pPr>
          </a:lstStyle>
          <a:p>
            <a:pPr algn="r"/>
            <a:endParaRPr lang="es-ES" sz="140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latinLnBrk="0">
              <a:defRPr lang="es-ES" sz="1400">
                <a:solidFill>
                  <a:schemeClr val="tx2"/>
                </a:solidFill>
              </a:defRPr>
            </a:lvl1pPr>
          </a:lstStyle>
          <a:p>
            <a:pPr algn="l"/>
            <a:fld id="{D4B5ADC2-7248-4799-8E52-477E151C3EE9}" type="slidenum">
              <a:rPr lang="es-ES" sz="1400" b="1">
                <a:solidFill>
                  <a:srgbClr val="FFFFFF"/>
                </a:solidFill>
              </a:rPr>
              <a:pPr algn="l"/>
              <a:t>‹#›</a:t>
            </a:fld>
            <a:endParaRPr lang="es-ES" sz="160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lang="es-ES"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lang="es-ES"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lang="es-ES"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lang="es-ES"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lang="es-ES"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lang="es-ES"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s-ES" sz="1600" kern="120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s-ES" sz="1400" kern="120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s-ES" sz="1400" kern="120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s-ES" sz="1200" kern="1200">
          <a:solidFill>
            <a:schemeClr val="tx1"/>
          </a:solidFill>
          <a:latin typeface="+mn-lt"/>
          <a:ea typeface="+mn-ea"/>
          <a:cs typeface="+mn-cs"/>
        </a:defRPr>
      </a:lvl9pPr>
    </p:bodyStyle>
    <p:otherStyle>
      <a:lvl1pPr marL="0" algn="l" rtl="0" eaLnBrk="1" latinLnBrk="0" hangingPunct="1">
        <a:defRPr lang="es-ES" kern="1200">
          <a:solidFill>
            <a:schemeClr val="tx1"/>
          </a:solidFill>
          <a:latin typeface="+mn-lt"/>
          <a:ea typeface="+mn-ea"/>
          <a:cs typeface="+mn-cs"/>
        </a:defRPr>
      </a:lvl1pPr>
      <a:lvl2pPr marL="457200" algn="l" rtl="0" eaLnBrk="1" hangingPunct="1">
        <a:defRPr lang="es-ES" kern="1200">
          <a:solidFill>
            <a:schemeClr val="tx1"/>
          </a:solidFill>
          <a:latin typeface="+mn-lt"/>
          <a:ea typeface="+mn-ea"/>
          <a:cs typeface="+mn-cs"/>
        </a:defRPr>
      </a:lvl2pPr>
      <a:lvl3pPr marL="914400" algn="l" rtl="0" eaLnBrk="1" hangingPunct="1">
        <a:defRPr lang="es-ES" kern="1200">
          <a:solidFill>
            <a:schemeClr val="tx1"/>
          </a:solidFill>
          <a:latin typeface="+mn-lt"/>
          <a:ea typeface="+mn-ea"/>
          <a:cs typeface="+mn-cs"/>
        </a:defRPr>
      </a:lvl3pPr>
      <a:lvl4pPr marL="1371600" algn="l" rtl="0" eaLnBrk="1" hangingPunct="1">
        <a:defRPr lang="es-ES" kern="1200">
          <a:solidFill>
            <a:schemeClr val="tx1"/>
          </a:solidFill>
          <a:latin typeface="+mn-lt"/>
          <a:ea typeface="+mn-ea"/>
          <a:cs typeface="+mn-cs"/>
        </a:defRPr>
      </a:lvl4pPr>
      <a:lvl5pPr marL="1828800" algn="l" rtl="0" eaLnBrk="1" hangingPunct="1">
        <a:defRPr lang="es-ES" kern="1200">
          <a:solidFill>
            <a:schemeClr val="tx1"/>
          </a:solidFill>
          <a:latin typeface="+mn-lt"/>
          <a:ea typeface="+mn-ea"/>
          <a:cs typeface="+mn-cs"/>
        </a:defRPr>
      </a:lvl5pPr>
      <a:lvl6pPr marL="2286000" algn="l" rtl="0" eaLnBrk="1" hangingPunct="1">
        <a:defRPr lang="es-ES" kern="1200">
          <a:solidFill>
            <a:schemeClr val="tx1"/>
          </a:solidFill>
          <a:latin typeface="+mn-lt"/>
          <a:ea typeface="+mn-ea"/>
          <a:cs typeface="+mn-cs"/>
        </a:defRPr>
      </a:lvl6pPr>
      <a:lvl7pPr marL="2743200" algn="l" rtl="0" eaLnBrk="1" hangingPunct="1">
        <a:defRPr lang="es-ES" kern="1200">
          <a:solidFill>
            <a:schemeClr val="tx1"/>
          </a:solidFill>
          <a:latin typeface="+mn-lt"/>
          <a:ea typeface="+mn-ea"/>
          <a:cs typeface="+mn-cs"/>
        </a:defRPr>
      </a:lvl7pPr>
      <a:lvl8pPr marL="3200400" algn="l" rtl="0" eaLnBrk="1" hangingPunct="1">
        <a:defRPr lang="es-ES" kern="1200">
          <a:solidFill>
            <a:schemeClr val="tx1"/>
          </a:solidFill>
          <a:latin typeface="+mn-lt"/>
          <a:ea typeface="+mn-ea"/>
          <a:cs typeface="+mn-cs"/>
        </a:defRPr>
      </a:lvl8pPr>
      <a:lvl9pPr marL="3657600" algn="l" rtl="0" eaLnBrk="1" hangingPunct="1">
        <a:defRPr lang="es-ES"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www.monografias.com/trabajos11/empre/empre.shtml" TargetMode="External"/><Relationship Id="rId3" Type="http://schemas.openxmlformats.org/officeDocument/2006/relationships/hyperlink" Target="http://www.monografias.com/trabajos15/reparacion-pc/reparacion-pc.shtml" TargetMode="External"/><Relationship Id="rId7" Type="http://schemas.openxmlformats.org/officeDocument/2006/relationships/hyperlink" Target="http://www.monografias.com/trabajos14/dinamica-grupos/dinamica-grupos.shtml" TargetMode="External"/><Relationship Id="rId12" Type="http://schemas.openxmlformats.org/officeDocument/2006/relationships/hyperlink" Target="http://www.monografias.com/trabajos15/computadoras/computadoras.s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monografias.com/trabajos6/arma/arma.shtml" TargetMode="External"/><Relationship Id="rId11" Type="http://schemas.openxmlformats.org/officeDocument/2006/relationships/hyperlink" Target="http://www.monografias.com/Computacion/Hardware/" TargetMode="External"/><Relationship Id="rId5" Type="http://schemas.openxmlformats.org/officeDocument/2006/relationships/hyperlink" Target="http://ads.us.e-planning.net/ei/3/29e9/cfa010f10016a577?rnd=0.8938720001739289&amp;pb=72885003f904f6b8&amp;fi=299e770524aaaca7&amp;kw=nueva" TargetMode="External"/><Relationship Id="rId10" Type="http://schemas.openxmlformats.org/officeDocument/2006/relationships/hyperlink" Target="http://www.monografias.com/trabajos5/losperif/losperif.shtml" TargetMode="External"/><Relationship Id="rId4" Type="http://schemas.openxmlformats.org/officeDocument/2006/relationships/hyperlink" Target="http://www.monografias.com/trabajos11/comco/comco.shtml" TargetMode="External"/><Relationship Id="rId9" Type="http://schemas.openxmlformats.org/officeDocument/2006/relationships/hyperlink" Target="http://www.monografias.com/trabajos13/quienbill/quienbill.shtml"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monografias.com/Salud/Nutricion/" TargetMode="External"/><Relationship Id="rId13" Type="http://schemas.openxmlformats.org/officeDocument/2006/relationships/hyperlink" Target="http://www.monografias.com/trabajos15/topologias-neural/topologias-neural.shtml" TargetMode="External"/><Relationship Id="rId18" Type="http://schemas.openxmlformats.org/officeDocument/2006/relationships/hyperlink" Target="http://www.monografias.com/trabajos13/memor/memor.shtml" TargetMode="External"/><Relationship Id="rId3" Type="http://schemas.openxmlformats.org/officeDocument/2006/relationships/hyperlink" Target="http://www.monografias.com/trabajos10/digi/digi.shtml" TargetMode="External"/><Relationship Id="rId7" Type="http://schemas.openxmlformats.org/officeDocument/2006/relationships/hyperlink" Target="http://www.monografias.com/trabajos13/mercado/mercado.shtml" TargetMode="External"/><Relationship Id="rId12" Type="http://schemas.openxmlformats.org/officeDocument/2006/relationships/hyperlink" Target="http://www.monografias.com/trabajos15/direccion/direccion.shtml" TargetMode="External"/><Relationship Id="rId17" Type="http://schemas.openxmlformats.org/officeDocument/2006/relationships/hyperlink" Target="http://www.monografias.com/trabajos4/refrec/refrec.shtml" TargetMode="External"/><Relationship Id="rId2" Type="http://schemas.openxmlformats.org/officeDocument/2006/relationships/notesSlide" Target="../notesSlides/notesSlide15.xml"/><Relationship Id="rId16" Type="http://schemas.openxmlformats.org/officeDocument/2006/relationships/hyperlink" Target="http://www.monografias.com/trabajos4/confyneg/confyneg.shtml" TargetMode="External"/><Relationship Id="rId1" Type="http://schemas.openxmlformats.org/officeDocument/2006/relationships/slideLayout" Target="../slideLayouts/slideLayout2.xml"/><Relationship Id="rId6" Type="http://schemas.openxmlformats.org/officeDocument/2006/relationships/hyperlink" Target="http://www.monografias.com/trabajos11/travent/travent.shtml" TargetMode="External"/><Relationship Id="rId11" Type="http://schemas.openxmlformats.org/officeDocument/2006/relationships/hyperlink" Target="http://www.monografias.com/Computacion/Redes/" TargetMode="External"/><Relationship Id="rId5" Type="http://schemas.openxmlformats.org/officeDocument/2006/relationships/hyperlink" Target="http://www.monografias.com/trabajos10/carso/carso.shtml" TargetMode="External"/><Relationship Id="rId15" Type="http://schemas.openxmlformats.org/officeDocument/2006/relationships/hyperlink" Target="http://www.monografias.com/trabajos13/ripa/ripa.shtml" TargetMode="External"/><Relationship Id="rId10" Type="http://schemas.openxmlformats.org/officeDocument/2006/relationships/hyperlink" Target="http://www.monografias.com/trabajos11/curinfa/curinfa.shtml" TargetMode="External"/><Relationship Id="rId4" Type="http://schemas.openxmlformats.org/officeDocument/2006/relationships/hyperlink" Target="http://www.monografias.com/trabajos5/elso/elso.shtml" TargetMode="External"/><Relationship Id="rId9" Type="http://schemas.openxmlformats.org/officeDocument/2006/relationships/hyperlink" Target="http://www.monografias.com/trabajos16/industria-ingenieria/industria-ingenieria.shtml" TargetMode="External"/><Relationship Id="rId14" Type="http://schemas.openxmlformats.org/officeDocument/2006/relationships/hyperlink" Target="http://www.monografias.com/trabajos12/dispalm/dispalm.shtml"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www.monografias.com/Fisica/index.shtml" TargetMode="External"/><Relationship Id="rId3" Type="http://schemas.openxmlformats.org/officeDocument/2006/relationships/hyperlink" Target="http://www.monografias.com/trabajos11/teosis/teosis.shtml" TargetMode="External"/><Relationship Id="rId7" Type="http://schemas.openxmlformats.org/officeDocument/2006/relationships/hyperlink" Target="http://www.monografias.com/trabajos11/tebas/tebas.shtml" TargetMode="External"/><Relationship Id="rId12" Type="http://schemas.openxmlformats.org/officeDocument/2006/relationships/hyperlink" Target="http://www.monografias.com/trabajos12/fundteo/fundteo.s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www.monografias.com/Computacion/Sistemas_Operativos/" TargetMode="External"/><Relationship Id="rId11" Type="http://schemas.openxmlformats.org/officeDocument/2006/relationships/hyperlink" Target="http://www.monografias.com/trabajos15/logica-metodologia/logica-metodologia.shtml" TargetMode="External"/><Relationship Id="rId5" Type="http://schemas.openxmlformats.org/officeDocument/2006/relationships/hyperlink" Target="http://www.monografias.com/trabajos11/sercli/sercli.shtml" TargetMode="External"/><Relationship Id="rId10" Type="http://schemas.openxmlformats.org/officeDocument/2006/relationships/hyperlink" Target="http://www.monografias.com/trabajos/lacomunica/lacomunica.shtml" TargetMode="External"/><Relationship Id="rId4" Type="http://schemas.openxmlformats.org/officeDocument/2006/relationships/hyperlink" Target="http://www.monografias.com/Computacion/Software/" TargetMode="External"/><Relationship Id="rId9" Type="http://schemas.openxmlformats.org/officeDocument/2006/relationships/hyperlink" Target="http://www.monografias.com/trabajos6/diop/diop.shtml"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monografias.com/trabajos/lacomunica/lacomunica.shtml" TargetMode="External"/><Relationship Id="rId7" Type="http://schemas.openxmlformats.org/officeDocument/2006/relationships/hyperlink" Target="http://www.monografias.com/trabajos5/losperif/losperif2.s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ww.monografias.com/trabajos5/ponchado/ponchado.shtml" TargetMode="External"/><Relationship Id="rId5" Type="http://schemas.openxmlformats.org/officeDocument/2006/relationships/hyperlink" Target="http://www.monografias.com/trabajos14/control/control.shtml" TargetMode="External"/><Relationship Id="rId4" Type="http://schemas.openxmlformats.org/officeDocument/2006/relationships/hyperlink" Target="http://www.monografias.com/trabajos12/comptcn/comptcn.shtml"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monografias.com/trabajos5/colarq/colarq.s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www.monografias.com/trabajos5/losperif/losperif2.shtml" TargetMode="External"/><Relationship Id="rId5" Type="http://schemas.openxmlformats.org/officeDocument/2006/relationships/hyperlink" Target="http://www.monografias.com/trabajos10/vire/vire.shtml" TargetMode="External"/><Relationship Id="rId4" Type="http://schemas.openxmlformats.org/officeDocument/2006/relationships/hyperlink" Target="http://www.monografias.com/trabajos12/elorigest/elorigest.shtml"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monografias.com/trabajos10/mmedia/mmedia.s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hyperlink" Target="http://www.monografias.com/Arte_y_Cultura/Musica/" TargetMode="External"/><Relationship Id="rId5" Type="http://schemas.openxmlformats.org/officeDocument/2006/relationships/hyperlink" Target="http://www.monografias.com/trabajos11/teosis/teosis.shtml" TargetMode="External"/><Relationship Id="rId4" Type="http://schemas.openxmlformats.org/officeDocument/2006/relationships/hyperlink" Target="http://www.monografias.com/trabajos14/discosduros/discosduros.shtml"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www.monografias.com/trabajos/seguinfo/seguinfo.shtml" TargetMode="External"/><Relationship Id="rId3" Type="http://schemas.openxmlformats.org/officeDocument/2006/relationships/hyperlink" Target="http://www.monografias.com/trabajos11/estadi/estadi.shtml" TargetMode="External"/><Relationship Id="rId7" Type="http://schemas.openxmlformats.org/officeDocument/2006/relationships/hyperlink" Target="http://www.monografias.com/trabajos/tomadecisiones/tomadecisiones.s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http://www.monografias.com/trabajos12/eticaplic/eticaplic.shtml" TargetMode="External"/><Relationship Id="rId5" Type="http://schemas.openxmlformats.org/officeDocument/2006/relationships/hyperlink" Target="http://www.monografias.com/trabajos10/bane/bane.shtml" TargetMode="External"/><Relationship Id="rId4" Type="http://schemas.openxmlformats.org/officeDocument/2006/relationships/hyperlink" Target="http://www.monografias.com/trabajos7/arch/arch.shtm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monografias.com/Computacion/Redes/" TargetMode="External"/><Relationship Id="rId7" Type="http://schemas.openxmlformats.org/officeDocument/2006/relationships/hyperlink" Target="http://www.monografias.com/trabajos14/opticatp/opticatp.s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www.monografias.com/trabajos13/fibropt/fibropt.shtml" TargetMode="External"/><Relationship Id="rId5" Type="http://schemas.openxmlformats.org/officeDocument/2006/relationships/hyperlink" Target="http://www.monografias.com/trabajos15/computadoras/computadoras.shtml" TargetMode="External"/><Relationship Id="rId4" Type="http://schemas.openxmlformats.org/officeDocument/2006/relationships/hyperlink" Target="http://www.monografias.com/trabajos12/giga/giga.shtml"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msdn2.microsoft.com/es-es/library/attbb8f5(VS.80).aspx"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msdn2.microsoft.com/es-es/library/ms145144(VS.80).aspx" TargetMode="External"/><Relationship Id="rId5" Type="http://schemas.openxmlformats.org/officeDocument/2006/relationships/hyperlink" Target="http://msdn2.microsoft.com/es-es/library/83xxb2yc(VS.80).aspx" TargetMode="External"/><Relationship Id="rId4" Type="http://schemas.openxmlformats.org/officeDocument/2006/relationships/hyperlink" Target="http://msdn2.microsoft.com/es-es/library/zkbe4y51(VS.80).aspx"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msdn2.microsoft.com/es-es/library/2ssskfws(VS.80).aspx"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es.wikipedia.org/wiki/FireWire" TargetMode="External"/><Relationship Id="rId13" Type="http://schemas.openxmlformats.org/officeDocument/2006/relationships/hyperlink" Target="http://es.wikipedia.org/w/index.php?title=Puerto_heredado&amp;action=edit&amp;redlink=1" TargetMode="External"/><Relationship Id="rId3" Type="http://schemas.openxmlformats.org/officeDocument/2006/relationships/hyperlink" Target="http://es.wikipedia.org/wiki/Computadora" TargetMode="External"/><Relationship Id="rId7" Type="http://schemas.openxmlformats.org/officeDocument/2006/relationships/hyperlink" Target="http://es.wikipedia.org/wiki/Ethernet" TargetMode="External"/><Relationship Id="rId12" Type="http://schemas.openxmlformats.org/officeDocument/2006/relationships/hyperlink" Target="http://es.wikipedia.org/wiki/2009" TargetMode="External"/><Relationship Id="rId2" Type="http://schemas.openxmlformats.org/officeDocument/2006/relationships/notesSlide" Target="../notesSlides/notesSlide6.xml"/><Relationship Id="rId16" Type="http://schemas.openxmlformats.org/officeDocument/2006/relationships/hyperlink" Target="http://es.wikipedia.org/wiki/Comando" TargetMode="External"/><Relationship Id="rId1" Type="http://schemas.openxmlformats.org/officeDocument/2006/relationships/slideLayout" Target="../slideLayouts/slideLayout2.xml"/><Relationship Id="rId6" Type="http://schemas.openxmlformats.org/officeDocument/2006/relationships/hyperlink" Target="http://es.wikipedia.org/wiki/Perif%C3%A9rico" TargetMode="External"/><Relationship Id="rId11" Type="http://schemas.openxmlformats.org/officeDocument/2006/relationships/hyperlink" Target="http://es.wikipedia.org/wiki/RS-232" TargetMode="External"/><Relationship Id="rId5" Type="http://schemas.openxmlformats.org/officeDocument/2006/relationships/hyperlink" Target="http://es.wikipedia.org/wiki/Teclado_(inform%C3%A1tica)" TargetMode="External"/><Relationship Id="rId15" Type="http://schemas.openxmlformats.org/officeDocument/2006/relationships/hyperlink" Target="http://es.wikipedia.org/w/index.php?title=Switche&amp;action=edit&amp;redlink=1" TargetMode="External"/><Relationship Id="rId10" Type="http://schemas.openxmlformats.org/officeDocument/2006/relationships/hyperlink" Target="http://es.wikipedia.org/w/index.php?title=Flujo_(inform%C3%A1tica)&amp;action=edit&amp;redlink=1" TargetMode="External"/><Relationship Id="rId4" Type="http://schemas.openxmlformats.org/officeDocument/2006/relationships/hyperlink" Target="http://es.wikipedia.org/wiki/M%C3%B3dem" TargetMode="External"/><Relationship Id="rId9" Type="http://schemas.openxmlformats.org/officeDocument/2006/relationships/hyperlink" Target="http://es.wikipedia.org/wiki/USB" TargetMode="External"/><Relationship Id="rId14" Type="http://schemas.openxmlformats.org/officeDocument/2006/relationships/hyperlink" Target="http://es.wikipedia.org/wiki/Router"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es.wikipedia.org/wiki/Microcontrolador" TargetMode="External"/><Relationship Id="rId13" Type="http://schemas.openxmlformats.org/officeDocument/2006/relationships/hyperlink" Target="http://es.wikipedia.org/wiki/Microprocesador" TargetMode="External"/><Relationship Id="rId18" Type="http://schemas.openxmlformats.org/officeDocument/2006/relationships/hyperlink" Target="http://es.wikipedia.org/wiki/IBM_Personal_System/2" TargetMode="External"/><Relationship Id="rId3" Type="http://schemas.openxmlformats.org/officeDocument/2006/relationships/hyperlink" Target="http://es.wikipedia.org/wiki/Protocolo" TargetMode="External"/><Relationship Id="rId21" Type="http://schemas.openxmlformats.org/officeDocument/2006/relationships/hyperlink" Target="http://es.wikipedia.org/w/index.php?title=RS-422&amp;action=edit&amp;redlink=1" TargetMode="External"/><Relationship Id="rId7" Type="http://schemas.openxmlformats.org/officeDocument/2006/relationships/hyperlink" Target="http://es.wikipedia.org/w/index.php?title=Ordenadore&amp;action=edit&amp;redlink=1" TargetMode="External"/><Relationship Id="rId12" Type="http://schemas.openxmlformats.org/officeDocument/2006/relationships/hyperlink" Target="http://es.wikipedia.org/wiki/Mouse" TargetMode="External"/><Relationship Id="rId17" Type="http://schemas.openxmlformats.org/officeDocument/2006/relationships/hyperlink" Target="http://es.wikipedia.org/wiki/IBM" TargetMode="External"/><Relationship Id="rId2" Type="http://schemas.openxmlformats.org/officeDocument/2006/relationships/notesSlide" Target="../notesSlides/notesSlide7.xml"/><Relationship Id="rId16" Type="http://schemas.openxmlformats.org/officeDocument/2006/relationships/hyperlink" Target="http://es.wikipedia.org/wiki/DB-25" TargetMode="External"/><Relationship Id="rId20" Type="http://schemas.openxmlformats.org/officeDocument/2006/relationships/hyperlink" Target="http://es.wikipedia.org/wiki/Europa" TargetMode="External"/><Relationship Id="rId1" Type="http://schemas.openxmlformats.org/officeDocument/2006/relationships/slideLayout" Target="../slideLayouts/slideLayout2.xml"/><Relationship Id="rId6" Type="http://schemas.openxmlformats.org/officeDocument/2006/relationships/hyperlink" Target="http://es.wikipedia.org/wiki/RS-232" TargetMode="External"/><Relationship Id="rId11" Type="http://schemas.openxmlformats.org/officeDocument/2006/relationships/hyperlink" Target="http://es.wikipedia.org/wiki/M%C3%B3dem" TargetMode="External"/><Relationship Id="rId5" Type="http://schemas.openxmlformats.org/officeDocument/2006/relationships/hyperlink" Target="http://es.wikipedia.org/wiki/ASCII" TargetMode="External"/><Relationship Id="rId15" Type="http://schemas.openxmlformats.org/officeDocument/2006/relationships/hyperlink" Target="http://es.wikipedia.org/wiki/IBM_Personal_Computer/AT" TargetMode="External"/><Relationship Id="rId10" Type="http://schemas.openxmlformats.org/officeDocument/2006/relationships/hyperlink" Target="http://es.wikipedia.org/wiki/Impresora" TargetMode="External"/><Relationship Id="rId19" Type="http://schemas.openxmlformats.org/officeDocument/2006/relationships/hyperlink" Target="http://es.wikipedia.org/wiki/DE-9" TargetMode="External"/><Relationship Id="rId4" Type="http://schemas.openxmlformats.org/officeDocument/2006/relationships/hyperlink" Target="http://es.wikipedia.org/wiki/Byte" TargetMode="External"/><Relationship Id="rId9" Type="http://schemas.openxmlformats.org/officeDocument/2006/relationships/hyperlink" Target="http://es.wikipedia.org/wiki/Terminal" TargetMode="External"/><Relationship Id="rId14" Type="http://schemas.openxmlformats.org/officeDocument/2006/relationships/hyperlink" Target="http://es.wikipedia.org/wiki/UART" TargetMode="External"/><Relationship Id="rId22"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hyperlink" Target="http://es.wikipedia.org/w/index.php?title=Unidireccional&amp;action=edit&amp;redlink=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err="1" smtClean="0"/>
              <a:t>Unidad</a:t>
            </a:r>
            <a:r>
              <a:rPr lang="en-US" b="1" dirty="0" smtClean="0"/>
              <a:t> VI </a:t>
            </a:r>
            <a:r>
              <a:rPr lang="en-US" dirty="0" err="1" smtClean="0"/>
              <a:t>Programación</a:t>
            </a:r>
            <a:r>
              <a:rPr lang="en-US" dirty="0" smtClean="0"/>
              <a:t> de </a:t>
            </a:r>
            <a:r>
              <a:rPr lang="en-US" dirty="0" err="1" smtClean="0"/>
              <a:t>puertos</a:t>
            </a:r>
            <a:r>
              <a:rPr lang="en-US" dirty="0" smtClean="0"/>
              <a:t> e</a:t>
            </a:r>
            <a:br>
              <a:rPr lang="en-US" dirty="0" smtClean="0"/>
            </a:br>
            <a:r>
              <a:rPr lang="en-US" dirty="0" err="1" smtClean="0"/>
              <a:t>interrupciones</a:t>
            </a:r>
            <a:r>
              <a:rPr lang="en-US" dirty="0" smtClean="0"/>
              <a: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pPr lvl="1"/>
            <a:r>
              <a:rPr lang="en-US" sz="1800" dirty="0" smtClean="0"/>
              <a:t>6.1 </a:t>
            </a:r>
            <a:r>
              <a:rPr lang="en-US" sz="1800" dirty="0" err="1" smtClean="0"/>
              <a:t>Interrupciones</a:t>
            </a:r>
            <a:r>
              <a:rPr lang="en-US" sz="1800" dirty="0" smtClean="0"/>
              <a:t>.</a:t>
            </a:r>
          </a:p>
          <a:p>
            <a:pPr lvl="1"/>
            <a:r>
              <a:rPr lang="es-ES" sz="1800" dirty="0" smtClean="0"/>
              <a:t>6.2 Generalidades de los puertos.</a:t>
            </a:r>
          </a:p>
          <a:p>
            <a:pPr lvl="1"/>
            <a:r>
              <a:rPr lang="es-ES" sz="1800" dirty="0" smtClean="0"/>
              <a:t>6.3 Puerto serial y sus variantes.</a:t>
            </a:r>
          </a:p>
          <a:p>
            <a:pPr lvl="2"/>
            <a:r>
              <a:rPr lang="en-US" sz="1800" dirty="0" smtClean="0"/>
              <a:t>6.3.1 USB.</a:t>
            </a:r>
          </a:p>
          <a:p>
            <a:pPr lvl="2"/>
            <a:r>
              <a:rPr lang="en-US" sz="1800" dirty="0" smtClean="0"/>
              <a:t>6.3.2 </a:t>
            </a:r>
            <a:r>
              <a:rPr lang="en-US" sz="1800" dirty="0" err="1" smtClean="0"/>
              <a:t>Infrarrojo</a:t>
            </a:r>
            <a:r>
              <a:rPr lang="en-US" sz="1800" dirty="0" smtClean="0"/>
              <a:t>.</a:t>
            </a:r>
          </a:p>
          <a:p>
            <a:pPr lvl="2"/>
            <a:r>
              <a:rPr lang="en-US" sz="1800" dirty="0" smtClean="0"/>
              <a:t>6.3.3 Fire wire.</a:t>
            </a:r>
          </a:p>
          <a:p>
            <a:pPr lvl="1"/>
            <a:r>
              <a:rPr lang="es-ES" sz="1800" dirty="0" smtClean="0"/>
              <a:t>6.4 Paralelo y sus variantes.</a:t>
            </a:r>
          </a:p>
          <a:p>
            <a:pPr lvl="1"/>
            <a:r>
              <a:rPr lang="es-ES" sz="1800" dirty="0" smtClean="0"/>
              <a:t>6.5 Interrupciones que intervienen en cada </a:t>
            </a:r>
            <a:r>
              <a:rPr lang="en-US" sz="1800" dirty="0" err="1" smtClean="0"/>
              <a:t>puerto</a:t>
            </a:r>
            <a:r>
              <a:rPr lang="en-US" sz="1800" dirty="0" smtClean="0"/>
              <a:t>.</a:t>
            </a:r>
          </a:p>
          <a:p>
            <a:pPr lvl="2"/>
            <a:r>
              <a:rPr lang="en-US" sz="1800" dirty="0" smtClean="0"/>
              <a:t>6.5.1 </a:t>
            </a:r>
            <a:r>
              <a:rPr lang="en-US" sz="1800" dirty="0" err="1" smtClean="0"/>
              <a:t>Direcciones</a:t>
            </a:r>
            <a:r>
              <a:rPr lang="en-US" sz="1800" dirty="0" smtClean="0"/>
              <a:t> bases.</a:t>
            </a:r>
          </a:p>
          <a:p>
            <a:pPr lvl="2"/>
            <a:r>
              <a:rPr lang="en-US" sz="1800" dirty="0" smtClean="0"/>
              <a:t>6.5.2 </a:t>
            </a:r>
            <a:r>
              <a:rPr lang="en-US" sz="1800" dirty="0" err="1" smtClean="0"/>
              <a:t>Registros</a:t>
            </a:r>
            <a:r>
              <a:rPr lang="en-US" sz="1800" dirty="0" smtClean="0"/>
              <a:t>.</a:t>
            </a:r>
          </a:p>
          <a:p>
            <a:pPr lvl="1"/>
            <a:r>
              <a:rPr lang="es-ES" sz="1800" dirty="0" smtClean="0"/>
              <a:t>6.6 Envío y recepción de los datos.</a:t>
            </a:r>
          </a:p>
          <a:p>
            <a:pPr lvl="1"/>
            <a:r>
              <a:rPr lang="es-ES" sz="1800" dirty="0" smtClean="0"/>
              <a:t>6.7 Ejemplos de programación entre  </a:t>
            </a:r>
            <a:r>
              <a:rPr lang="en-US" sz="1800" dirty="0" err="1" smtClean="0"/>
              <a:t>puertos</a:t>
            </a:r>
            <a:r>
              <a:rPr lang="en-US" sz="1800" dirty="0" smtClean="0"/>
              <a:t> y </a:t>
            </a:r>
            <a:r>
              <a:rPr lang="en-US" sz="1800" dirty="0" err="1" smtClean="0"/>
              <a:t>dispositivos</a:t>
            </a:r>
            <a:r>
              <a:rPr lang="en-US" sz="1800" dirty="0" smtClean="0"/>
              <a:t>.</a:t>
            </a:r>
            <a:endParaRPr lang="es-ES" sz="1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El estándar RS-232C</a:t>
            </a:r>
          </a:p>
          <a:p>
            <a:pPr lvl="1"/>
            <a:r>
              <a:rPr lang="es-ES" b="1" dirty="0" smtClean="0"/>
              <a:t>Cada pin puede ser de entrada o de salida, teniendo una función especifica cada uno de ellos. Las mas importantes son:</a:t>
            </a:r>
            <a:endParaRPr lang="es-ES" dirty="0" smtClean="0"/>
          </a:p>
          <a:p>
            <a:pPr lvl="2"/>
            <a:r>
              <a:rPr lang="es-ES" b="1" dirty="0" smtClean="0"/>
              <a:t>Pin</a:t>
            </a:r>
            <a:r>
              <a:rPr lang="es-ES" dirty="0" smtClean="0"/>
              <a:t> </a:t>
            </a:r>
            <a:r>
              <a:rPr lang="es-ES" b="1" dirty="0" smtClean="0"/>
              <a:t>Función</a:t>
            </a:r>
            <a:r>
              <a:rPr lang="es-ES" dirty="0" smtClean="0"/>
              <a:t> </a:t>
            </a:r>
            <a:r>
              <a:rPr lang="es-ES" b="1" dirty="0" smtClean="0"/>
              <a:t>TXD </a:t>
            </a:r>
            <a:r>
              <a:rPr lang="es-ES" dirty="0" smtClean="0"/>
              <a:t> </a:t>
            </a:r>
            <a:r>
              <a:rPr lang="es-ES" b="1" dirty="0" smtClean="0"/>
              <a:t>(Transmitir Datos)</a:t>
            </a:r>
            <a:endParaRPr lang="es-ES" dirty="0" smtClean="0"/>
          </a:p>
          <a:p>
            <a:pPr lvl="2"/>
            <a:r>
              <a:rPr lang="es-ES" b="1" dirty="0" smtClean="0"/>
              <a:t>RXD</a:t>
            </a:r>
            <a:r>
              <a:rPr lang="es-ES" dirty="0" smtClean="0"/>
              <a:t> </a:t>
            </a:r>
            <a:r>
              <a:rPr lang="es-ES" b="1" dirty="0" smtClean="0"/>
              <a:t>(Recibir Datos)</a:t>
            </a:r>
            <a:endParaRPr lang="es-ES" dirty="0" smtClean="0"/>
          </a:p>
          <a:p>
            <a:pPr lvl="2"/>
            <a:r>
              <a:rPr lang="es-ES" b="1" dirty="0" smtClean="0"/>
              <a:t>DTR</a:t>
            </a:r>
            <a:r>
              <a:rPr lang="es-ES" dirty="0" smtClean="0"/>
              <a:t> </a:t>
            </a:r>
            <a:r>
              <a:rPr lang="es-ES" b="1" dirty="0" smtClean="0"/>
              <a:t>(Terminal de Datos Listo)</a:t>
            </a:r>
            <a:endParaRPr lang="es-ES" dirty="0" smtClean="0"/>
          </a:p>
          <a:p>
            <a:pPr lvl="2"/>
            <a:r>
              <a:rPr lang="es-ES" b="1" dirty="0" smtClean="0"/>
              <a:t>DSR</a:t>
            </a:r>
            <a:r>
              <a:rPr lang="es-ES" dirty="0" smtClean="0"/>
              <a:t> </a:t>
            </a:r>
            <a:r>
              <a:rPr lang="es-ES" b="1" dirty="0" smtClean="0"/>
              <a:t>(Equipo de Datos Listo)</a:t>
            </a:r>
            <a:endParaRPr lang="es-ES" dirty="0" smtClean="0"/>
          </a:p>
          <a:p>
            <a:pPr lvl="2"/>
            <a:r>
              <a:rPr lang="es-ES" b="1" dirty="0" smtClean="0"/>
              <a:t>RTS</a:t>
            </a:r>
            <a:r>
              <a:rPr lang="es-ES" dirty="0" smtClean="0"/>
              <a:t> </a:t>
            </a:r>
            <a:r>
              <a:rPr lang="es-ES" b="1" dirty="0" smtClean="0"/>
              <a:t>(Solicitud de Envío)</a:t>
            </a:r>
            <a:endParaRPr lang="es-ES" dirty="0" smtClean="0"/>
          </a:p>
          <a:p>
            <a:pPr lvl="2"/>
            <a:r>
              <a:rPr lang="es-ES" b="1" dirty="0" smtClean="0"/>
              <a:t>CTS</a:t>
            </a:r>
            <a:r>
              <a:rPr lang="es-ES" dirty="0" smtClean="0"/>
              <a:t> </a:t>
            </a:r>
            <a:r>
              <a:rPr lang="es-ES" b="1" dirty="0" smtClean="0"/>
              <a:t>(Libre para Envío)</a:t>
            </a:r>
            <a:r>
              <a:rPr lang="es-ES" dirty="0" smtClean="0"/>
              <a:t> </a:t>
            </a:r>
            <a:r>
              <a:rPr lang="es-ES" b="1" dirty="0" smtClean="0"/>
              <a:t>DCD</a:t>
            </a:r>
            <a:r>
              <a:rPr lang="es-ES" dirty="0" smtClean="0"/>
              <a:t> </a:t>
            </a:r>
            <a:r>
              <a:rPr lang="es-ES" b="1" dirty="0" smtClean="0"/>
              <a:t>(Detección de Portadora)</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El estándar RS-232C</a:t>
            </a:r>
          </a:p>
          <a:p>
            <a:pPr lvl="1"/>
            <a:r>
              <a:rPr lang="es-ES" sz="2000" b="1" dirty="0" smtClean="0"/>
              <a:t>Las señales TXD, DTR y RTS son de salida, mientras que RXD, DSR, CTS y DCD son de entrada. La masa de referencia para todas las señales es SG (Tierra de Señal). Finalmente, existen otras señales como RI (Indicador de Llamada), y otras poco comunes que no se explican en este artículo por rebasar el alcance del mismo.</a:t>
            </a:r>
            <a:endParaRPr lang="es-ES" sz="2000" dirty="0"/>
          </a:p>
        </p:txBody>
      </p:sp>
      <p:pic>
        <p:nvPicPr>
          <p:cNvPr id="2050" name="Picture 2"/>
          <p:cNvPicPr>
            <a:picLocks noChangeAspect="1" noChangeArrowheads="1"/>
          </p:cNvPicPr>
          <p:nvPr/>
        </p:nvPicPr>
        <p:blipFill>
          <a:blip r:embed="rId3" cstate="print"/>
          <a:srcRect/>
          <a:stretch>
            <a:fillRect/>
          </a:stretch>
        </p:blipFill>
        <p:spPr bwMode="auto">
          <a:xfrm>
            <a:off x="2514600" y="3505200"/>
            <a:ext cx="3200400" cy="31699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El puerto serie en el PC</a:t>
            </a:r>
          </a:p>
          <a:p>
            <a:pPr lvl="1">
              <a:buNone/>
            </a:pPr>
            <a:r>
              <a:rPr lang="es-ES" sz="1700" b="1" dirty="0" smtClean="0"/>
              <a:t/>
            </a:r>
            <a:br>
              <a:rPr lang="es-ES" sz="1700" b="1" dirty="0" smtClean="0"/>
            </a:br>
            <a:r>
              <a:rPr lang="es-ES" sz="1200" b="1" dirty="0" smtClean="0"/>
              <a:t>El ordenador controla el puerto serie mediante un circuito integrado especifico, llamado UART (Transmisor-Receptor-Asíncrono Universal). Normalmente se utilizan los siguientes modelos de este chip: 8250 (bastante antiguo, con fallos, solo llega a 9600 baudios), 16450 (versión corregida del 8250, llega hasta 115.200 baudios) y 16550A (con buffers de E/S). A partir de la gama Pentium, la </a:t>
            </a:r>
            <a:r>
              <a:rPr lang="es-ES" sz="1200" b="1" dirty="0" err="1" smtClean="0"/>
              <a:t>circuiteria</a:t>
            </a:r>
            <a:r>
              <a:rPr lang="es-ES" sz="1200" b="1" dirty="0" smtClean="0"/>
              <a:t> UART de las placa base son todas de alta velocidad, es decir UART 16550A. De hecho, la mayoría de los módems conectables a puerto serie necesitan dicho tipo de UART, incluso algunos juegos para jugar en red a través del puerto serie necesitan de este tipo de puerto serie. Por eso  hay veces que un 486 no se comunica con la suficiente velocidad con un PC Pentium... Los portátiles suelen llevar otros chips: 82510 (con buffer especial, emula al 16450) o el 8251 (no es compatible).</a:t>
            </a:r>
            <a:endParaRPr lang="es-ES" sz="1200" dirty="0" smtClean="0"/>
          </a:p>
          <a:p>
            <a:pPr lvl="1"/>
            <a:r>
              <a:rPr lang="es-ES" sz="1200" b="1" dirty="0" smtClean="0"/>
              <a:t>Para controlar al puerto serie, la CPU emplea direcciones de puertos de E/S y líneas de interrupción (IRQ). En el AT-286 se eligieron las direcciones 3F8h (o 0x3f8) e IRQ 4 para el COM1, y 2F8h e IRQ 3 para el COM2. El estándar del PC llega hasta aquí, por lo que al añadir posteriormente otros puertos serie, se eligieron las direcciones 3E8 y 2E8 para COM3-COM4, pero las IRQ no están especificadas. Cada usuario debe elegirlas de acuerdo a las que tenga libres o el uso que vaya a hacer de los puertos serie (por ejemplo, no importa compartir una misma IRQ en dos puertos siempre que no se usen conjuntamente, ya que en caso contrario puede haber problemas). Es por ello que últimamente, con el auge de las comunicaciones, los fabricantes de PCs incluyan un puerto especial PS/2 para el ratón, dejando así libre un puerto serie.</a:t>
            </a:r>
            <a:br>
              <a:rPr lang="es-ES" sz="1200" b="1" dirty="0" smtClean="0"/>
            </a:br>
            <a:r>
              <a:rPr lang="es-ES" sz="1200" b="1" dirty="0" smtClean="0"/>
              <a:t/>
            </a:r>
            <a:br>
              <a:rPr lang="es-ES" sz="1200" b="1" dirty="0" smtClean="0"/>
            </a:br>
            <a:r>
              <a:rPr lang="es-ES" sz="1200" b="1" dirty="0" smtClean="0"/>
              <a:t>Mediante los puertos de E/S se pueden intercambiar datos, mientras que las IRQ producen una interrupción para indicar a la CPU que ha ocurrido un evento (por ejemplo, que ha llegado un dato, o que ha cambiado el estado de algunas señales de entrada). La CPU debe responder a estas interrupciones lo mas rápido posible, para que de tiempo a recoger el dato antes de que el siguiente lo sobrescriba. Sin embargo, las UART 16550A incluyen unos buffers de tipo FIFO, dos de 16 bytes (para recepción y transmisión), donde se pueden guardar varios datos antes de que la CPU los recoja. Esto también disminuye el numero de interrupciones por segundo generadas por el puerto serie.</a:t>
            </a:r>
            <a:endParaRPr lang="es-ES" sz="1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El puerto serie en el PC</a:t>
            </a:r>
          </a:p>
          <a:p>
            <a:pPr lvl="1"/>
            <a:r>
              <a:rPr lang="es-ES" sz="1400" b="1" dirty="0" smtClean="0"/>
              <a:t/>
            </a:r>
            <a:br>
              <a:rPr lang="es-ES" sz="1400" b="1" dirty="0" smtClean="0"/>
            </a:br>
            <a:r>
              <a:rPr lang="es-ES" sz="1300" b="1" dirty="0" smtClean="0"/>
              <a:t>El RS-232 puede transmitir los datos en grupos de 5, 6, 7 u 8 bits, a unas velocidades determinadas (normalmente, 9600 bits por segundo o mas). Después de la transmisión de los datos, le sigue un bit opcional de paridad (indica si el numero de bits transmitidos es par o impar, para detectar fallos), y después 1 o 2 bits de Stop. Normalmente, el protocolo utilizado ser 8N1 (que significa, 8 bits de datos, sin paridad y con 1 bit de Stop).</a:t>
            </a:r>
            <a:br>
              <a:rPr lang="es-ES" sz="1300" b="1" dirty="0" smtClean="0"/>
            </a:br>
            <a:r>
              <a:rPr lang="es-ES" sz="1300" b="1" dirty="0" smtClean="0"/>
              <a:t/>
            </a:r>
            <a:br>
              <a:rPr lang="es-ES" sz="1300" b="1" dirty="0" smtClean="0"/>
            </a:br>
            <a:r>
              <a:rPr lang="es-ES" sz="1300" b="1" dirty="0" smtClean="0"/>
              <a:t>Una vez que ha comenzado la transmisión de un dato, los bits tienen que llegar uno detrás de otro a una velocidad constante y en determinados instantes de tiempo. Por eso se dice que el RS-232 es asíncrono por </a:t>
            </a:r>
            <a:r>
              <a:rPr lang="es-ES" sz="1300" b="1" dirty="0" err="1" smtClean="0"/>
              <a:t>caracter</a:t>
            </a:r>
            <a:r>
              <a:rPr lang="es-ES" sz="1300" b="1" dirty="0" smtClean="0"/>
              <a:t> y </a:t>
            </a:r>
            <a:r>
              <a:rPr lang="es-ES" sz="1300" b="1" dirty="0" err="1" smtClean="0"/>
              <a:t>sincrono</a:t>
            </a:r>
            <a:r>
              <a:rPr lang="es-ES" sz="1300" b="1" dirty="0" smtClean="0"/>
              <a:t> por bit. Los pines que portan los datos son RXD y TXD. Las demás se encargan de otros trabajos: DTR indica que el ordenador esta encendido, DSR que el aparato conectado a dicho puerto esta encendido, RTS que el ordenador puede recibir datos (porque no esta ocupado), CTS que el aparato conectado puede recibir datos, y DCD detecta que existe una comunicación, presencia de datos.</a:t>
            </a:r>
            <a:br>
              <a:rPr lang="es-ES" sz="1300" b="1" dirty="0" smtClean="0"/>
            </a:br>
            <a:r>
              <a:rPr lang="es-ES" sz="1300" b="1" dirty="0" smtClean="0"/>
              <a:t/>
            </a:r>
            <a:br>
              <a:rPr lang="es-ES" sz="1300" b="1" dirty="0" smtClean="0"/>
            </a:br>
            <a:r>
              <a:rPr lang="es-ES" sz="1300" b="1" dirty="0" smtClean="0"/>
              <a:t>Tanto el aparato a conectar como el ordenador (o el programa terminal) tienen que usar el mismo protocolo serie para comunicarse entre si. Puesto que el estándar RS-232 no permite indicar en que modo se esta trabajando, es el usuario quien tiene que decidirlo y configurar ambas partes. Como ya se ha visto, los parámetros que hay que configurar son: protocolo serie (8N1), velocidad del puerto serie, y protocolo de control de flujo. Este ultimo puede ser por hardware (el que ya hemos visto, el </a:t>
            </a:r>
            <a:r>
              <a:rPr lang="es-ES" sz="1300" b="1" dirty="0" err="1" smtClean="0"/>
              <a:t>handshaking</a:t>
            </a:r>
            <a:r>
              <a:rPr lang="es-ES" sz="1300" b="1" dirty="0" smtClean="0"/>
              <a:t> RTS/CTS) o bien por software (XON/XOFF, el cual no es muy recomendable ya que no se pueden realizar transferencias binarias). La velocidad del puerto serie no tiene por que ser la misma que la de transmisión de los datos, de hecho debe ser superior. Por ejemplo, para transmisiones de 1200 baudios es recomendable usar 9600, y para 9600 baudios se pueden usar 38400 (o 19200).</a:t>
            </a:r>
            <a:endParaRPr lang="es-ES" sz="13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USB.</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Conectores USB</a:t>
            </a:r>
            <a:endParaRPr lang="en-US" sz="2000" dirty="0" smtClean="0"/>
          </a:p>
          <a:p>
            <a:r>
              <a:rPr lang="es-ES" sz="2000" dirty="0" smtClean="0"/>
              <a:t> </a:t>
            </a:r>
            <a:endParaRPr lang="en-US" sz="2000" dirty="0" smtClean="0"/>
          </a:p>
          <a:p>
            <a:pPr lvl="1"/>
            <a:r>
              <a:rPr lang="es-ES" sz="1800" dirty="0" smtClean="0"/>
              <a:t>En un principio teníamos la interfaz serie y paralelo, pero era necesario unificar todos los conectores creando uno más sencillo y de mayores prestaciones. Así nació el  USB (Universal Serial Bus) con una velocidad de 12Mb/</a:t>
            </a:r>
            <a:r>
              <a:rPr lang="es-ES" sz="1800" dirty="0" err="1" smtClean="0"/>
              <a:t>seg</a:t>
            </a:r>
            <a:r>
              <a:rPr lang="es-ES" sz="1800" dirty="0" smtClean="0"/>
              <a:t>. y como su evolución, USB 2.0, apodado USB de alta velocidad, con velocidades en este momento de hasta 480Mb/</a:t>
            </a:r>
            <a:r>
              <a:rPr lang="es-ES" sz="1800" dirty="0" err="1" smtClean="0"/>
              <a:t>seg</a:t>
            </a:r>
            <a:r>
              <a:rPr lang="es-ES" sz="1800" dirty="0" smtClean="0"/>
              <a:t>., es decir, 40 veces más rápido que las conexiones mediante cables USB 1.1.</a:t>
            </a:r>
            <a:br>
              <a:rPr lang="es-ES" sz="1800" dirty="0" smtClean="0"/>
            </a:br>
            <a:r>
              <a:rPr lang="es-ES" sz="1800" dirty="0" smtClean="0"/>
              <a:t>Un puerto USB puede llegar a transmitir a velocidades entre 1,5 Mb/segundo y 12 Mbps; un </a:t>
            </a:r>
            <a:r>
              <a:rPr lang="es-ES" sz="1800" dirty="0" smtClean="0">
                <a:hlinkClick r:id="rId3"/>
              </a:rPr>
              <a:t>puerto paralelo</a:t>
            </a:r>
            <a:r>
              <a:rPr lang="es-ES" sz="1800" dirty="0" smtClean="0"/>
              <a:t> entre 600 Kb/s a 1,5 Mb/s y un </a:t>
            </a:r>
            <a:r>
              <a:rPr lang="es-ES" sz="1800" dirty="0" smtClean="0">
                <a:hlinkClick r:id="rId4"/>
              </a:rPr>
              <a:t>puerto serial</a:t>
            </a:r>
            <a:r>
              <a:rPr lang="es-ES" sz="1800" dirty="0" smtClean="0"/>
              <a:t> puede llegar hasta 112 Kb/s.</a:t>
            </a:r>
            <a:br>
              <a:rPr lang="es-ES" sz="1800" dirty="0" smtClean="0"/>
            </a:br>
            <a:r>
              <a:rPr lang="es-ES" sz="1800" dirty="0" smtClean="0"/>
              <a:t>USB es una </a:t>
            </a:r>
            <a:r>
              <a:rPr lang="es-ES" sz="1800" u="sng" dirty="0" smtClean="0">
                <a:hlinkClick r:id="rId5"/>
              </a:rPr>
              <a:t>nueva</a:t>
            </a:r>
            <a:r>
              <a:rPr lang="es-ES" sz="1800" dirty="0" smtClean="0"/>
              <a:t> </a:t>
            </a:r>
            <a:r>
              <a:rPr lang="es-ES" sz="1800" dirty="0" smtClean="0">
                <a:hlinkClick r:id="rId6"/>
              </a:rPr>
              <a:t>arquitectura</a:t>
            </a:r>
            <a:r>
              <a:rPr lang="es-ES" sz="1800" dirty="0" smtClean="0"/>
              <a:t> de bus o un nuevo tipo de bus desarrollado por un </a:t>
            </a:r>
            <a:r>
              <a:rPr lang="es-ES" sz="1800" dirty="0" smtClean="0">
                <a:hlinkClick r:id="rId7"/>
              </a:rPr>
              <a:t>grupo</a:t>
            </a:r>
            <a:r>
              <a:rPr lang="es-ES" sz="1800" dirty="0" smtClean="0"/>
              <a:t> de siete </a:t>
            </a:r>
            <a:r>
              <a:rPr lang="es-ES" sz="1800" dirty="0" smtClean="0">
                <a:hlinkClick r:id="rId8"/>
              </a:rPr>
              <a:t>empresas</a:t>
            </a:r>
            <a:r>
              <a:rPr lang="es-ES" sz="1800" dirty="0" smtClean="0"/>
              <a:t>(</a:t>
            </a:r>
            <a:r>
              <a:rPr lang="es-ES" sz="1800" dirty="0" err="1" smtClean="0"/>
              <a:t>Compaq</a:t>
            </a:r>
            <a:r>
              <a:rPr lang="es-ES" sz="1800" dirty="0" smtClean="0"/>
              <a:t>, Digital </a:t>
            </a:r>
            <a:r>
              <a:rPr lang="es-ES" sz="1800" dirty="0" err="1" smtClean="0"/>
              <a:t>Equipment</a:t>
            </a:r>
            <a:r>
              <a:rPr lang="es-ES" sz="1800" dirty="0" smtClean="0"/>
              <a:t> </a:t>
            </a:r>
            <a:r>
              <a:rPr lang="es-ES" sz="1800" dirty="0" err="1" smtClean="0"/>
              <a:t>Corp</a:t>
            </a:r>
            <a:r>
              <a:rPr lang="es-ES" sz="1800" dirty="0" smtClean="0"/>
              <a:t>, IBM PC </a:t>
            </a:r>
            <a:r>
              <a:rPr lang="es-ES" sz="1800" dirty="0" err="1" smtClean="0"/>
              <a:t>Co.</a:t>
            </a:r>
            <a:r>
              <a:rPr lang="es-ES" sz="1800" dirty="0" smtClean="0"/>
              <a:t>, Intel, </a:t>
            </a:r>
            <a:r>
              <a:rPr lang="es-ES" sz="1800" dirty="0" smtClean="0">
                <a:hlinkClick r:id="rId9"/>
              </a:rPr>
              <a:t>Microsoft</a:t>
            </a:r>
            <a:r>
              <a:rPr lang="es-ES" sz="1800" dirty="0" smtClean="0"/>
              <a:t>, NEC y </a:t>
            </a:r>
            <a:r>
              <a:rPr lang="es-ES" sz="1800" dirty="0" err="1" smtClean="0"/>
              <a:t>Northern</a:t>
            </a:r>
            <a:r>
              <a:rPr lang="es-ES" sz="1800" dirty="0" smtClean="0"/>
              <a:t> Telecom) que forma parte de los avances </a:t>
            </a:r>
            <a:r>
              <a:rPr lang="es-ES" sz="1800" dirty="0" err="1" smtClean="0"/>
              <a:t>plug</a:t>
            </a:r>
            <a:r>
              <a:rPr lang="es-ES" sz="1800" dirty="0" smtClean="0"/>
              <a:t>-and-</a:t>
            </a:r>
            <a:r>
              <a:rPr lang="es-ES" sz="1800" dirty="0" err="1" smtClean="0"/>
              <a:t>play</a:t>
            </a:r>
            <a:r>
              <a:rPr lang="es-ES" sz="1800" dirty="0" smtClean="0"/>
              <a:t> y permite instalar </a:t>
            </a:r>
            <a:r>
              <a:rPr lang="es-ES" sz="1800" dirty="0" smtClean="0">
                <a:hlinkClick r:id="rId10"/>
              </a:rPr>
              <a:t>periféricos</a:t>
            </a:r>
            <a:r>
              <a:rPr lang="es-ES" sz="1800" dirty="0" smtClean="0"/>
              <a:t> sin tener que abrir la máquina para instalarle </a:t>
            </a:r>
            <a:r>
              <a:rPr lang="es-ES" sz="1800" dirty="0" smtClean="0">
                <a:hlinkClick r:id="rId11"/>
              </a:rPr>
              <a:t>hardware</a:t>
            </a:r>
            <a:r>
              <a:rPr lang="es-ES" sz="1800" dirty="0" smtClean="0"/>
              <a:t>, es decir, basta con que conectes dicho periférico en la parte posterior de tu </a:t>
            </a:r>
            <a:r>
              <a:rPr lang="es-ES" sz="1800" dirty="0" smtClean="0">
                <a:hlinkClick r:id="rId12"/>
              </a:rPr>
              <a:t>computador</a:t>
            </a:r>
            <a:r>
              <a:rPr lang="es-ES" sz="1800" dirty="0" smtClean="0"/>
              <a:t> y listo.</a:t>
            </a:r>
            <a:endParaRPr lang="en-US" sz="17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USB.</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1400" dirty="0" smtClean="0"/>
              <a:t>¿Qué es?.</a:t>
            </a:r>
            <a:br>
              <a:rPr lang="es-ES" sz="1400" dirty="0" smtClean="0"/>
            </a:br>
            <a:r>
              <a:rPr lang="es-ES" sz="1400" dirty="0" smtClean="0"/>
              <a:t>USB Universal Serial Bus es una </a:t>
            </a:r>
            <a:r>
              <a:rPr lang="es-ES" sz="1400" dirty="0" err="1" smtClean="0"/>
              <a:t>interfase</a:t>
            </a:r>
            <a:r>
              <a:rPr lang="es-ES" sz="1400" dirty="0" smtClean="0"/>
              <a:t> </a:t>
            </a:r>
            <a:r>
              <a:rPr lang="es-ES" sz="1400" dirty="0" err="1" smtClean="0"/>
              <a:t>plug&amp;play</a:t>
            </a:r>
            <a:r>
              <a:rPr lang="es-ES" sz="1400" dirty="0" smtClean="0"/>
              <a:t> entre la PC y ciertos dispositivos tales como teclados, </a:t>
            </a:r>
            <a:r>
              <a:rPr lang="es-ES" sz="1400" dirty="0" err="1" smtClean="0"/>
              <a:t>mouses</a:t>
            </a:r>
            <a:r>
              <a:rPr lang="es-ES" sz="1400" dirty="0" smtClean="0"/>
              <a:t>, </a:t>
            </a:r>
            <a:r>
              <a:rPr lang="es-ES" sz="1400" dirty="0" smtClean="0">
                <a:hlinkClick r:id="rId3"/>
              </a:rPr>
              <a:t>scanner</a:t>
            </a:r>
            <a:r>
              <a:rPr lang="es-ES" sz="1400" dirty="0" smtClean="0"/>
              <a:t>, impresoras, módems, placas de </a:t>
            </a:r>
            <a:r>
              <a:rPr lang="es-ES" sz="1400" dirty="0" smtClean="0">
                <a:hlinkClick r:id="rId4"/>
              </a:rPr>
              <a:t>sonido</a:t>
            </a:r>
            <a:r>
              <a:rPr lang="es-ES" sz="1400" dirty="0" smtClean="0"/>
              <a:t>, </a:t>
            </a:r>
            <a:r>
              <a:rPr lang="es-ES" sz="1400" dirty="0" err="1" smtClean="0"/>
              <a:t>camaras</a:t>
            </a:r>
            <a:r>
              <a:rPr lang="es-ES" sz="1400" dirty="0" smtClean="0"/>
              <a:t>, </a:t>
            </a:r>
            <a:r>
              <a:rPr lang="es-ES" sz="1400" dirty="0" err="1" smtClean="0"/>
              <a:t>etc</a:t>
            </a:r>
            <a:r>
              <a:rPr lang="es-ES" sz="1400" dirty="0" smtClean="0"/>
              <a:t>).</a:t>
            </a:r>
            <a:br>
              <a:rPr lang="es-ES" sz="1400" dirty="0" smtClean="0"/>
            </a:br>
            <a:r>
              <a:rPr lang="es-ES" sz="1400" dirty="0" smtClean="0"/>
              <a:t>Una </a:t>
            </a:r>
            <a:r>
              <a:rPr lang="es-ES" sz="1400" dirty="0" smtClean="0">
                <a:hlinkClick r:id="rId5"/>
              </a:rPr>
              <a:t>caracter</a:t>
            </a:r>
            <a:r>
              <a:rPr lang="es-ES" sz="1400" dirty="0" smtClean="0"/>
              <a:t>ística importante es que permite a los dispositivos trabajar a velocidades mayores, en promedio a unos 12 Mbps, esto es más o menos de 3 a 5 veces más rápido que un dispositivo de puerto paralelo y de 20 a 40 veces más rápido que un dispositivo de puerto serial.</a:t>
            </a:r>
          </a:p>
          <a:p>
            <a:r>
              <a:rPr lang="es-ES" sz="1400" dirty="0" smtClean="0"/>
              <a:t>¿Cómo funciona?.</a:t>
            </a:r>
            <a:br>
              <a:rPr lang="es-ES" sz="1400" dirty="0" smtClean="0"/>
            </a:br>
            <a:r>
              <a:rPr lang="es-ES" sz="1400" dirty="0" smtClean="0"/>
              <a:t>Trabaja como interfaz para transmisión de datos y </a:t>
            </a:r>
            <a:r>
              <a:rPr lang="es-ES" sz="1400" dirty="0" smtClean="0">
                <a:hlinkClick r:id="rId6"/>
              </a:rPr>
              <a:t>distribución</a:t>
            </a:r>
            <a:r>
              <a:rPr lang="es-ES" sz="1400" dirty="0" smtClean="0"/>
              <a:t> de energía, que ha sido introducida en el </a:t>
            </a:r>
            <a:r>
              <a:rPr lang="es-ES" sz="1400" dirty="0" smtClean="0">
                <a:hlinkClick r:id="rId7"/>
              </a:rPr>
              <a:t>mercado</a:t>
            </a:r>
            <a:r>
              <a:rPr lang="es-ES" sz="1400" dirty="0" smtClean="0"/>
              <a:t> de </a:t>
            </a:r>
            <a:r>
              <a:rPr lang="es-ES" sz="1400" dirty="0" err="1" smtClean="0"/>
              <a:t>PC´s</a:t>
            </a:r>
            <a:r>
              <a:rPr lang="es-ES" sz="1400" dirty="0" smtClean="0"/>
              <a:t> y periféricos para mejorar las lentas interfaces serie (RS-232) y paralelo. Esta interfaz de 4 hilos, 12 Mbps y "</a:t>
            </a:r>
            <a:r>
              <a:rPr lang="es-ES" sz="1400" dirty="0" err="1" smtClean="0"/>
              <a:t>plug</a:t>
            </a:r>
            <a:r>
              <a:rPr lang="es-ES" sz="1400" dirty="0" smtClean="0"/>
              <a:t> and </a:t>
            </a:r>
            <a:r>
              <a:rPr lang="es-ES" sz="1400" dirty="0" err="1" smtClean="0"/>
              <a:t>play</a:t>
            </a:r>
            <a:r>
              <a:rPr lang="es-ES" sz="1400" dirty="0" smtClean="0"/>
              <a:t>", distribuye 5V para </a:t>
            </a:r>
            <a:r>
              <a:rPr lang="es-ES" sz="1400" dirty="0" smtClean="0">
                <a:hlinkClick r:id="rId8"/>
              </a:rPr>
              <a:t>alimentación</a:t>
            </a:r>
            <a:r>
              <a:rPr lang="es-ES" sz="1400" dirty="0" smtClean="0"/>
              <a:t>, transmite datos y está siendo adoptada rápidamente por la </a:t>
            </a:r>
            <a:r>
              <a:rPr lang="es-ES" sz="1400" dirty="0" smtClean="0">
                <a:hlinkClick r:id="rId9"/>
              </a:rPr>
              <a:t>industria</a:t>
            </a:r>
            <a:r>
              <a:rPr lang="es-ES" sz="1400" dirty="0" smtClean="0"/>
              <a:t> </a:t>
            </a:r>
            <a:r>
              <a:rPr lang="es-ES" sz="1400" dirty="0" smtClean="0">
                <a:hlinkClick r:id="rId10"/>
              </a:rPr>
              <a:t>informática</a:t>
            </a:r>
            <a:r>
              <a:rPr lang="es-ES" sz="1400" dirty="0" smtClean="0"/>
              <a:t>.</a:t>
            </a:r>
            <a:br>
              <a:rPr lang="es-ES" sz="1400" dirty="0" smtClean="0"/>
            </a:br>
            <a:r>
              <a:rPr lang="es-ES" sz="1400" dirty="0" smtClean="0"/>
              <a:t>Es un bus basado en el paso de un testigo, semejante a otros buses como los de las </a:t>
            </a:r>
            <a:r>
              <a:rPr lang="es-ES" sz="1400" dirty="0" smtClean="0">
                <a:hlinkClick r:id="rId11"/>
              </a:rPr>
              <a:t>redes</a:t>
            </a:r>
            <a:r>
              <a:rPr lang="es-ES" sz="1400" dirty="0" smtClean="0"/>
              <a:t> locales en anillo con paso de testigo y las redes FDDI. El controlador USB distribuye testigos por el bus. El dispositivo cuya </a:t>
            </a:r>
            <a:r>
              <a:rPr lang="es-ES" sz="1400" dirty="0" err="1" smtClean="0">
                <a:hlinkClick r:id="rId12"/>
              </a:rPr>
              <a:t>dirección</a:t>
            </a:r>
            <a:r>
              <a:rPr lang="es-ES" sz="1400" dirty="0" err="1" smtClean="0"/>
              <a:t>coincide</a:t>
            </a:r>
            <a:r>
              <a:rPr lang="es-ES" sz="1400" dirty="0" smtClean="0"/>
              <a:t> con la que porta el testigo responde aceptando o enviando datos al controlador. Este también gestiona la distribución de energía a los periféricos que lo requieran. </a:t>
            </a:r>
            <a:br>
              <a:rPr lang="es-ES" sz="1400" dirty="0" smtClean="0"/>
            </a:br>
            <a:r>
              <a:rPr lang="es-ES" sz="1400" dirty="0" smtClean="0"/>
              <a:t>Emplea una </a:t>
            </a:r>
            <a:r>
              <a:rPr lang="es-ES" sz="1400" dirty="0" smtClean="0">
                <a:hlinkClick r:id="rId13"/>
              </a:rPr>
              <a:t>topología</a:t>
            </a:r>
            <a:r>
              <a:rPr lang="es-ES" sz="1400" dirty="0" smtClean="0"/>
              <a:t> de estrellas apiladas que permite el funcionamiento simultáneo de 127 dispositivos a la vez. En la raíz o vértice de las capas, está el controlador anfitrión o host que controla todo el tráfico que circula por el bus. Esta topología permite a muchos dispositivos conectarse a un único bus lógico sin que los dispositivos que se encuentran más abajo en la pirámide sufran retardo. A diferencia de otras arquitecturas, USB no es un bus de </a:t>
            </a:r>
            <a:r>
              <a:rPr lang="es-ES" sz="1400" dirty="0" smtClean="0">
                <a:hlinkClick r:id="rId14"/>
              </a:rPr>
              <a:t>almacenamiento</a:t>
            </a:r>
            <a:r>
              <a:rPr lang="es-ES" sz="1400" dirty="0" smtClean="0"/>
              <a:t> y envío, de forma que no se produce retardo en el envío de un paquete de datos hacia capas inferiores.</a:t>
            </a:r>
            <a:br>
              <a:rPr lang="es-ES" sz="1400" dirty="0" smtClean="0"/>
            </a:br>
            <a:r>
              <a:rPr lang="es-ES" sz="1400" dirty="0" smtClean="0"/>
              <a:t>Como detalle sorprendente es que cada puerto utiliza una única solicitud de interrupción (IRQ) independientemente de los periféricos que tenga conectados (sea 1 ó 127) por lo tanto no hay </a:t>
            </a:r>
            <a:r>
              <a:rPr lang="es-ES" sz="1400" dirty="0" smtClean="0">
                <a:hlinkClick r:id="rId15"/>
              </a:rPr>
              <a:t>riesgo</a:t>
            </a:r>
            <a:r>
              <a:rPr lang="es-ES" sz="1400" dirty="0" smtClean="0"/>
              <a:t> de </a:t>
            </a:r>
            <a:r>
              <a:rPr lang="es-ES" sz="1400" dirty="0" smtClean="0">
                <a:hlinkClick r:id="rId16"/>
              </a:rPr>
              <a:t>conflictos</a:t>
            </a:r>
            <a:r>
              <a:rPr lang="es-ES" sz="1400" dirty="0" smtClean="0"/>
              <a:t> entre una cantidad de dispositivos que de otra forma no podrían ser conectados por falta de </a:t>
            </a:r>
            <a:r>
              <a:rPr lang="es-ES" sz="1400" dirty="0" smtClean="0">
                <a:hlinkClick r:id="rId17"/>
              </a:rPr>
              <a:t>recursos</a:t>
            </a:r>
            <a:r>
              <a:rPr lang="es-ES" sz="1400" dirty="0" smtClean="0"/>
              <a:t>; de la misma manera tampoco utilizan DMA (asignación de </a:t>
            </a:r>
            <a:r>
              <a:rPr lang="es-ES" sz="1400" dirty="0" smtClean="0">
                <a:hlinkClick r:id="rId18"/>
              </a:rPr>
              <a:t>memoria</a:t>
            </a:r>
            <a:r>
              <a:rPr lang="es-ES" sz="1400" dirty="0" smtClean="0"/>
              <a:t>).</a:t>
            </a:r>
            <a:endParaRPr lang="es-ES"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USB.</a:t>
            </a:r>
            <a:endParaRPr lang="en-US" dirty="0"/>
          </a:p>
        </p:txBody>
      </p:sp>
      <p:sp>
        <p:nvSpPr>
          <p:cNvPr id="3" name="Rectangle 2"/>
          <p:cNvSpPr>
            <a:spLocks noGrp="1"/>
          </p:cNvSpPr>
          <p:nvPr>
            <p:ph sz="quarter" idx="1"/>
          </p:nvPr>
        </p:nvSpPr>
        <p:spPr/>
        <p:txBody>
          <a:bodyPr>
            <a:normAutofit fontScale="62500" lnSpcReduction="20000"/>
          </a:bodyPr>
          <a:lstStyle/>
          <a:p>
            <a:r>
              <a:rPr lang="es-ES" smtClean="0"/>
              <a:t>El </a:t>
            </a:r>
            <a:r>
              <a:rPr lang="es-ES" smtClean="0">
                <a:hlinkClick r:id="rId3"/>
              </a:rPr>
              <a:t>sistema</a:t>
            </a:r>
            <a:r>
              <a:rPr lang="es-ES" smtClean="0"/>
              <a:t> de bus serie universal USB consta de tres componentes: </a:t>
            </a:r>
          </a:p>
          <a:p>
            <a:pPr lvl="1"/>
            <a:r>
              <a:rPr lang="es-ES" smtClean="0"/>
              <a:t>Controlador. </a:t>
            </a:r>
          </a:p>
          <a:p>
            <a:pPr lvl="1"/>
            <a:r>
              <a:rPr lang="es-ES" smtClean="0"/>
              <a:t>Hubs o Concentradores. </a:t>
            </a:r>
          </a:p>
          <a:p>
            <a:pPr lvl="1"/>
            <a:r>
              <a:rPr lang="es-ES" smtClean="0"/>
              <a:t>Periféricos.</a:t>
            </a:r>
          </a:p>
          <a:p>
            <a:r>
              <a:rPr lang="es-ES" smtClean="0"/>
              <a:t>Diagrama de capas.</a:t>
            </a:r>
            <a:br>
              <a:rPr lang="es-ES" smtClean="0"/>
            </a:br>
            <a:r>
              <a:rPr lang="es-ES" smtClean="0"/>
              <a:t/>
            </a:r>
            <a:br>
              <a:rPr lang="es-ES" smtClean="0"/>
            </a:br>
            <a:r>
              <a:rPr lang="es-ES" smtClean="0"/>
              <a:t>El </a:t>
            </a:r>
            <a:r>
              <a:rPr lang="es-ES" smtClean="0">
                <a:hlinkClick r:id="rId4"/>
              </a:rPr>
              <a:t>software</a:t>
            </a:r>
            <a:r>
              <a:rPr lang="es-ES" smtClean="0"/>
              <a:t> </a:t>
            </a:r>
            <a:r>
              <a:rPr lang="es-ES" smtClean="0">
                <a:hlinkClick r:id="rId5"/>
              </a:rPr>
              <a:t>cliente</a:t>
            </a:r>
            <a:r>
              <a:rPr lang="es-ES" smtClean="0"/>
              <a:t> se ejecuta en el host y corresponde a un dispositivo USB; se suministra con el </a:t>
            </a:r>
            <a:r>
              <a:rPr lang="es-ES" smtClean="0">
                <a:hlinkClick r:id="rId6"/>
              </a:rPr>
              <a:t>sistema operativo</a:t>
            </a:r>
            <a:r>
              <a:rPr lang="es-ES" smtClean="0"/>
              <a:t>o con el dispositivo USB. El software del sistema USB, es el que soporta USB en un determinado sistema operativo y se suministra con el sistema operativo independientemente de los dispositivos USB o del software cliente. </a:t>
            </a:r>
            <a:br>
              <a:rPr lang="es-ES" smtClean="0"/>
            </a:br>
            <a:r>
              <a:rPr lang="es-ES" smtClean="0"/>
              <a:t>El controlador anfitrión USB está constituido por el hardware y el software que permite a los dispositivos USB ser conectados al anfitrión. Como se </a:t>
            </a:r>
            <a:r>
              <a:rPr lang="es-ES" smtClean="0">
                <a:hlinkClick r:id="rId7"/>
              </a:rPr>
              <a:t>muestra</a:t>
            </a:r>
            <a:r>
              <a:rPr lang="es-ES" smtClean="0"/>
              <a:t> en la figura 3, la conexión entre un host y un dispositivo requiere la interacción entre las capas. La capa de interfaz de bus USB proporciona la conexión </a:t>
            </a:r>
            <a:r>
              <a:rPr lang="es-ES" smtClean="0">
                <a:hlinkClick r:id="rId8"/>
              </a:rPr>
              <a:t>física</a:t>
            </a:r>
            <a:r>
              <a:rPr lang="es-ES" smtClean="0"/>
              <a:t> entre el host y el dispositivo. La capa de dispositivo USB es la que permite que el software del sistema USB realice </a:t>
            </a:r>
            <a:r>
              <a:rPr lang="es-ES" smtClean="0">
                <a:hlinkClick r:id="rId9"/>
              </a:rPr>
              <a:t>operaciones</a:t>
            </a:r>
            <a:r>
              <a:rPr lang="es-ES" smtClean="0"/>
              <a:t> genéricas USB con el dispositivo.</a:t>
            </a:r>
          </a:p>
          <a:p>
            <a:r>
              <a:rPr lang="es-ES" smtClean="0"/>
              <a:t/>
            </a:r>
            <a:br>
              <a:rPr lang="es-ES" smtClean="0"/>
            </a:br>
            <a:r>
              <a:rPr lang="es-ES" smtClean="0"/>
              <a:t>La capa de función proporciona capacidades adicionales al host vía una adecuada capa de software cliente . Las capas de función y dispositivos USB tienen cada una de ellas una visión de </a:t>
            </a:r>
            <a:r>
              <a:rPr lang="es-ES" smtClean="0">
                <a:hlinkClick r:id="rId10"/>
              </a:rPr>
              <a:t>la comunicación</a:t>
            </a:r>
            <a:r>
              <a:rPr lang="es-ES" smtClean="0"/>
              <a:t> </a:t>
            </a:r>
            <a:r>
              <a:rPr lang="es-ES" smtClean="0">
                <a:hlinkClick r:id="rId11"/>
              </a:rPr>
              <a:t>lógica</a:t>
            </a:r>
            <a:r>
              <a:rPr lang="es-ES" smtClean="0"/>
              <a:t> dentro de su nivel, aunque la </a:t>
            </a:r>
            <a:r>
              <a:rPr lang="es-ES" smtClean="0">
                <a:hlinkClick r:id="rId12"/>
              </a:rPr>
              <a:t>comunicación</a:t>
            </a:r>
            <a:r>
              <a:rPr lang="es-ES" smtClean="0"/>
              <a:t> entre ellas se hace realmente por la capa de interfaz de bus USB .</a:t>
            </a:r>
          </a:p>
          <a:p>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USB.</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1300" dirty="0" smtClean="0"/>
              <a:t>Controlador</a:t>
            </a:r>
            <a:br>
              <a:rPr lang="es-ES" sz="1300" dirty="0" smtClean="0"/>
            </a:br>
            <a:r>
              <a:rPr lang="es-ES" sz="1300" dirty="0" smtClean="0"/>
              <a:t>El controlador reside dentro del PC y es responsable de las </a:t>
            </a:r>
            <a:r>
              <a:rPr lang="es-ES" sz="1300" dirty="0" smtClean="0">
                <a:hlinkClick r:id="rId3"/>
              </a:rPr>
              <a:t>comunicaciones</a:t>
            </a:r>
            <a:r>
              <a:rPr lang="es-ES" sz="1300" dirty="0" smtClean="0"/>
              <a:t> entre los periféricos USB y la </a:t>
            </a:r>
            <a:r>
              <a:rPr lang="es-ES" sz="1300" dirty="0" err="1" smtClean="0">
                <a:hlinkClick r:id="rId4"/>
              </a:rPr>
              <a:t>CPU</a:t>
            </a:r>
            <a:r>
              <a:rPr lang="es-ES" sz="1300" dirty="0" err="1" smtClean="0"/>
              <a:t>del</a:t>
            </a:r>
            <a:r>
              <a:rPr lang="es-ES" sz="1300" dirty="0" smtClean="0"/>
              <a:t> PC. Es también responsable de la admisión de los periféricos dentro del bus, tanto si se detecta una conexión como una desconexión. Para cada periférico añadido, el controlador determina su tipo y le asigna una dirección lógica para utilizarla siempre en las comunicaciones con el mismo. Si se producen errores durante la conexión, el controlador lo comunica a la CPU, que, a su vez, lo transmite al usuario. Una vez se ha producido la conexión correctamente, el controlador asigna al periférico los recursos del sistema que éste precise para su funcionamiento. </a:t>
            </a:r>
            <a:br>
              <a:rPr lang="es-ES" sz="1300" dirty="0" smtClean="0"/>
            </a:br>
            <a:r>
              <a:rPr lang="es-ES" sz="1300" dirty="0" smtClean="0"/>
              <a:t>El controlador también es responsable del </a:t>
            </a:r>
            <a:r>
              <a:rPr lang="es-ES" sz="1300" dirty="0" smtClean="0">
                <a:hlinkClick r:id="rId5"/>
              </a:rPr>
              <a:t>control</a:t>
            </a:r>
            <a:r>
              <a:rPr lang="es-ES" sz="1300" dirty="0" smtClean="0"/>
              <a:t> de flujo de datos entre el periférico y la CPU. </a:t>
            </a:r>
          </a:p>
          <a:p>
            <a:r>
              <a:rPr lang="es-ES" sz="1300" dirty="0" smtClean="0"/>
              <a:t>Concentradores o </a:t>
            </a:r>
            <a:r>
              <a:rPr lang="es-ES" sz="1300" dirty="0" err="1" smtClean="0"/>
              <a:t>hubs</a:t>
            </a:r>
            <a:r>
              <a:rPr lang="es-ES" sz="1300" dirty="0" smtClean="0"/>
              <a:t/>
            </a:r>
            <a:br>
              <a:rPr lang="es-ES" sz="1300" dirty="0" smtClean="0"/>
            </a:br>
            <a:r>
              <a:rPr lang="es-ES" sz="1300" dirty="0" smtClean="0"/>
              <a:t>Son distribuidores inteligentes de datos y alimentación, y hacen posible la conexión a un único puerto USB de 127 dispositivos. De una forma selectiva reparten datos y alimentación hacia sus puertas descendentes y permiten la comunicación hacia su puerta de retorno o ascendente. Un </a:t>
            </a:r>
            <a:r>
              <a:rPr lang="es-ES" sz="1300" dirty="0" err="1" smtClean="0">
                <a:hlinkClick r:id="rId6"/>
              </a:rPr>
              <a:t>hub</a:t>
            </a:r>
            <a:r>
              <a:rPr lang="es-ES" sz="1300" dirty="0" smtClean="0"/>
              <a:t> de 4 puertos, por ejemplo, acepta datos del PC para un periférico por su puerta de retorno o ascendente y los distribuye a las 4 puertas descendentes si fuera necesario. </a:t>
            </a:r>
            <a:br>
              <a:rPr lang="es-ES" sz="1300" dirty="0" smtClean="0"/>
            </a:br>
            <a:r>
              <a:rPr lang="es-ES" sz="1300" dirty="0" smtClean="0"/>
              <a:t>Los concentradores también permiten las comunicaciones desde el periférico hacia el PC, aceptando datos en las 4 puertas descendentes y enviándolos hacia el PC por la puerta de retorno. </a:t>
            </a:r>
            <a:br>
              <a:rPr lang="es-ES" sz="1300" dirty="0" smtClean="0"/>
            </a:br>
            <a:r>
              <a:rPr lang="es-ES" sz="1300" dirty="0" smtClean="0"/>
              <a:t>Además del controlador, el PC también contiene el concentrador raíz. Este es el primer concentrador de toda la cadena que permite a los datos y a la energía pasar a uno o dos conectores USB del PC, y de allí a los 127 periféricos que, como máximo, puede soportar el sistema. Esto es posible añadiendo concentradores adicionales. Por ejemplo, si el PC tiene una única puerta USB y a ella le conectamos un </a:t>
            </a:r>
            <a:r>
              <a:rPr lang="es-ES" sz="1300" dirty="0" err="1" smtClean="0"/>
              <a:t>hub</a:t>
            </a:r>
            <a:r>
              <a:rPr lang="es-ES" sz="1300" dirty="0" smtClean="0"/>
              <a:t> o concentrador de 4 puertas, el PC se queda sin más puertas disponibles. Sin embargo, el </a:t>
            </a:r>
            <a:r>
              <a:rPr lang="es-ES" sz="1300" dirty="0" err="1" smtClean="0"/>
              <a:t>hub</a:t>
            </a:r>
            <a:r>
              <a:rPr lang="es-ES" sz="1300" dirty="0" smtClean="0"/>
              <a:t> de 4 puertas permite realizar 4 conexiones descendentes. Conectando otro </a:t>
            </a:r>
            <a:r>
              <a:rPr lang="es-ES" sz="1300" dirty="0" err="1" smtClean="0"/>
              <a:t>hub</a:t>
            </a:r>
            <a:r>
              <a:rPr lang="es-ES" sz="1300" dirty="0" smtClean="0"/>
              <a:t> de 4 puertas a una de las 4 puertas del primero, habremos creado un total de 7 puertas a partir de una puerta del PC. De esta forma, es decir, añadiendo concentradores, el PC puede soportar hasta 127 periféricos USB. </a:t>
            </a:r>
            <a:br>
              <a:rPr lang="es-ES" sz="1300" dirty="0" smtClean="0"/>
            </a:br>
            <a:r>
              <a:rPr lang="es-ES" sz="1300" dirty="0" smtClean="0"/>
              <a:t>La mayoría de los concentradores se encontrarán incorporados en los periféricos. Por ejemplo, un </a:t>
            </a:r>
            <a:r>
              <a:rPr lang="es-ES" sz="1300" dirty="0" err="1" smtClean="0">
                <a:hlinkClick r:id="rId7"/>
              </a:rPr>
              <a:t>monitor</a:t>
            </a:r>
            <a:r>
              <a:rPr lang="es-ES" sz="1300" dirty="0" err="1" smtClean="0"/>
              <a:t>USB</a:t>
            </a:r>
            <a:r>
              <a:rPr lang="es-ES" sz="1300" dirty="0" smtClean="0"/>
              <a:t> puede contener un concentrador de 7 puertas incluido dentro de su chasis. El monitor utilizará una de ellas para sus datos y control y le quedarán 6 para conectar allí otros periféricos. </a:t>
            </a:r>
            <a:br>
              <a:rPr lang="es-ES" sz="1300" dirty="0" smtClean="0"/>
            </a:br>
            <a:endParaRPr lang="es-ES" sz="1300" dirty="0" smtClean="0"/>
          </a:p>
          <a:p>
            <a:r>
              <a:rPr lang="es-ES" sz="1400" dirty="0" smtClean="0"/>
              <a:t>.</a:t>
            </a:r>
          </a:p>
          <a:p>
            <a:endParaRPr lang="es-ES"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USB.</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1400" dirty="0" smtClean="0"/>
              <a:t>Cables y conectores.</a:t>
            </a:r>
            <a:br>
              <a:rPr lang="es-ES" sz="1400" dirty="0" smtClean="0"/>
            </a:br>
            <a:r>
              <a:rPr lang="es-ES" sz="1400" dirty="0" smtClean="0"/>
              <a:t>USB 1.1 transfiere señales y energía a los periféricos utilizando un cable de 4 hilos, apantallado para transmisiones a 12 Mbps y no apantallado para transmisiones a 1.5 </a:t>
            </a:r>
            <a:r>
              <a:rPr lang="es-ES" sz="1400" dirty="0" err="1" smtClean="0"/>
              <a:t>Mbps.</a:t>
            </a:r>
            <a:r>
              <a:rPr lang="es-ES" sz="1400" dirty="0" smtClean="0"/>
              <a:t> En la figura 6 se muestra un esquema del cable, con dos conductores para alimentación y los otros dos para señal, debiendo estos últimos ser trenzados o no según la velocidad de transmisión.</a:t>
            </a:r>
            <a:br>
              <a:rPr lang="es-ES" sz="1400" dirty="0" smtClean="0"/>
            </a:br>
            <a:r>
              <a:rPr lang="es-ES" sz="1400" dirty="0" smtClean="0"/>
              <a:t>El calibre de los conductores destinados a alimentación de los periféricos varía desde 20 a 26 AWG, mientras que el de los conductores de señal es de 28 AWG. La longitud máxima de los cables es de 5 metros. </a:t>
            </a:r>
            <a:br>
              <a:rPr lang="es-ES" sz="1400" dirty="0" smtClean="0"/>
            </a:br>
            <a:r>
              <a:rPr lang="es-ES" sz="1400" dirty="0" smtClean="0"/>
              <a:t>Por lo que respecta a los conectores hay que decir que son del tipo ficha (o conector ) y receptáculo, y son de dos tipos: serie A y serie B . Los primeros presentan las cuatro patillas correspondientes a los cuatro conductores alineadas en un plano. El </a:t>
            </a:r>
            <a:r>
              <a:rPr lang="es-ES" sz="1400" dirty="0" smtClean="0">
                <a:hlinkClick r:id="rId3"/>
              </a:rPr>
              <a:t>color</a:t>
            </a:r>
            <a:r>
              <a:rPr lang="es-ES" sz="1400" dirty="0" smtClean="0"/>
              <a:t> recomendado es blanco sucio y los receptáculos se presentan en cuatro variantes: vertical, en ángulo recto, panel y apilado en ángulo recto así como para montaje </a:t>
            </a:r>
            <a:r>
              <a:rPr lang="es-ES" sz="1400" dirty="0" err="1" smtClean="0"/>
              <a:t>pasamuro</a:t>
            </a:r>
            <a:r>
              <a:rPr lang="es-ES" sz="1400" dirty="0" smtClean="0"/>
              <a:t>. Se emplean en aquellos dispositivos en los que el cable externo, está permanentemente unido a los mismos, tales como teclados, ratones, y </a:t>
            </a:r>
            <a:r>
              <a:rPr lang="es-ES" sz="1400" dirty="0" err="1" smtClean="0"/>
              <a:t>hubs</a:t>
            </a:r>
            <a:r>
              <a:rPr lang="es-ES" sz="1400" dirty="0" smtClean="0"/>
              <a:t> o concentradores. </a:t>
            </a:r>
            <a:br>
              <a:rPr lang="es-ES" sz="1400" dirty="0" smtClean="0"/>
            </a:br>
            <a:r>
              <a:rPr lang="es-ES" sz="1400" dirty="0" smtClean="0"/>
              <a:t>Los conectores de la serie B presentan los contactos distribuidos en dos planos paralelos, dos en cada plano, y se emplean en los dispositivos que deban tener un receptáculo al que poder conectar un cable USB. Por ejemplo impresoras, scanner, y módems . </a:t>
            </a:r>
            <a:br>
              <a:rPr lang="es-ES" sz="1400" dirty="0" smtClean="0"/>
            </a:br>
            <a:r>
              <a:rPr lang="es-ES" sz="1400" dirty="0" smtClean="0"/>
              <a:t>Aplicaciones actuales y posibilidades a futuro.</a:t>
            </a:r>
          </a:p>
          <a:p>
            <a:pPr lvl="1"/>
            <a:r>
              <a:rPr lang="es-ES" sz="1400" dirty="0" smtClean="0"/>
              <a:t>Discos duros de </a:t>
            </a:r>
            <a:r>
              <a:rPr lang="es-ES" sz="1400" dirty="0" smtClean="0">
                <a:hlinkClick r:id="rId4"/>
              </a:rPr>
              <a:t>estado</a:t>
            </a:r>
            <a:r>
              <a:rPr lang="es-ES" sz="1400" dirty="0" smtClean="0"/>
              <a:t> sólido portátiles. </a:t>
            </a:r>
          </a:p>
          <a:p>
            <a:pPr lvl="1"/>
            <a:r>
              <a:rPr lang="es-ES" sz="1400" dirty="0" smtClean="0"/>
              <a:t>Adaptadores de </a:t>
            </a:r>
            <a:r>
              <a:rPr lang="es-ES" sz="1400" dirty="0" smtClean="0">
                <a:hlinkClick r:id="rId5"/>
              </a:rPr>
              <a:t>video</a:t>
            </a:r>
            <a:r>
              <a:rPr lang="es-ES" sz="1400" dirty="0" smtClean="0"/>
              <a:t> para </a:t>
            </a:r>
            <a:r>
              <a:rPr lang="es-ES" sz="1400" dirty="0" smtClean="0">
                <a:hlinkClick r:id="rId6"/>
              </a:rPr>
              <a:t>monitores</a:t>
            </a:r>
            <a:r>
              <a:rPr lang="es-ES" sz="1400" dirty="0" smtClean="0"/>
              <a:t> de PC. </a:t>
            </a:r>
          </a:p>
          <a:p>
            <a:pPr lvl="1"/>
            <a:r>
              <a:rPr lang="es-ES" sz="1400" dirty="0" smtClean="0"/>
              <a:t>Grabadores de audio y video sobre bus USB. </a:t>
            </a:r>
          </a:p>
          <a:p>
            <a:pPr lvl="1"/>
            <a:r>
              <a:rPr lang="es-ES" sz="1400" dirty="0" smtClean="0"/>
              <a:t>Conexiones de PC a PC a través de puertos USB. </a:t>
            </a:r>
          </a:p>
          <a:p>
            <a:pPr lvl="1"/>
            <a:r>
              <a:rPr lang="es-ES" sz="1400" dirty="0" smtClean="0"/>
              <a:t>Sustitución de los puertos serie y paralelo.</a:t>
            </a:r>
          </a:p>
          <a:p>
            <a:pPr lvl="1"/>
            <a:endParaRPr lang="es-ES" sz="1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err="1" smtClean="0"/>
              <a:t>Infrarrojo</a:t>
            </a:r>
            <a:r>
              <a:rPr lang="en-US" dirty="0" smtClean="0"/>
              <a:t>.</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El 28 de Junio de 1993, 50 compañías relacionadas con la computación decidieron que era tiempo de desarrollar comunicación inalámbrica para computadoras, formando la Asociación de Desarrolladores de Infrarrojo (</a:t>
            </a:r>
            <a:r>
              <a:rPr lang="es-ES" sz="2000" dirty="0" err="1" smtClean="0"/>
              <a:t>Infrared</a:t>
            </a:r>
            <a:r>
              <a:rPr lang="es-ES" sz="2000" dirty="0" smtClean="0"/>
              <a:t> </a:t>
            </a:r>
            <a:r>
              <a:rPr lang="es-ES" sz="2000" dirty="0" err="1" smtClean="0"/>
              <a:t>Developers</a:t>
            </a:r>
            <a:r>
              <a:rPr lang="es-ES" sz="2000" dirty="0" smtClean="0"/>
              <a:t> </a:t>
            </a:r>
            <a:r>
              <a:rPr lang="es-ES" sz="2000" dirty="0" err="1" smtClean="0"/>
              <a:t>Association</a:t>
            </a:r>
            <a:r>
              <a:rPr lang="es-ES" sz="2000" dirty="0" smtClean="0"/>
              <a:t>, </a:t>
            </a:r>
            <a:r>
              <a:rPr lang="es-ES" sz="2000" dirty="0" err="1" smtClean="0"/>
              <a:t>IrDA</a:t>
            </a:r>
            <a:r>
              <a:rPr lang="es-ES" sz="2000" dirty="0" smtClean="0"/>
              <a:t>).</a:t>
            </a:r>
            <a:endParaRPr lang="en-US" sz="2000" dirty="0" smtClean="0"/>
          </a:p>
          <a:p>
            <a:r>
              <a:rPr lang="es-ES" sz="2000" dirty="0" smtClean="0"/>
              <a:t> </a:t>
            </a:r>
            <a:endParaRPr lang="en-US" sz="2000" dirty="0" smtClean="0"/>
          </a:p>
          <a:p>
            <a:r>
              <a:rPr lang="es-ES" sz="2000" dirty="0" smtClean="0"/>
              <a:t>La idea detrás del </a:t>
            </a:r>
            <a:r>
              <a:rPr lang="es-ES" sz="2000" dirty="0" err="1" smtClean="0"/>
              <a:t>IrDA</a:t>
            </a:r>
            <a:r>
              <a:rPr lang="es-ES" sz="2000" dirty="0" smtClean="0"/>
              <a:t> era crear un estándar para utilizar rayos infrarrojos para unir una computadora y otros periféricos. Hasta este momento en la historia los rayos infrarrojos habían sido utilizados únicamente en controles remotos para dispositivos y algunas computadoras portátiles; sin embargo cada uno de los fabricantes creaba su propio esquema de comunicación haciendo poco compatible la comunicación entre dispositivos.</a:t>
            </a:r>
            <a:endParaRPr lang="en-US" sz="2000" dirty="0" smtClean="0"/>
          </a:p>
          <a:p>
            <a:r>
              <a:rPr lang="es-ES" sz="2000" dirty="0" smtClean="0"/>
              <a:t> </a:t>
            </a:r>
            <a:endParaRPr lang="en-US" sz="2000" dirty="0" smtClean="0"/>
          </a:p>
          <a:p>
            <a:r>
              <a:rPr lang="es-ES" sz="2000" dirty="0" smtClean="0"/>
              <a:t>Para finales de Junio de 1994, </a:t>
            </a:r>
            <a:r>
              <a:rPr lang="es-ES" sz="2000" dirty="0" err="1" smtClean="0"/>
              <a:t>IrDA</a:t>
            </a:r>
            <a:r>
              <a:rPr lang="es-ES" sz="2000" dirty="0" smtClean="0"/>
              <a:t> estableció el primer estándar, conocido como </a:t>
            </a:r>
            <a:r>
              <a:rPr lang="es-ES" sz="2000" dirty="0" err="1" smtClean="0"/>
              <a:t>IrDA</a:t>
            </a:r>
            <a:r>
              <a:rPr lang="es-ES" sz="2000" dirty="0" smtClean="0"/>
              <a:t> versión 1.0 que era básicamente una forma óptica del puerto de comunicaciones RS-232. En Agosto de 1995 </a:t>
            </a:r>
            <a:r>
              <a:rPr lang="es-ES" sz="2000" dirty="0" err="1" smtClean="0"/>
              <a:t>IrDA</a:t>
            </a:r>
            <a:r>
              <a:rPr lang="es-ES" sz="2000" dirty="0" smtClean="0"/>
              <a:t> ajustó el estándar para comunicaciones infrarrojas extendiendo la velocidad de comunicación a 4 megabits por segundo.</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Interrupciones.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Una interrupción es una señal de hardware, esta dice al procesador que pare temporalmente lo que esta haciendo y que haga alguna otra cosa. </a:t>
            </a:r>
          </a:p>
          <a:p>
            <a:r>
              <a:rPr lang="es-ES" sz="2000" dirty="0" smtClean="0"/>
              <a:t>Sin interrupciones el procesador tendría que hacer un chequeo constante de eventos externos; con interrupciones el procesador puede trabajar sobre alguna otra cosa y responder a un evento tan pronto como este ocurra. </a:t>
            </a:r>
            <a:endParaRPr lang="en-US" sz="2000" dirty="0" smtClean="0"/>
          </a:p>
          <a:p>
            <a:pPr lvl="8"/>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err="1" smtClean="0"/>
              <a:t>Infrarrojo</a:t>
            </a:r>
            <a:r>
              <a:rPr lang="en-US" dirty="0" smtClean="0"/>
              <a:t>.</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Las comunicaciones infrarrojas están basadas en el principio de la luz infrarroja, que es una radiación electromagnética cuya frecuencia la hace invisible al ojo humano, La luz visible viaja en ases de luz que van desde los  400 </a:t>
            </a:r>
            <a:r>
              <a:rPr lang="es-ES" sz="2000" dirty="0" err="1" smtClean="0"/>
              <a:t>ángstrom</a:t>
            </a:r>
            <a:r>
              <a:rPr lang="es-ES" sz="2000" dirty="0" smtClean="0"/>
              <a:t>, violeta oscuro, a 700 </a:t>
            </a:r>
            <a:r>
              <a:rPr lang="es-ES" sz="2000" dirty="0" err="1" smtClean="0"/>
              <a:t>ángstrom</a:t>
            </a:r>
            <a:r>
              <a:rPr lang="es-ES" sz="2000" dirty="0" smtClean="0"/>
              <a:t>, rojo oscuro. Las frecuencias del infrarrojo es de 700 a 1,000 </a:t>
            </a:r>
            <a:r>
              <a:rPr lang="es-ES" sz="2000" dirty="0" err="1" smtClean="0"/>
              <a:t>ángstrom</a:t>
            </a:r>
            <a:r>
              <a:rPr lang="es-ES" sz="2000" dirty="0" smtClean="0"/>
              <a:t>. Conforme a los estándares del </a:t>
            </a:r>
            <a:r>
              <a:rPr lang="es-ES" sz="2000" dirty="0" err="1" smtClean="0"/>
              <a:t>IrDA</a:t>
            </a:r>
            <a:r>
              <a:rPr lang="es-ES" sz="2000" dirty="0" smtClean="0"/>
              <a:t> la mayoría de las computadoras personales y equipo de comunicaciones se mantienen entre los 850 y 900 </a:t>
            </a:r>
            <a:r>
              <a:rPr lang="es-ES" sz="2000" dirty="0" err="1" smtClean="0"/>
              <a:t>ángstrom</a:t>
            </a:r>
            <a:endParaRPr lang="en-US" sz="2000" dirty="0"/>
          </a:p>
        </p:txBody>
      </p:sp>
      <p:pic>
        <p:nvPicPr>
          <p:cNvPr id="1026" name="Picture 2"/>
          <p:cNvPicPr>
            <a:picLocks noChangeAspect="1" noChangeArrowheads="1"/>
          </p:cNvPicPr>
          <p:nvPr/>
        </p:nvPicPr>
        <p:blipFill>
          <a:blip r:embed="rId3" cstate="print"/>
          <a:srcRect/>
          <a:stretch>
            <a:fillRect/>
          </a:stretch>
        </p:blipFill>
        <p:spPr bwMode="auto">
          <a:xfrm>
            <a:off x="2209800" y="3505200"/>
            <a:ext cx="4600575" cy="2676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err="1" smtClean="0"/>
              <a:t>Infrarrojo</a:t>
            </a:r>
            <a:r>
              <a:rPr lang="en-US" dirty="0" smtClean="0"/>
              <a:t>.</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1600" dirty="0" smtClean="0"/>
              <a:t>Aunque la comunicación infrarroja está basada en luz, utiliza pulsos para transmitir datos. Estos pulsos varían con respecto a los digitales en que mientras los anteriores son constantes durante un ciclo de reloj los pulsos </a:t>
            </a:r>
            <a:r>
              <a:rPr lang="es-ES" sz="1600" dirty="0" err="1" smtClean="0"/>
              <a:t>IrDA</a:t>
            </a:r>
            <a:r>
              <a:rPr lang="es-ES" sz="1600" dirty="0" smtClean="0"/>
              <a:t> duran sólo una fracción del ciclo básico de reloj o celda estándar de bit. Estos pulsos son distribuidos ampliamente entre ellos, lo que los hace fáciles de recibir y distinguir en el receptor </a:t>
            </a:r>
            <a:r>
              <a:rPr lang="es-ES" sz="1600" dirty="0" err="1" smtClean="0"/>
              <a:t>IrDA</a:t>
            </a:r>
            <a:endParaRPr lang="en-US" sz="1600" dirty="0" smtClean="0"/>
          </a:p>
          <a:p>
            <a:r>
              <a:rPr lang="es-ES" sz="1600" dirty="0" smtClean="0"/>
              <a:t> </a:t>
            </a:r>
            <a:endParaRPr lang="en-US" sz="1600" dirty="0" smtClean="0"/>
          </a:p>
          <a:p>
            <a:r>
              <a:rPr lang="es-ES" sz="1600" dirty="0" smtClean="0"/>
              <a:t>Los datos transmitidos por un dispositivo </a:t>
            </a:r>
            <a:r>
              <a:rPr lang="es-ES" sz="1600" dirty="0" err="1" smtClean="0"/>
              <a:t>IrDA</a:t>
            </a:r>
            <a:r>
              <a:rPr lang="es-ES" sz="1600" dirty="0" smtClean="0"/>
              <a:t> son transmitidos en un formato de 8 bits, conforme al estándar de la IRDA, 8 bits de datos, bit de paridad, y bit de paro para un total de 10 bits por carácter.</a:t>
            </a:r>
            <a:endParaRPr lang="en-US" sz="1600" dirty="0" smtClean="0"/>
          </a:p>
          <a:p>
            <a:r>
              <a:rPr lang="es-ES" sz="1600" dirty="0" smtClean="0"/>
              <a:t> </a:t>
            </a:r>
            <a:endParaRPr lang="en-US" sz="1600" dirty="0" smtClean="0"/>
          </a:p>
          <a:p>
            <a:r>
              <a:rPr lang="es-ES" sz="1600" dirty="0" smtClean="0"/>
              <a:t>En 1997 los miembros de </a:t>
            </a:r>
            <a:r>
              <a:rPr lang="es-ES" sz="1600" dirty="0" err="1" smtClean="0"/>
              <a:t>IrDA</a:t>
            </a:r>
            <a:r>
              <a:rPr lang="es-ES" sz="1600" dirty="0" smtClean="0"/>
              <a:t> se reunieron para promover nuevos dispositivos inalámbricos para el mercado de consumo y artilugios de comunicaciones que tomaban ventaja de la tecnología </a:t>
            </a:r>
            <a:r>
              <a:rPr lang="es-ES" sz="1600" dirty="0" err="1" smtClean="0"/>
              <a:t>IrBUS</a:t>
            </a:r>
            <a:r>
              <a:rPr lang="es-ES" sz="1600" dirty="0" smtClean="0"/>
              <a:t>.</a:t>
            </a:r>
          </a:p>
          <a:p>
            <a:endParaRPr lang="es-ES" sz="1600" dirty="0" smtClean="0"/>
          </a:p>
          <a:p>
            <a:r>
              <a:rPr lang="es-ES" sz="1600" dirty="0" err="1" smtClean="0"/>
              <a:t>IrBus</a:t>
            </a:r>
            <a:r>
              <a:rPr lang="es-ES" sz="1600" dirty="0" smtClean="0"/>
              <a:t> es el nombre original para los estándares de la </a:t>
            </a:r>
            <a:r>
              <a:rPr lang="es-ES" sz="1600" dirty="0" err="1" smtClean="0"/>
              <a:t>IrDA</a:t>
            </a:r>
            <a:r>
              <a:rPr lang="es-ES" sz="1600" dirty="0" smtClean="0"/>
              <a:t>, que permitía comunicación bidireccional entre </a:t>
            </a:r>
            <a:r>
              <a:rPr lang="es-ES" sz="1600" dirty="0" err="1" smtClean="0"/>
              <a:t>dispositivgos</a:t>
            </a:r>
            <a:r>
              <a:rPr lang="es-ES" sz="1600" dirty="0" smtClean="0"/>
              <a:t> separados hasta por 24 pies, haciendo posible la creación de palancas de mano, tapetes de juegos y unidades de disco. </a:t>
            </a:r>
            <a:r>
              <a:rPr lang="es-ES" sz="1600" dirty="0" err="1" smtClean="0"/>
              <a:t>IrBus</a:t>
            </a:r>
            <a:r>
              <a:rPr lang="es-ES" sz="1600" dirty="0" smtClean="0"/>
              <a:t> también era capaz de comunicación simultánea con dos anfitriones y era capaz de soportar hasta 8 dispositivos. También se especulaba que futuros dispositivos </a:t>
            </a:r>
            <a:r>
              <a:rPr lang="es-ES" sz="1600" dirty="0" err="1" smtClean="0"/>
              <a:t>IrBus</a:t>
            </a:r>
            <a:r>
              <a:rPr lang="es-ES" sz="1600" dirty="0" smtClean="0"/>
              <a:t> pudieran ser integrados a objetos domésticos como hornos de microondas.</a:t>
            </a:r>
            <a:endParaRPr lang="en-US" sz="1600" dirty="0" smtClean="0"/>
          </a:p>
          <a:p>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Fire wire.</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Puertos </a:t>
            </a:r>
            <a:r>
              <a:rPr lang="es-ES" sz="2000" b="1" dirty="0" err="1" smtClean="0"/>
              <a:t>Firewire</a:t>
            </a:r>
            <a:endParaRPr lang="en-US" sz="2000" dirty="0" smtClean="0"/>
          </a:p>
          <a:p>
            <a:pPr lvl="1"/>
            <a:r>
              <a:rPr lang="es-ES" sz="1800" dirty="0" smtClean="0"/>
              <a:t>Apple inventó el </a:t>
            </a:r>
            <a:r>
              <a:rPr lang="es-ES" sz="1800" dirty="0" err="1" smtClean="0"/>
              <a:t>FireWire</a:t>
            </a:r>
            <a:r>
              <a:rPr lang="es-ES" sz="1800" dirty="0" smtClean="0"/>
              <a:t> a mediados de los 90 y lo mimó hasta convertirlo en el estándar multiplataforma IEEE 1394. </a:t>
            </a:r>
            <a:r>
              <a:rPr lang="es-ES" sz="1800" dirty="0" err="1" smtClean="0"/>
              <a:t>FireWire</a:t>
            </a:r>
            <a:r>
              <a:rPr lang="es-ES" sz="1800" dirty="0" smtClean="0"/>
              <a:t> es una tecnología para la entrada/salida de datos en serie a alta velocidad y la conexión de dispositivos digitales como videocámaras o cámaras fotográficas digitales y ordenadores portátiles o de sobremesa. Ampliamente adoptado por fabricantes de periféricos digitales como Sony, Canon, JVC y Kodak, el </a:t>
            </a:r>
            <a:r>
              <a:rPr lang="es-ES" sz="1800" dirty="0" err="1" smtClean="0"/>
              <a:t>FireWire</a:t>
            </a:r>
            <a:r>
              <a:rPr lang="es-ES" sz="1800" dirty="0" smtClean="0"/>
              <a:t> se ha convertido en el estándar establecido tanto para consumidores como para profesionales.</a:t>
            </a:r>
            <a:br>
              <a:rPr lang="es-ES" sz="1800" dirty="0" smtClean="0"/>
            </a:br>
            <a:r>
              <a:rPr lang="es-ES" sz="1800" dirty="0" err="1" smtClean="0"/>
              <a:t>FireWire</a:t>
            </a:r>
            <a:r>
              <a:rPr lang="es-ES" sz="1800" dirty="0" smtClean="0"/>
              <a:t> es uno de los estándares de periféricos más rápidos que se han desarrollado, característica que lo hace ideal para su uso con periféricos del sector </a:t>
            </a:r>
            <a:r>
              <a:rPr lang="es-ES" sz="1800" dirty="0" smtClean="0">
                <a:hlinkClick r:id="rId3"/>
              </a:rPr>
              <a:t>multimedia</a:t>
            </a:r>
            <a:r>
              <a:rPr lang="es-ES" sz="1800" dirty="0" smtClean="0"/>
              <a:t> (como cámaras de vídeo) y otros dispositivos de alta velocidad como, por ejemplo, lo último en unidades de </a:t>
            </a:r>
            <a:r>
              <a:rPr lang="es-ES" sz="1800" dirty="0" smtClean="0">
                <a:hlinkClick r:id="rId4"/>
              </a:rPr>
              <a:t>disco duro</a:t>
            </a:r>
            <a:r>
              <a:rPr lang="es-ES" sz="1800" dirty="0" smtClean="0"/>
              <a:t> e impresoras.</a:t>
            </a:r>
            <a:br>
              <a:rPr lang="es-ES" sz="1800" dirty="0" smtClean="0"/>
            </a:br>
            <a:r>
              <a:rPr lang="es-ES" sz="1800" dirty="0" smtClean="0"/>
              <a:t>Se ha convertido en la interfaz preferida de los sectores de audio y vídeo digital, reúne numerosas ventajas, entre las que se encuentran la elevada velocidad, la flexibilidad de la conexión y la capacidad de conectar un máximo de 63 dispositivos.</a:t>
            </a:r>
            <a:br>
              <a:rPr lang="es-ES" sz="1800" dirty="0" smtClean="0"/>
            </a:br>
            <a:r>
              <a:rPr lang="es-ES" sz="1800" dirty="0" smtClean="0"/>
              <a:t>Además de cámaras y equipo de vídeo digital, la amplia gama de productos </a:t>
            </a:r>
            <a:r>
              <a:rPr lang="es-ES" sz="1800" dirty="0" err="1" smtClean="0"/>
              <a:t>FireWire</a:t>
            </a:r>
            <a:r>
              <a:rPr lang="es-ES" sz="1800" dirty="0" smtClean="0"/>
              <a:t> comprende reproductores de vídeo digital, </a:t>
            </a:r>
            <a:r>
              <a:rPr lang="es-ES" sz="1800" dirty="0" smtClean="0">
                <a:hlinkClick r:id="rId5"/>
              </a:rPr>
              <a:t>sistemas</a:t>
            </a:r>
            <a:r>
              <a:rPr lang="es-ES" sz="1800" dirty="0" smtClean="0"/>
              <a:t> domésticos para el ocio, sintetizadores de </a:t>
            </a:r>
            <a:r>
              <a:rPr lang="es-ES" sz="1800" dirty="0" smtClean="0">
                <a:hlinkClick r:id="rId6"/>
              </a:rPr>
              <a:t>música</a:t>
            </a:r>
            <a:r>
              <a:rPr lang="es-ES" sz="1800" dirty="0" smtClean="0"/>
              <a:t>, escáneres y unidades de disco duro.</a:t>
            </a:r>
            <a:endParaRPr lang="en-US" sz="17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Fire wire.</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1200" dirty="0" smtClean="0"/>
              <a:t>¿Qué es?</a:t>
            </a:r>
            <a:br>
              <a:rPr lang="es-ES" sz="1200" dirty="0" smtClean="0"/>
            </a:br>
            <a:r>
              <a:rPr lang="es-ES" sz="1200" dirty="0" smtClean="0"/>
              <a:t>Con un ancho de banda 30 veces mayor que el conocido estándar de periféricos USB 1.1, el </a:t>
            </a:r>
            <a:r>
              <a:rPr lang="es-ES" sz="1200" dirty="0" err="1" smtClean="0"/>
              <a:t>FireWire</a:t>
            </a:r>
            <a:r>
              <a:rPr lang="es-ES" sz="1200" dirty="0" smtClean="0"/>
              <a:t> 400 se ha convertido en el estándar más respetado para la transferencia de datos a alta velocidad. Apple fue el primer fabricante de ordenadores que incluyó </a:t>
            </a:r>
            <a:r>
              <a:rPr lang="es-ES" sz="1200" dirty="0" err="1" smtClean="0"/>
              <a:t>FireWire</a:t>
            </a:r>
            <a:r>
              <a:rPr lang="es-ES" sz="1200" dirty="0" smtClean="0"/>
              <a:t> en toda su gama de productos. Una vez más, Apple ha vuelto a subir las apuestas duplicando la velocidad de transferencia con su implementación del estándar IEEE 1394b </a:t>
            </a:r>
            <a:r>
              <a:rPr lang="es-ES" sz="1200" dirty="0" err="1" smtClean="0"/>
              <a:t>FireWire</a:t>
            </a:r>
            <a:r>
              <a:rPr lang="es-ES" sz="1200" dirty="0" smtClean="0"/>
              <a:t> 800.</a:t>
            </a:r>
          </a:p>
          <a:p>
            <a:r>
              <a:rPr lang="es-ES" sz="1200" dirty="0" smtClean="0"/>
              <a:t>¿Cómo funciona?</a:t>
            </a:r>
            <a:br>
              <a:rPr lang="es-ES" sz="1200" dirty="0" smtClean="0"/>
            </a:br>
            <a:r>
              <a:rPr lang="es-ES" sz="1200" dirty="0" err="1" smtClean="0"/>
              <a:t>FireWire</a:t>
            </a:r>
            <a:r>
              <a:rPr lang="es-ES" sz="1200" dirty="0" smtClean="0"/>
              <a:t> 800 (</a:t>
            </a:r>
            <a:r>
              <a:rPr lang="es-ES" sz="1200" dirty="0" err="1" smtClean="0"/>
              <a:t>Fireware</a:t>
            </a:r>
            <a:r>
              <a:rPr lang="es-ES" sz="1200" dirty="0" smtClean="0"/>
              <a:t> 2 y/o IEEE1394b)</a:t>
            </a:r>
            <a:br>
              <a:rPr lang="es-ES" sz="1200" dirty="0" smtClean="0"/>
            </a:br>
            <a:r>
              <a:rPr lang="es-ES" sz="1200" dirty="0" smtClean="0"/>
              <a:t>La velocidad sobresaliente del </a:t>
            </a:r>
            <a:r>
              <a:rPr lang="es-ES" sz="1200" dirty="0" err="1" smtClean="0"/>
              <a:t>FireWire</a:t>
            </a:r>
            <a:r>
              <a:rPr lang="es-ES" sz="1200" dirty="0" smtClean="0"/>
              <a:t> 800 frente al USB 2.0 convierten al primero en un medio mucho más adecuado para aplicaciones que necesitan mucho ancho de banda, como las de </a:t>
            </a:r>
            <a:r>
              <a:rPr lang="es-ES" sz="1200" dirty="0" smtClean="0">
                <a:hlinkClick r:id="rId3"/>
              </a:rPr>
              <a:t>gráficos</a:t>
            </a:r>
            <a:r>
              <a:rPr lang="es-ES" sz="1200" dirty="0" smtClean="0"/>
              <a:t> y vídeo, que a menudo consumen cientos o incluso miles de megabytes de datos por </a:t>
            </a:r>
            <a:r>
              <a:rPr lang="es-ES" sz="1200" dirty="0" smtClean="0">
                <a:hlinkClick r:id="rId4"/>
              </a:rPr>
              <a:t>archivo</a:t>
            </a:r>
            <a:r>
              <a:rPr lang="es-ES" sz="1200" dirty="0" smtClean="0"/>
              <a:t>. Por ejemplo, una hora de vídeo en formato DV ocupa unos 13.000 megabytes (13 GB). Otras de sus ventajas son, por ejemplo: </a:t>
            </a:r>
            <a:br>
              <a:rPr lang="es-ES" sz="1200" dirty="0" smtClean="0"/>
            </a:br>
            <a:r>
              <a:rPr lang="es-ES" sz="1200" dirty="0" smtClean="0"/>
              <a:t>Arquitectura altamente eficiente. IEEE 1394b reduce los retrasos en la </a:t>
            </a:r>
            <a:r>
              <a:rPr lang="es-ES" sz="1200" dirty="0" smtClean="0">
                <a:hlinkClick r:id="rId5"/>
              </a:rPr>
              <a:t>negociación</a:t>
            </a:r>
            <a:r>
              <a:rPr lang="es-ES" sz="1200" dirty="0" smtClean="0"/>
              <a:t>, mientras la 8B10B (8 bits se codifican en 10 bits. Este </a:t>
            </a:r>
            <a:r>
              <a:rPr lang="es-ES" sz="1200" dirty="0" err="1" smtClean="0">
                <a:hlinkClick r:id="rId6"/>
              </a:rPr>
              <a:t>código</a:t>
            </a:r>
            <a:r>
              <a:rPr lang="es-ES" sz="1200" dirty="0" err="1" smtClean="0"/>
              <a:t>fue</a:t>
            </a:r>
            <a:r>
              <a:rPr lang="es-ES" sz="1200" dirty="0" smtClean="0"/>
              <a:t> desarrollado por IBM y permite suficientes transiciones de reloj, la codificación de señales de control, detección de errores. El código 8B10B es similar a 4B5B de FDDI, el que no fue adoptado debido al pobre </a:t>
            </a:r>
            <a:r>
              <a:rPr lang="es-ES" sz="1200" dirty="0" smtClean="0">
                <a:hlinkClick r:id="rId7"/>
              </a:rPr>
              <a:t>equilibrio</a:t>
            </a:r>
            <a:r>
              <a:rPr lang="es-ES" sz="1200" dirty="0" smtClean="0"/>
              <a:t> de corriente continua) reduce la distorsión de señal y aumenta la velocidad de transferencia.</a:t>
            </a:r>
            <a:br>
              <a:rPr lang="es-ES" sz="1200" dirty="0" smtClean="0"/>
            </a:br>
            <a:r>
              <a:rPr lang="es-ES" sz="1200" dirty="0" smtClean="0"/>
              <a:t>Mejor vivencia como usuario. Da igual cómo conectes tus dispositivos entre ellos, </a:t>
            </a:r>
            <a:r>
              <a:rPr lang="es-ES" sz="1200" dirty="0" err="1" smtClean="0"/>
              <a:t>FireWire</a:t>
            </a:r>
            <a:r>
              <a:rPr lang="es-ES" sz="1200" dirty="0" smtClean="0"/>
              <a:t> 800 funciona a la perfección. Por ejemplo, puedes incluso enlazar a tu Mac la cadena de dispositivos </a:t>
            </a:r>
            <a:r>
              <a:rPr lang="es-ES" sz="1200" dirty="0" err="1" smtClean="0"/>
              <a:t>FireWire</a:t>
            </a:r>
            <a:r>
              <a:rPr lang="es-ES" sz="1200" dirty="0" smtClean="0"/>
              <a:t> 800 por los dos extremos para mayor </a:t>
            </a:r>
            <a:r>
              <a:rPr lang="es-ES" sz="1200" dirty="0" smtClean="0">
                <a:hlinkClick r:id="rId8"/>
              </a:rPr>
              <a:t>seguridad</a:t>
            </a:r>
            <a:r>
              <a:rPr lang="es-ES" sz="1200" dirty="0" smtClean="0"/>
              <a:t> durante acontecimientos en directo.</a:t>
            </a:r>
            <a:br>
              <a:rPr lang="es-ES" sz="1200" dirty="0" smtClean="0"/>
            </a:br>
            <a:r>
              <a:rPr lang="es-ES" sz="1200" dirty="0" smtClean="0"/>
              <a:t>Compatibilidad retroactiva. Los fabricantes han adoptado el </a:t>
            </a:r>
            <a:r>
              <a:rPr lang="es-ES" sz="1200" dirty="0" err="1" smtClean="0"/>
              <a:t>FireWire</a:t>
            </a:r>
            <a:r>
              <a:rPr lang="es-ES" sz="1200" dirty="0" smtClean="0"/>
              <a:t> para una amplia gama de dispositivos, como videocámaras digitales, discos duros, cámaras fotográficas digitales, audio profesional, impresoras, escáneres y electrodomésticos para el ocio. Los cables adaptadores para el conector de 9 contactos del </a:t>
            </a:r>
            <a:r>
              <a:rPr lang="es-ES" sz="1200" dirty="0" err="1" smtClean="0"/>
              <a:t>FireWire</a:t>
            </a:r>
            <a:r>
              <a:rPr lang="es-ES" sz="1200" dirty="0" smtClean="0"/>
              <a:t> 800 te permiten utilizar productos </a:t>
            </a:r>
            <a:r>
              <a:rPr lang="es-ES" sz="1200" dirty="0" err="1" smtClean="0"/>
              <a:t>FireWire</a:t>
            </a:r>
            <a:r>
              <a:rPr lang="es-ES" sz="1200" dirty="0" smtClean="0"/>
              <a:t> 400 en el puerto </a:t>
            </a:r>
            <a:r>
              <a:rPr lang="es-ES" sz="1200" dirty="0" err="1" smtClean="0"/>
              <a:t>FireWire</a:t>
            </a:r>
            <a:r>
              <a:rPr lang="es-ES" sz="1200" dirty="0" smtClean="0"/>
              <a:t> 800.</a:t>
            </a:r>
            <a:br>
              <a:rPr lang="es-ES" sz="1200" dirty="0" smtClean="0"/>
            </a:br>
            <a:r>
              <a:rPr lang="es-ES" sz="1200" dirty="0" err="1" smtClean="0"/>
              <a:t>FireWire</a:t>
            </a:r>
            <a:r>
              <a:rPr lang="es-ES" sz="1200" dirty="0" smtClean="0"/>
              <a:t> 800 comparte las revolucionarias prestaciones del </a:t>
            </a:r>
            <a:r>
              <a:rPr lang="es-ES" sz="1200" dirty="0" err="1" smtClean="0"/>
              <a:t>FireWire</a:t>
            </a:r>
            <a:r>
              <a:rPr lang="es-ES" sz="1200" dirty="0" smtClean="0"/>
              <a:t> 400:</a:t>
            </a:r>
            <a:br>
              <a:rPr lang="es-ES" sz="1200" dirty="0" smtClean="0"/>
            </a:br>
            <a:r>
              <a:rPr lang="es-ES" sz="1200" dirty="0" smtClean="0"/>
              <a:t>Flexibles opciones de conexión. Conecta hasta 63 ordenadores y dispositivos a un único bus: puedes incluso compartir una cámara entre dos </a:t>
            </a:r>
            <a:r>
              <a:rPr lang="es-ES" sz="1200" dirty="0" err="1" smtClean="0"/>
              <a:t>Mac’s</a:t>
            </a:r>
            <a:r>
              <a:rPr lang="es-ES" sz="1200" dirty="0" smtClean="0"/>
              <a:t> o </a:t>
            </a:r>
            <a:r>
              <a:rPr lang="es-ES" sz="1200" dirty="0" err="1" smtClean="0"/>
              <a:t>PC’s</a:t>
            </a:r>
            <a:r>
              <a:rPr lang="es-ES" sz="1200" dirty="0" smtClean="0"/>
              <a:t>.</a:t>
            </a:r>
            <a:br>
              <a:rPr lang="es-ES" sz="1200" dirty="0" smtClean="0"/>
            </a:br>
            <a:r>
              <a:rPr lang="es-ES" sz="1200" dirty="0" smtClean="0"/>
              <a:t>Distribución en el momento. Fundamental para aplicaciones de audio y vídeo, donde un fotograma que se retrasa o pierde la sincronización arruina un trabajo, el </a:t>
            </a:r>
            <a:r>
              <a:rPr lang="es-ES" sz="1200" dirty="0" err="1" smtClean="0"/>
              <a:t>Firewire</a:t>
            </a:r>
            <a:r>
              <a:rPr lang="es-ES" sz="1200" dirty="0" smtClean="0"/>
              <a:t> puede garantizar una distribución de los datos en perfecta sincronía. </a:t>
            </a:r>
            <a:br>
              <a:rPr lang="es-ES" sz="1200" dirty="0" smtClean="0"/>
            </a:br>
            <a:r>
              <a:rPr lang="es-ES" sz="1200" dirty="0" smtClean="0"/>
              <a:t>Alimentación por el bus. Mientras el USB 2.0 permite la alimentación de dispositivos sencillos y lentos que consumen un máximo de 2,5 W, como un ratón, los dispositivos </a:t>
            </a:r>
            <a:r>
              <a:rPr lang="es-ES" sz="1200" dirty="0" err="1" smtClean="0"/>
              <a:t>Firewire</a:t>
            </a:r>
            <a:r>
              <a:rPr lang="es-ES" sz="1200" dirty="0" smtClean="0"/>
              <a:t> pueden proporcionar o consumir hasta 45 W, más que suficiente para discos duros de alto rendimiento y baterías de carga rápida.</a:t>
            </a:r>
            <a:br>
              <a:rPr lang="es-ES" sz="1200" dirty="0" smtClean="0"/>
            </a:br>
            <a:r>
              <a:rPr lang="es-ES" sz="1200" dirty="0" smtClean="0"/>
              <a:t>Conexiones de enchufar y listo. No tienes más que enchufar un dispositivo para que eche a andar.</a:t>
            </a:r>
            <a:endParaRPr lang="es-ES" sz="1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Fire wire.</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Ventajas de </a:t>
            </a:r>
            <a:r>
              <a:rPr lang="es-ES" sz="2000" dirty="0" err="1" smtClean="0"/>
              <a:t>Firewire</a:t>
            </a:r>
            <a:endParaRPr lang="es-ES" sz="2000" dirty="0" smtClean="0"/>
          </a:p>
          <a:p>
            <a:pPr lvl="1"/>
            <a:r>
              <a:rPr lang="es-ES" sz="1700" dirty="0" smtClean="0"/>
              <a:t>Alcanzan una velocidad de 400 megabits por segundo. es hasta cuatro veces más rápido que la </a:t>
            </a:r>
            <a:r>
              <a:rPr lang="es-ES" sz="1700" dirty="0" smtClean="0">
                <a:hlinkClick r:id="rId3"/>
              </a:rPr>
              <a:t>red</a:t>
            </a:r>
            <a:r>
              <a:rPr lang="es-ES" sz="1700" dirty="0" smtClean="0"/>
              <a:t> </a:t>
            </a:r>
            <a:r>
              <a:rPr lang="es-ES" sz="1700" dirty="0" smtClean="0">
                <a:hlinkClick r:id="rId4"/>
              </a:rPr>
              <a:t>Ethernet</a:t>
            </a:r>
            <a:r>
              <a:rPr lang="es-ES" sz="1700" dirty="0" smtClean="0"/>
              <a:t> 100Base-T y 40 veces más rápido que la red Ethernet 10-Base-T. </a:t>
            </a:r>
          </a:p>
          <a:p>
            <a:pPr lvl="1"/>
            <a:r>
              <a:rPr lang="es-ES" sz="1700" dirty="0" smtClean="0"/>
              <a:t>Soporta la conexión de hasta 63 dispositivos con cables de una longitud máxima de 425 cm. </a:t>
            </a:r>
          </a:p>
          <a:p>
            <a:pPr lvl="1"/>
            <a:r>
              <a:rPr lang="es-ES" sz="1700" dirty="0" smtClean="0"/>
              <a:t>No es necesario apagar un escáner o una unidad de CD antes de conectarlo o desconectarlo, y tampoco requiere reiniciar </a:t>
            </a:r>
            <a:r>
              <a:rPr lang="es-ES" sz="1700" dirty="0" smtClean="0">
                <a:hlinkClick r:id="rId5"/>
              </a:rPr>
              <a:t>la computadora</a:t>
            </a:r>
            <a:r>
              <a:rPr lang="es-ES" sz="1700" dirty="0" smtClean="0"/>
              <a:t>. </a:t>
            </a:r>
          </a:p>
          <a:p>
            <a:pPr lvl="1"/>
            <a:r>
              <a:rPr lang="es-ES" sz="1700" dirty="0" smtClean="0"/>
              <a:t>Los cables </a:t>
            </a:r>
            <a:r>
              <a:rPr lang="es-ES" sz="1700" dirty="0" err="1" smtClean="0"/>
              <a:t>FireWire</a:t>
            </a:r>
            <a:r>
              <a:rPr lang="es-ES" sz="1700" dirty="0" smtClean="0"/>
              <a:t> se conectan muy fácilmente: no requieren números de identificación de dispositivos, conmutadores DIP, tornillos, cierres de seguridad ni terminadores. </a:t>
            </a:r>
          </a:p>
          <a:p>
            <a:pPr lvl="1"/>
            <a:r>
              <a:rPr lang="es-ES" sz="1700" dirty="0" err="1" smtClean="0"/>
              <a:t>FireWire</a:t>
            </a:r>
            <a:r>
              <a:rPr lang="es-ES" sz="1700" dirty="0" smtClean="0"/>
              <a:t> funciona tanto con Macintosh como con PC. </a:t>
            </a:r>
          </a:p>
          <a:p>
            <a:pPr lvl="1"/>
            <a:r>
              <a:rPr lang="es-ES" sz="1700" dirty="0" err="1" smtClean="0"/>
              <a:t>FireWire</a:t>
            </a:r>
            <a:r>
              <a:rPr lang="es-ES" sz="1700" dirty="0" smtClean="0"/>
              <a:t> 400 envía los datos por cables de hasta 4,5 metros de longitud. Mediante </a:t>
            </a:r>
            <a:r>
              <a:rPr lang="es-ES" sz="1700" dirty="0" smtClean="0">
                <a:hlinkClick r:id="rId6"/>
              </a:rPr>
              <a:t>fibra óptica</a:t>
            </a:r>
            <a:r>
              <a:rPr lang="es-ES" sz="1700" dirty="0" smtClean="0"/>
              <a:t> profesional, </a:t>
            </a:r>
            <a:r>
              <a:rPr lang="es-ES" sz="1700" dirty="0" err="1" smtClean="0"/>
              <a:t>FireWire</a:t>
            </a:r>
            <a:r>
              <a:rPr lang="es-ES" sz="1700" dirty="0" smtClean="0"/>
              <a:t> 800 puede distribuir información por cables de hasta 100 metros, lo que significa que podrías disparar ese CD hasta la otra punta de un campo de fútbol cada diez segundos. </a:t>
            </a:r>
          </a:p>
          <a:p>
            <a:pPr lvl="1"/>
            <a:r>
              <a:rPr lang="es-ES" sz="1700" dirty="0" smtClean="0"/>
              <a:t>ni siquiera necesitas ordenador o dispositivos nuevos para alcanzar estas distancias. Siempre que los dispositivos se conecten a un concentrador </a:t>
            </a:r>
            <a:r>
              <a:rPr lang="es-ES" sz="1700" dirty="0" err="1" smtClean="0"/>
              <a:t>FireWire</a:t>
            </a:r>
            <a:r>
              <a:rPr lang="es-ES" sz="1700" dirty="0" smtClean="0"/>
              <a:t> 800, puedes enlazarlos mediante un cable de fibra </a:t>
            </a:r>
            <a:r>
              <a:rPr lang="es-ES" sz="1700" dirty="0" smtClean="0">
                <a:hlinkClick r:id="rId7"/>
              </a:rPr>
              <a:t>óptica</a:t>
            </a:r>
            <a:r>
              <a:rPr lang="es-ES" sz="1700" dirty="0" smtClean="0"/>
              <a:t> </a:t>
            </a:r>
            <a:r>
              <a:rPr lang="es-ES" sz="1700" dirty="0" err="1" smtClean="0"/>
              <a:t>súpereficiente</a:t>
            </a:r>
            <a:r>
              <a:rPr lang="es-ES" sz="1700" dirty="0" smtClean="0"/>
              <a:t>.</a:t>
            </a:r>
          </a:p>
          <a:p>
            <a:pPr lvl="1"/>
            <a:r>
              <a:rPr lang="es-ES" sz="1700" dirty="0" smtClean="0"/>
              <a:t> </a:t>
            </a:r>
            <a:endParaRPr lang="en-US" sz="17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Paralelo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Puertos paralelo</a:t>
            </a:r>
            <a:endParaRPr lang="en-US" sz="2000" dirty="0" smtClean="0"/>
          </a:p>
          <a:p>
            <a:r>
              <a:rPr lang="es-ES" sz="2000" dirty="0" smtClean="0"/>
              <a:t> </a:t>
            </a:r>
            <a:endParaRPr lang="en-US" sz="2000" dirty="0" smtClean="0"/>
          </a:p>
          <a:p>
            <a:pPr lvl="1"/>
            <a:r>
              <a:rPr lang="es-ES" sz="1700" dirty="0" smtClean="0"/>
              <a:t>El puerto paralelo integrado usa un conector tipo D-</a:t>
            </a:r>
            <a:r>
              <a:rPr lang="es-ES" sz="1700" dirty="0" err="1" smtClean="0"/>
              <a:t>subminiatura</a:t>
            </a:r>
            <a:r>
              <a:rPr lang="es-ES" sz="1700" dirty="0" smtClean="0"/>
              <a:t> de 25 patas en el panel posterior del sistema. Este puerto de E/S envía datos en formato paralelo (ocho bits de datos, formando un byte, se envían simultáneamente sobre ocho líneas individuales en un solo cable). El puerto paralelo se utiliza principalmente para impresoras.</a:t>
            </a:r>
            <a:endParaRPr lang="en-US" sz="1700" dirty="0" smtClean="0"/>
          </a:p>
          <a:p>
            <a:pPr lvl="1"/>
            <a:r>
              <a:rPr lang="es-ES" sz="1700" dirty="0" smtClean="0"/>
              <a:t>La mayoría del software usa el término LPT más un número para designar un puerto paralelo (por ejemplo, LPT1). La opción predeterminada del puerto paralelo integrado del sistema es LPT1.</a:t>
            </a:r>
            <a:endParaRPr lang="en-US" sz="1700" dirty="0" smtClean="0"/>
          </a:p>
          <a:p>
            <a:pPr lvl="1"/>
            <a:r>
              <a:rPr lang="es-ES" sz="1700" dirty="0" smtClean="0"/>
              <a:t> </a:t>
            </a:r>
            <a:endParaRPr lang="en-US" sz="17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Interrupciones que intervienen en cada puerto.</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1600" dirty="0" smtClean="0"/>
              <a:t>Para ganar la atención de la CPU, se utilizan líneas de solicitud de interrupción (IRQ-</a:t>
            </a:r>
            <a:r>
              <a:rPr lang="es-ES" sz="1600" dirty="0" err="1" smtClean="0"/>
              <a:t>Interrupt</a:t>
            </a:r>
            <a:r>
              <a:rPr lang="es-ES" sz="1600" dirty="0" smtClean="0"/>
              <a:t> </a:t>
            </a:r>
            <a:r>
              <a:rPr lang="es-ES" sz="1600" dirty="0" err="1" smtClean="0"/>
              <a:t>Request</a:t>
            </a:r>
            <a:r>
              <a:rPr lang="es-ES" sz="1600" dirty="0" smtClean="0"/>
              <a:t>). El bus de la PC ofrece las líneas 2 a 7. Respetan prioridades, siendo la línea 2 más importante que la línea 7. Cuando se activa una línea, el procesador deja todo lo demás y carga una subrutina especial para encargarse de (dar servicio a ) esa línea de interrupción en particular.  </a:t>
            </a:r>
            <a:endParaRPr lang="en-US" sz="1600" dirty="0" smtClean="0"/>
          </a:p>
          <a:p>
            <a:r>
              <a:rPr lang="es-ES" sz="1400" dirty="0" smtClean="0"/>
              <a:t> </a:t>
            </a:r>
            <a:endParaRPr lang="en-US" sz="1400" dirty="0" smtClean="0"/>
          </a:p>
          <a:p>
            <a:r>
              <a:rPr lang="es-ES" sz="1400" b="1" dirty="0" smtClean="0"/>
              <a:t>Usos mas comunes de las IRQ en la PC </a:t>
            </a:r>
            <a:endParaRPr lang="en-US" sz="1400" dirty="0" smtClean="0"/>
          </a:p>
          <a:p>
            <a:pPr lvl="1">
              <a:buNone/>
            </a:pPr>
            <a:r>
              <a:rPr lang="es-ES" sz="1050" dirty="0" smtClean="0"/>
              <a:t/>
            </a:r>
            <a:br>
              <a:rPr lang="es-ES" sz="1050" dirty="0" smtClean="0"/>
            </a:br>
            <a:r>
              <a:rPr lang="es-ES" sz="1050" dirty="0" smtClean="0"/>
              <a:t>IRQ 0=</a:t>
            </a:r>
            <a:r>
              <a:rPr lang="es-ES" sz="1050" dirty="0" err="1" smtClean="0"/>
              <a:t>Timer</a:t>
            </a:r>
            <a:r>
              <a:rPr lang="es-ES" sz="1050" dirty="0" smtClean="0"/>
              <a:t> </a:t>
            </a:r>
            <a:endParaRPr lang="en-US" sz="1050" dirty="0" smtClean="0"/>
          </a:p>
          <a:p>
            <a:pPr lvl="1"/>
            <a:r>
              <a:rPr lang="es-ES" sz="1050" dirty="0" smtClean="0"/>
              <a:t>IRQ 1=Teclado </a:t>
            </a:r>
            <a:endParaRPr lang="en-US" sz="1050" dirty="0" smtClean="0"/>
          </a:p>
          <a:p>
            <a:pPr lvl="1"/>
            <a:r>
              <a:rPr lang="es-ES" sz="1050" dirty="0" smtClean="0"/>
              <a:t>IRQ 2=Interrupción del 8259 esclavo </a:t>
            </a:r>
            <a:endParaRPr lang="en-US" sz="1050" dirty="0" smtClean="0"/>
          </a:p>
          <a:p>
            <a:pPr lvl="1"/>
            <a:r>
              <a:rPr lang="es-ES" sz="1050" dirty="0" smtClean="0"/>
              <a:t>IRQ 3=Puerto serial 2 ( COM2 ) </a:t>
            </a:r>
            <a:endParaRPr lang="en-US" sz="1050" dirty="0" smtClean="0"/>
          </a:p>
          <a:p>
            <a:pPr lvl="1"/>
            <a:r>
              <a:rPr lang="es-ES" sz="1050" dirty="0" smtClean="0"/>
              <a:t>IRQ 4=Puerto serial 1 ( COM1 ) </a:t>
            </a:r>
            <a:endParaRPr lang="en-US" sz="1050" dirty="0" smtClean="0"/>
          </a:p>
          <a:p>
            <a:pPr lvl="1"/>
            <a:r>
              <a:rPr lang="es-ES" sz="1050" dirty="0" smtClean="0"/>
              <a:t>IRQ 5=Puerto paralelo 2 ( LPT2 ) </a:t>
            </a:r>
            <a:endParaRPr lang="en-US" sz="1050" dirty="0" smtClean="0"/>
          </a:p>
          <a:p>
            <a:pPr lvl="1"/>
            <a:r>
              <a:rPr lang="es-ES" sz="1050" dirty="0" smtClean="0"/>
              <a:t>IRQ 6=Controlador de disco flexible </a:t>
            </a:r>
            <a:endParaRPr lang="en-US" sz="1050" dirty="0" smtClean="0"/>
          </a:p>
          <a:p>
            <a:pPr lvl="1"/>
            <a:r>
              <a:rPr lang="es-ES" sz="1050" dirty="0" smtClean="0"/>
              <a:t>IRQ 7=Puerto paralelo 1 ( LPT1 ) </a:t>
            </a:r>
            <a:endParaRPr lang="en-US" sz="1050" dirty="0" smtClean="0"/>
          </a:p>
          <a:p>
            <a:pPr lvl="1"/>
            <a:r>
              <a:rPr lang="es-ES" sz="1050" dirty="0" smtClean="0"/>
              <a:t>IRQ 8=</a:t>
            </a:r>
            <a:r>
              <a:rPr lang="es-ES" sz="1050" dirty="0" err="1" smtClean="0"/>
              <a:t>Timer</a:t>
            </a:r>
            <a:r>
              <a:rPr lang="es-ES" sz="1050" dirty="0" smtClean="0"/>
              <a:t> </a:t>
            </a:r>
            <a:endParaRPr lang="en-US" sz="1050" dirty="0" smtClean="0"/>
          </a:p>
          <a:p>
            <a:pPr lvl="1"/>
            <a:r>
              <a:rPr lang="es-ES" sz="1050" dirty="0" smtClean="0"/>
              <a:t>IRQ 9=Adaptador de LAN </a:t>
            </a:r>
            <a:endParaRPr lang="en-US" sz="1050" dirty="0" smtClean="0"/>
          </a:p>
          <a:p>
            <a:pPr lvl="1"/>
            <a:r>
              <a:rPr lang="es-ES" sz="1050" dirty="0" smtClean="0"/>
              <a:t>IRQ 10=Reservada </a:t>
            </a:r>
            <a:endParaRPr lang="en-US" sz="1050" dirty="0" smtClean="0"/>
          </a:p>
          <a:p>
            <a:pPr lvl="1"/>
            <a:r>
              <a:rPr lang="es-ES" sz="1050" dirty="0" smtClean="0"/>
              <a:t>IRQ 11=Reservada </a:t>
            </a:r>
          </a:p>
          <a:p>
            <a:pPr lvl="1"/>
            <a:r>
              <a:rPr lang="es-ES" sz="1050" dirty="0" smtClean="0"/>
              <a:t>IRQ 12=Reservada </a:t>
            </a:r>
            <a:endParaRPr lang="en-US" sz="1050" dirty="0" smtClean="0"/>
          </a:p>
          <a:p>
            <a:pPr lvl="1"/>
            <a:r>
              <a:rPr lang="es-ES" sz="1050" dirty="0" smtClean="0"/>
              <a:t>IRQ 13=</a:t>
            </a:r>
            <a:r>
              <a:rPr lang="es-ES" sz="1050" dirty="0" err="1" smtClean="0"/>
              <a:t>Cooprocesador</a:t>
            </a:r>
            <a:r>
              <a:rPr lang="es-ES" sz="1050" dirty="0" smtClean="0"/>
              <a:t> 80287 </a:t>
            </a:r>
            <a:endParaRPr lang="en-US" sz="1050" dirty="0" smtClean="0"/>
          </a:p>
          <a:p>
            <a:pPr lvl="1"/>
            <a:r>
              <a:rPr lang="es-ES" sz="1050" dirty="0" smtClean="0"/>
              <a:t>IRQ 14=Controlador de disco duro </a:t>
            </a:r>
            <a:endParaRPr lang="en-US" sz="1050" dirty="0" smtClean="0"/>
          </a:p>
          <a:p>
            <a:pPr lvl="1"/>
            <a:r>
              <a:rPr lang="es-ES" sz="1050" dirty="0" smtClean="0"/>
              <a:t>IRQ 15=Reservada</a:t>
            </a:r>
            <a:endParaRPr lang="en-US" sz="1050" dirty="0" smtClean="0"/>
          </a:p>
          <a:p>
            <a:pPr lvl="1"/>
            <a:endParaRPr lang="en-US" sz="1400" dirty="0" smtClean="0"/>
          </a:p>
          <a:p>
            <a:pPr lvl="1"/>
            <a:r>
              <a:rPr lang="es-ES" sz="1700" dirty="0" smtClean="0"/>
              <a:t> </a:t>
            </a:r>
            <a:endParaRPr lang="en-US" sz="17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ES" b="1" dirty="0" smtClean="0"/>
              <a:t>Pasos para el procesamiento de una IRQ:</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600" dirty="0" smtClean="0"/>
              <a:t>1) Terminar la ejecución en curso.</a:t>
            </a:r>
            <a:endParaRPr lang="en-US" sz="1600" dirty="0" smtClean="0"/>
          </a:p>
          <a:p>
            <a:r>
              <a:rPr lang="es-ES" sz="1600" dirty="0" smtClean="0"/>
              <a:t> </a:t>
            </a:r>
            <a:endParaRPr lang="en-US" sz="1600" dirty="0" smtClean="0"/>
          </a:p>
          <a:p>
            <a:r>
              <a:rPr lang="es-ES" sz="1600" dirty="0" smtClean="0"/>
              <a:t>2) Salva el valor de contador de programa, PC, en la pila, de manera que en la CPU, al terminar el proceso, pueda seguir ejecutando el programa a partir de la última instrucción.</a:t>
            </a:r>
            <a:endParaRPr lang="en-US" sz="1600" dirty="0" smtClean="0"/>
          </a:p>
          <a:p>
            <a:r>
              <a:rPr lang="es-ES" sz="1600" dirty="0" smtClean="0"/>
              <a:t> </a:t>
            </a:r>
            <a:endParaRPr lang="en-US" sz="1600" dirty="0" smtClean="0"/>
          </a:p>
          <a:p>
            <a:r>
              <a:rPr lang="es-ES" sz="1600" dirty="0" smtClean="0"/>
              <a:t>3) La CPU salta a la dirección donde esta almacenada la rutina de interrupción (RSI) y ejecuta esa rutina que tiene como objetivo atender al dispositivo que género la interrupción.</a:t>
            </a:r>
            <a:endParaRPr lang="en-US" sz="1600" dirty="0" smtClean="0"/>
          </a:p>
          <a:p>
            <a:r>
              <a:rPr lang="es-ES" sz="1600" dirty="0" smtClean="0"/>
              <a:t> </a:t>
            </a:r>
            <a:endParaRPr lang="en-US" sz="1600" dirty="0" smtClean="0"/>
          </a:p>
          <a:p>
            <a:r>
              <a:rPr lang="es-ES" sz="1600" dirty="0" smtClean="0"/>
              <a:t>4) Una vez que la rutina de la interrupción termina el procesador vuelve a tomar el control, este va a la pila donde están todos los registros para retomar la ejecución del programa que se estaba usando anteriormente.</a:t>
            </a:r>
            <a:endParaRPr lang="en-US" sz="1600" dirty="0" smtClean="0"/>
          </a:p>
          <a:p>
            <a:pPr lvl="1"/>
            <a:r>
              <a:rPr lang="es-ES" sz="1700" dirty="0" smtClean="0"/>
              <a:t> </a:t>
            </a:r>
            <a:endParaRPr lang="en-US" sz="17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Direcciones bases.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200" dirty="0" smtClean="0"/>
              <a:t>Las I/O </a:t>
            </a:r>
            <a:r>
              <a:rPr lang="es-ES" sz="1200" dirty="0" err="1" smtClean="0"/>
              <a:t>Address</a:t>
            </a:r>
            <a:r>
              <a:rPr lang="es-ES" sz="1200" dirty="0" smtClean="0"/>
              <a:t> (Input/Output </a:t>
            </a:r>
            <a:r>
              <a:rPr lang="es-ES" sz="1200" dirty="0" err="1" smtClean="0"/>
              <a:t>Address</a:t>
            </a:r>
            <a:r>
              <a:rPr lang="es-ES" sz="1200" dirty="0" smtClean="0"/>
              <a:t>, direcciones de entrada/salida) son unas direcciones de memoria en las cuales se almacenan los datos obtenidos desde un periférico, tarjeta, etc.  Para la correcta comprensión, por ejemplo una vez que el ratón ha solicitado la IRQ y que esta ha sido atendida, los valores del ratón (al moverse, al pulsar un botón, etc.) son colocados en una posición de memoria fija, a la cual el CPU puede acceder para procesar la información, o bien para mandarla al programa, o donde corresponda.  Esa dirección es la I/O </a:t>
            </a:r>
            <a:r>
              <a:rPr lang="es-ES" sz="1200" dirty="0" err="1" smtClean="0"/>
              <a:t>Address</a:t>
            </a:r>
            <a:r>
              <a:rPr lang="es-ES" sz="1200" dirty="0" smtClean="0"/>
              <a:t>.</a:t>
            </a:r>
            <a:endParaRPr lang="en-US" sz="1200" dirty="0" smtClean="0"/>
          </a:p>
          <a:p>
            <a:r>
              <a:rPr lang="es-ES" sz="1200" dirty="0" smtClean="0"/>
              <a:t> </a:t>
            </a:r>
            <a:endParaRPr lang="en-US" sz="1200" dirty="0" smtClean="0"/>
          </a:p>
          <a:p>
            <a:r>
              <a:rPr lang="es-ES" sz="1200" dirty="0" smtClean="0"/>
              <a:t>En un principio, cualquier dirección de memoria base puede ser una I/O </a:t>
            </a:r>
            <a:r>
              <a:rPr lang="es-ES" sz="1200" dirty="0" err="1" smtClean="0"/>
              <a:t>Address</a:t>
            </a:r>
            <a:r>
              <a:rPr lang="es-ES" sz="1200" dirty="0" smtClean="0"/>
              <a:t>, siempre y cuando no interfiera con nada.  Las I/O </a:t>
            </a:r>
            <a:r>
              <a:rPr lang="es-ES" sz="1200" dirty="0" err="1" smtClean="0"/>
              <a:t>Address</a:t>
            </a:r>
            <a:r>
              <a:rPr lang="es-ES" sz="1200" dirty="0" smtClean="0"/>
              <a:t> pueden ser necesarias para la transferencia de datos desde un scanner, una </a:t>
            </a:r>
            <a:r>
              <a:rPr lang="es-ES" sz="1200" dirty="0" err="1" smtClean="0"/>
              <a:t>capturadora</a:t>
            </a:r>
            <a:r>
              <a:rPr lang="es-ES" sz="1200" dirty="0" smtClean="0"/>
              <a:t>, etc.</a:t>
            </a:r>
            <a:endParaRPr lang="en-US" sz="1200" dirty="0" smtClean="0"/>
          </a:p>
          <a:p>
            <a:r>
              <a:rPr lang="es-ES" sz="1200" dirty="0" smtClean="0"/>
              <a:t> </a:t>
            </a:r>
            <a:endParaRPr lang="en-US" sz="1200" dirty="0" smtClean="0"/>
          </a:p>
          <a:p>
            <a:r>
              <a:rPr lang="es-ES" sz="1200" dirty="0" smtClean="0"/>
              <a:t>Lo que sucede es que ya hay una serie de direcciones </a:t>
            </a:r>
            <a:r>
              <a:rPr lang="es-ES" sz="1200" dirty="0" err="1" smtClean="0"/>
              <a:t>standard</a:t>
            </a:r>
            <a:r>
              <a:rPr lang="es-ES" sz="1200" dirty="0" smtClean="0"/>
              <a:t> para determinados dispositivos, los que siempre acompañan al ordenador, y el software debe saber que se usan para esos dispositivos y nada más.  Las más comunes son:</a:t>
            </a:r>
            <a:endParaRPr lang="en-US" sz="1200" dirty="0" smtClean="0"/>
          </a:p>
          <a:p>
            <a:pPr lvl="0"/>
            <a:r>
              <a:rPr lang="es-ES" sz="1200" dirty="0" smtClean="0"/>
              <a:t>1F0: Primer disco duro. </a:t>
            </a:r>
            <a:endParaRPr lang="en-US" sz="1200" dirty="0" smtClean="0"/>
          </a:p>
          <a:p>
            <a:pPr lvl="0"/>
            <a:r>
              <a:rPr lang="es-ES" sz="1200" dirty="0" smtClean="0"/>
              <a:t>1F8: Segundo disco duro. </a:t>
            </a:r>
            <a:endParaRPr lang="en-US" sz="1200" dirty="0" smtClean="0"/>
          </a:p>
          <a:p>
            <a:pPr lvl="0"/>
            <a:r>
              <a:rPr lang="es-ES" sz="1200" dirty="0" smtClean="0"/>
              <a:t>170: Tercer disco duro. </a:t>
            </a:r>
            <a:endParaRPr lang="en-US" sz="1200" dirty="0" smtClean="0"/>
          </a:p>
          <a:p>
            <a:pPr lvl="0"/>
            <a:r>
              <a:rPr lang="es-ES" sz="1200" dirty="0" smtClean="0"/>
              <a:t>178: Cuarto disco duro. </a:t>
            </a:r>
            <a:endParaRPr lang="en-US" sz="1200" dirty="0" smtClean="0"/>
          </a:p>
          <a:p>
            <a:pPr lvl="0"/>
            <a:r>
              <a:rPr lang="es-ES" sz="1200" dirty="0" smtClean="0"/>
              <a:t>3F8: COM1. </a:t>
            </a:r>
            <a:endParaRPr lang="en-US" sz="1200" dirty="0" smtClean="0"/>
          </a:p>
          <a:p>
            <a:pPr lvl="0"/>
            <a:r>
              <a:rPr lang="es-ES" sz="1200" dirty="0" smtClean="0"/>
              <a:t>2F8: COM2. </a:t>
            </a:r>
            <a:endParaRPr lang="en-US" sz="1200" dirty="0" smtClean="0"/>
          </a:p>
          <a:p>
            <a:pPr lvl="0"/>
            <a:r>
              <a:rPr lang="es-ES" sz="1200" dirty="0" smtClean="0"/>
              <a:t>3E8: COM3. </a:t>
            </a:r>
            <a:endParaRPr lang="en-US" sz="1200" dirty="0" smtClean="0"/>
          </a:p>
          <a:p>
            <a:pPr lvl="0"/>
            <a:r>
              <a:rPr lang="es-ES" sz="1200" dirty="0" smtClean="0"/>
              <a:t>2E8: COM4. </a:t>
            </a:r>
            <a:endParaRPr lang="en-US" sz="1200" dirty="0" smtClean="0"/>
          </a:p>
          <a:p>
            <a:pPr lvl="0"/>
            <a:r>
              <a:rPr lang="es-ES" sz="1200" dirty="0" smtClean="0"/>
              <a:t>378: LPT1. </a:t>
            </a:r>
            <a:endParaRPr lang="en-US" sz="1200" dirty="0" smtClean="0"/>
          </a:p>
          <a:p>
            <a:pPr lvl="0"/>
            <a:r>
              <a:rPr lang="es-ES" sz="1200" dirty="0" smtClean="0"/>
              <a:t>278: LPT2. </a:t>
            </a:r>
            <a:endParaRPr lang="en-US" sz="1200" dirty="0" smtClean="0"/>
          </a:p>
          <a:p>
            <a:pPr lvl="0"/>
            <a:r>
              <a:rPr lang="es-ES" sz="1200" dirty="0" smtClean="0"/>
              <a:t>3BC: LPT3.</a:t>
            </a:r>
            <a:endParaRPr lang="en-US" sz="1200" dirty="0" smtClean="0"/>
          </a:p>
          <a:p>
            <a:r>
              <a:rPr lang="es-ES" sz="1200" dirty="0" smtClean="0"/>
              <a:t>Existen otras direcciones I/O, pero estas son las más importantes. </a:t>
            </a:r>
            <a:endParaRPr lang="en-US" sz="1200" dirty="0" smtClean="0"/>
          </a:p>
          <a:p>
            <a:pPr lvl="1"/>
            <a:r>
              <a:rPr lang="es-ES" sz="1700" dirty="0" smtClean="0"/>
              <a:t> </a:t>
            </a:r>
            <a:endParaRPr lang="en-US" sz="17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Registros.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200" dirty="0" smtClean="0"/>
              <a:t>Los registros del procesador se emplean para controlar instrucciones en ejecución, manejar direccionamiento de memoria y proporcionar capacidad aritmética. Los registros son </a:t>
            </a:r>
            <a:r>
              <a:rPr lang="es-ES" sz="1200" dirty="0" err="1" smtClean="0"/>
              <a:t>direccionables</a:t>
            </a:r>
            <a:r>
              <a:rPr lang="es-ES" sz="1200" dirty="0" smtClean="0"/>
              <a:t> por medio de un nombre. </a:t>
            </a:r>
            <a:endParaRPr lang="en-US" sz="1200" dirty="0" smtClean="0"/>
          </a:p>
          <a:p>
            <a:r>
              <a:rPr lang="es-ES" sz="1200" b="1" dirty="0" smtClean="0"/>
              <a:t>Registros de Propósito General </a:t>
            </a:r>
            <a:endParaRPr lang="en-US" sz="1200" dirty="0" smtClean="0"/>
          </a:p>
          <a:p>
            <a:r>
              <a:rPr lang="es-ES" sz="1200" dirty="0" smtClean="0"/>
              <a:t>Los registros de propósito general AX, BX, CX y DX son los caballos de batalla del sistema. Son únicos en el sentido de que se les puede direccionar como una palabra o como un byte. </a:t>
            </a:r>
            <a:endParaRPr lang="en-US" sz="1200" dirty="0" smtClean="0"/>
          </a:p>
          <a:p>
            <a:pPr lvl="1"/>
            <a:r>
              <a:rPr lang="es-ES" sz="1100" b="1" dirty="0" smtClean="0"/>
              <a:t>Registro AX:</a:t>
            </a:r>
            <a:r>
              <a:rPr lang="es-ES" sz="1100" dirty="0" smtClean="0"/>
              <a:t> El registro AX es el registro acumulador, es utilizado para operaciones que implican entrada/salida y la mayor parte de la aritmética. </a:t>
            </a:r>
            <a:endParaRPr lang="en-US" sz="1100" dirty="0" smtClean="0"/>
          </a:p>
          <a:p>
            <a:pPr lvl="1"/>
            <a:r>
              <a:rPr lang="es-ES" sz="1100" b="1" dirty="0" smtClean="0"/>
              <a:t>Registro BX:</a:t>
            </a:r>
            <a:r>
              <a:rPr lang="es-ES" sz="1100" dirty="0" smtClean="0"/>
              <a:t> El registro BX es el registro base, y es el único registro de propósito general que puede ser un índice para direccionamiento indexado. También es común emplear el BX para cálculos. </a:t>
            </a:r>
            <a:endParaRPr lang="en-US" sz="1100" dirty="0" smtClean="0"/>
          </a:p>
          <a:p>
            <a:pPr lvl="1"/>
            <a:r>
              <a:rPr lang="es-ES" sz="1100" b="1" dirty="0" smtClean="0"/>
              <a:t>Registro CX:</a:t>
            </a:r>
            <a:r>
              <a:rPr lang="es-ES" sz="1100" dirty="0" smtClean="0"/>
              <a:t> El registro CX es conocido como el registro contador. Puede contener un valor para controlar el número de veces que un ciclo se repite o un valor para corrimiento de bits. </a:t>
            </a:r>
            <a:endParaRPr lang="en-US" sz="1100" dirty="0" smtClean="0"/>
          </a:p>
          <a:p>
            <a:pPr lvl="1"/>
            <a:r>
              <a:rPr lang="es-ES" sz="1100" b="1" dirty="0" smtClean="0"/>
              <a:t>Registro DX:</a:t>
            </a:r>
            <a:r>
              <a:rPr lang="es-ES" sz="1100" dirty="0" smtClean="0"/>
              <a:t> El registro DX es el registro de datos. Algunas operaciones de entrada/salida requieren su uso, y las operaciones de multiplicación y división con cifras grandes suponen al DX y AX trabajando juntos. </a:t>
            </a:r>
            <a:endParaRPr lang="en-US" sz="1100" dirty="0" smtClean="0"/>
          </a:p>
          <a:p>
            <a:pPr lvl="1"/>
            <a:r>
              <a:rPr lang="es-ES" sz="1100" b="1" dirty="0" smtClean="0"/>
              <a:t>Registros Índice</a:t>
            </a:r>
            <a:r>
              <a:rPr lang="es-ES" sz="1100" dirty="0" smtClean="0"/>
              <a:t>: Los registros SI y DI están disponibles para direccionamiento indexado y para sumas y restas.</a:t>
            </a:r>
            <a:endParaRPr lang="en-US" sz="1100" dirty="0" smtClean="0"/>
          </a:p>
          <a:p>
            <a:pPr lvl="1"/>
            <a:r>
              <a:rPr lang="es-ES" sz="1100" b="1" dirty="0" smtClean="0"/>
              <a:t>Registro SI:</a:t>
            </a:r>
            <a:r>
              <a:rPr lang="es-ES" sz="1100" dirty="0" smtClean="0"/>
              <a:t> El registro índice fuente de 16 bits es requerido por algunas operaciones con cadenas de caracteres. El SI está asociado con el registro DS. </a:t>
            </a:r>
            <a:endParaRPr lang="en-US" sz="1100" dirty="0" smtClean="0"/>
          </a:p>
          <a:p>
            <a:pPr lvl="1"/>
            <a:r>
              <a:rPr lang="es-ES" sz="1100" b="1" dirty="0" smtClean="0"/>
              <a:t>Registro DI:</a:t>
            </a:r>
            <a:r>
              <a:rPr lang="es-ES" sz="1100" dirty="0" smtClean="0"/>
              <a:t> El registro índice destino también es requerido por algunas operaciones con cadenas de caracteres. El DI está asociado con el registro ES. </a:t>
            </a:r>
            <a:endParaRPr lang="en-US" sz="1100" dirty="0" smtClean="0"/>
          </a:p>
          <a:p>
            <a:pPr lvl="1"/>
            <a:r>
              <a:rPr lang="es-ES" sz="1100" b="1" dirty="0" smtClean="0"/>
              <a:t>Registros Apuntadores: </a:t>
            </a:r>
            <a:r>
              <a:rPr lang="es-ES" sz="1100" dirty="0" smtClean="0"/>
              <a:t>Los registros SP (apuntador de pila) y BP (apuntador base) están asociados con el registro SS y permiten al sistema </a:t>
            </a:r>
            <a:r>
              <a:rPr lang="es-ES" sz="1100" dirty="0" err="1" smtClean="0"/>
              <a:t>accesar</a:t>
            </a:r>
            <a:r>
              <a:rPr lang="es-ES" sz="1100" dirty="0" smtClean="0"/>
              <a:t> datos en el segmento de la pila.</a:t>
            </a:r>
            <a:endParaRPr lang="en-US" sz="1100" dirty="0" smtClean="0"/>
          </a:p>
          <a:p>
            <a:pPr lvl="1"/>
            <a:r>
              <a:rPr lang="es-ES" sz="1100" b="1" dirty="0" smtClean="0"/>
              <a:t>Registro SP:</a:t>
            </a:r>
            <a:r>
              <a:rPr lang="es-ES" sz="1100" dirty="0" smtClean="0"/>
              <a:t> El apuntador de pila de 16 bits está asociado con el registro SS y proporciona un valor de desplazamiento que se refiere a la palabra actual que está siendo procesada en la pila. El sistema maneja de manera automática este registro. </a:t>
            </a:r>
            <a:endParaRPr lang="en-US" sz="1100" dirty="0" smtClean="0"/>
          </a:p>
          <a:p>
            <a:pPr lvl="1"/>
            <a:r>
              <a:rPr lang="es-ES" sz="1100" b="1" dirty="0" smtClean="0"/>
              <a:t>Registro BP:</a:t>
            </a:r>
            <a:r>
              <a:rPr lang="es-ES" sz="1100" dirty="0" smtClean="0"/>
              <a:t> El apuntador base de 16 bits facilita la referencia de parámetros, los cuales son datos y direcciones transmitidos vía la pila. </a:t>
            </a:r>
            <a:endParaRPr lang="en-US" sz="1100" dirty="0" smtClean="0"/>
          </a:p>
          <a:p>
            <a:pPr lvl="1"/>
            <a:r>
              <a:rPr lang="es-ES" sz="1100" b="1" dirty="0" smtClean="0"/>
              <a:t>Registro de Banderas: </a:t>
            </a:r>
            <a:r>
              <a:rPr lang="es-ES" sz="1100" dirty="0" smtClean="0"/>
              <a:t>Es un registro de 16 bits, de los cuales nueve sirven para indicar el estado actual de la máquina y el resultado del procesamiento. Muchas instrucciones aritméticas y de comparación cambian el estado de las banderas y apoyándose de ellas determinan la acción subsecuente. </a:t>
            </a:r>
            <a:endParaRPr lang="en-US" sz="1100" dirty="0" smtClean="0"/>
          </a:p>
          <a:p>
            <a:pPr lvl="1"/>
            <a:r>
              <a:rPr lang="es-ES" sz="1700" dirty="0" smtClean="0"/>
              <a:t> </a:t>
            </a:r>
            <a:endParaRPr lang="en-US" sz="17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b="1" dirty="0" smtClean="0"/>
              <a:t>Invocación de Interrupciones.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Las interrupciones del  procesador,  hardware  y software son invocadas de diferente manera: </a:t>
            </a:r>
            <a:endParaRPr lang="en-US" sz="2000" dirty="0" smtClean="0"/>
          </a:p>
          <a:p>
            <a:pPr lvl="1"/>
            <a:r>
              <a:rPr lang="es-ES" sz="1700" b="1" dirty="0" smtClean="0"/>
              <a:t>Procesador</a:t>
            </a:r>
            <a:r>
              <a:rPr lang="es-ES" sz="1700" dirty="0" smtClean="0"/>
              <a:t>: Las interrupciones del  procesador  o interrupciones  lógicas  son  invocadas por el procesador como consecuencia de  un  resultado inusual del programa, tal como un intento de división por cero. </a:t>
            </a:r>
            <a:endParaRPr lang="en-US" sz="1700" dirty="0" smtClean="0"/>
          </a:p>
          <a:p>
            <a:pPr lvl="1"/>
            <a:r>
              <a:rPr lang="es-ES" sz="1700" b="1" dirty="0" smtClean="0"/>
              <a:t>Hardware</a:t>
            </a:r>
            <a:r>
              <a:rPr lang="es-ES" sz="1700" dirty="0" smtClean="0"/>
              <a:t>: Las interrupciones de hardware  son invocadas  por  mecanismos  periféricos   estos   fijan   sus  respectivas  líneas  de  petición  de  interrupción (IRQ).  Cada  vez  que  una  tecla es presionada, por  ejemplo, el  teclado genera   una interrupción. Las interrupciones  de hardware son </a:t>
            </a:r>
            <a:r>
              <a:rPr lang="es-ES" sz="1700" dirty="0" err="1" smtClean="0"/>
              <a:t>vectoreadas</a:t>
            </a:r>
            <a:r>
              <a:rPr lang="es-ES" sz="1700" dirty="0" smtClean="0"/>
              <a:t> a rutinas de servicio de interrupción  (</a:t>
            </a:r>
            <a:r>
              <a:rPr lang="es-ES" sz="1700" dirty="0" err="1" smtClean="0"/>
              <a:t>ISRs</a:t>
            </a:r>
            <a:r>
              <a:rPr lang="es-ES" sz="1700" dirty="0" smtClean="0"/>
              <a:t>) estas generalmente residen en el BIOS. </a:t>
            </a:r>
            <a:endParaRPr lang="en-US" sz="1700" dirty="0" smtClean="0"/>
          </a:p>
          <a:p>
            <a:pPr lvl="1"/>
            <a:r>
              <a:rPr lang="es-ES" sz="1700" b="1" dirty="0" smtClean="0"/>
              <a:t>Software</a:t>
            </a:r>
            <a:r>
              <a:rPr lang="es-ES" sz="1700" dirty="0" smtClean="0"/>
              <a:t>: Las  interrupciones  de  software  son  invocadas  a  través   de  la  instrucción  INT  del  8086.  La  mayoría de las interrupciones de software son  </a:t>
            </a:r>
            <a:r>
              <a:rPr lang="es-ES" sz="1700" dirty="0" err="1" smtClean="0"/>
              <a:t>vectoreadas</a:t>
            </a:r>
            <a:r>
              <a:rPr lang="es-ES" sz="1700" dirty="0" smtClean="0"/>
              <a:t>  a  (</a:t>
            </a:r>
            <a:r>
              <a:rPr lang="es-ES" sz="1700" dirty="0" err="1" smtClean="0"/>
              <a:t>DSRs</a:t>
            </a:r>
            <a:r>
              <a:rPr lang="es-ES" sz="1700" dirty="0" smtClean="0"/>
              <a:t>)  localizado en el BIOS, o en  programas de aplicación. </a:t>
            </a:r>
            <a:endParaRPr lang="en-US" sz="1700" dirty="0" smtClean="0"/>
          </a:p>
          <a:p>
            <a:pPr lvl="8"/>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Registros.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600" dirty="0" smtClean="0"/>
              <a:t>Los bits de las banderas son las siguientes: </a:t>
            </a:r>
            <a:endParaRPr lang="en-US" sz="1600" dirty="0" smtClean="0"/>
          </a:p>
          <a:p>
            <a:pPr lvl="1"/>
            <a:r>
              <a:rPr lang="es-ES" sz="1400" b="1" dirty="0" smtClean="0"/>
              <a:t>OF (</a:t>
            </a:r>
            <a:r>
              <a:rPr lang="es-ES" sz="1400" b="1" dirty="0" err="1" smtClean="0"/>
              <a:t>overflow</a:t>
            </a:r>
            <a:r>
              <a:rPr lang="es-ES" sz="1400" b="1" dirty="0" smtClean="0"/>
              <a:t>, desbordamiento):</a:t>
            </a:r>
            <a:r>
              <a:rPr lang="es-ES" sz="1400" dirty="0" smtClean="0"/>
              <a:t> Indica desbordamiento del bit de mayor orden después de una operación aritmética de números signados (1=existe </a:t>
            </a:r>
            <a:r>
              <a:rPr lang="es-ES" sz="1400" dirty="0" err="1" smtClean="0"/>
              <a:t>overflow</a:t>
            </a:r>
            <a:r>
              <a:rPr lang="es-ES" sz="1400" dirty="0" smtClean="0"/>
              <a:t>; 0=no existe </a:t>
            </a:r>
            <a:r>
              <a:rPr lang="es-ES" sz="1400" dirty="0" err="1" smtClean="0"/>
              <a:t>overflow</a:t>
            </a:r>
            <a:r>
              <a:rPr lang="es-ES" sz="1400" dirty="0" smtClean="0"/>
              <a:t>). Para operaciones sin signo, no se toma en cuenta esta bandera. </a:t>
            </a:r>
            <a:endParaRPr lang="en-US" sz="1400" dirty="0" smtClean="0"/>
          </a:p>
          <a:p>
            <a:pPr lvl="1"/>
            <a:r>
              <a:rPr lang="es-ES" sz="1400" b="1" dirty="0" smtClean="0"/>
              <a:t>DF (dirección):</a:t>
            </a:r>
            <a:r>
              <a:rPr lang="es-ES" sz="1400" dirty="0" smtClean="0"/>
              <a:t> Controla la selección de incremento o decremento de los registros SI o DI en las operaciones con cadenas de caracteres (1=decremento automático; 0=incremento). La bandera DF se controla con las instrucciones STD y CLD. </a:t>
            </a:r>
            <a:endParaRPr lang="en-US" sz="1400" dirty="0" smtClean="0"/>
          </a:p>
          <a:p>
            <a:pPr lvl="1"/>
            <a:r>
              <a:rPr lang="es-ES" sz="1400" b="1" dirty="0" smtClean="0"/>
              <a:t>IF (interrupción):</a:t>
            </a:r>
            <a:r>
              <a:rPr lang="es-ES" sz="1400" dirty="0" smtClean="0"/>
              <a:t> Indica que una interrupción externa sea procesada o ignorada (1=habilita la interrupción; 0=deshabilita la interrupción). El estado de la bandera IF se controla con las instrucciones STI y CLI. </a:t>
            </a:r>
            <a:endParaRPr lang="en-US" sz="1400" dirty="0" smtClean="0"/>
          </a:p>
          <a:p>
            <a:pPr lvl="1"/>
            <a:r>
              <a:rPr lang="es-ES" sz="1400" b="1" dirty="0" smtClean="0"/>
              <a:t>TF (trampa):</a:t>
            </a:r>
            <a:r>
              <a:rPr lang="es-ES" sz="1400" dirty="0" smtClean="0"/>
              <a:t> Permite la operación del procesador en modo de depuración (paso a paso) </a:t>
            </a:r>
            <a:endParaRPr lang="en-US" sz="1400" dirty="0" smtClean="0"/>
          </a:p>
          <a:p>
            <a:pPr lvl="1"/>
            <a:r>
              <a:rPr lang="es-ES" sz="1400" b="1" dirty="0" smtClean="0"/>
              <a:t>SF (signo):</a:t>
            </a:r>
            <a:r>
              <a:rPr lang="es-ES" sz="1400" dirty="0" smtClean="0"/>
              <a:t> Contiene el signo resultante de una operación aritmética (0=positivo; 1=negativo). </a:t>
            </a:r>
            <a:endParaRPr lang="en-US" sz="1400" dirty="0" smtClean="0"/>
          </a:p>
          <a:p>
            <a:pPr lvl="1"/>
            <a:r>
              <a:rPr lang="es-ES" sz="1400" b="1" dirty="0" smtClean="0"/>
              <a:t>ZF (cero):</a:t>
            </a:r>
            <a:r>
              <a:rPr lang="es-ES" sz="1400" dirty="0" smtClean="0"/>
              <a:t> Indica el resultado de una operación aritmética o de comparación (0=resultado diferente de cero; 1=resultado igual a cero). </a:t>
            </a:r>
            <a:endParaRPr lang="en-US" sz="1400" dirty="0" smtClean="0"/>
          </a:p>
          <a:p>
            <a:pPr lvl="1"/>
            <a:r>
              <a:rPr lang="es-ES" sz="1400" b="1" dirty="0" smtClean="0"/>
              <a:t>AF (acarreo auxiliar):</a:t>
            </a:r>
            <a:r>
              <a:rPr lang="es-ES" sz="1400" dirty="0" smtClean="0"/>
              <a:t> Contiene un acarreo externo del bit 3 en un dato de 8 bits, para aritmética especializada. Esta bandera se prueba con las instrucciones DAA y DAS para ajustar el valor de AL después de una suma o resta BCD. </a:t>
            </a:r>
            <a:endParaRPr lang="en-US" sz="1400" dirty="0" smtClean="0"/>
          </a:p>
          <a:p>
            <a:pPr lvl="1"/>
            <a:r>
              <a:rPr lang="es-ES" sz="1400" b="1" dirty="0" smtClean="0"/>
              <a:t>PF (paridad):</a:t>
            </a:r>
            <a:r>
              <a:rPr lang="es-ES" sz="1400" dirty="0" smtClean="0"/>
              <a:t> Indica paridad par o impar en una operación de datos de ocho bits (0=paridad impar; 1=paridad par). </a:t>
            </a:r>
            <a:endParaRPr lang="en-US" sz="1400" dirty="0" smtClean="0"/>
          </a:p>
          <a:p>
            <a:pPr lvl="1"/>
            <a:r>
              <a:rPr lang="es-ES" sz="1400" b="1" dirty="0" smtClean="0"/>
              <a:t>CF (acarreo):</a:t>
            </a:r>
            <a:r>
              <a:rPr lang="es-ES" sz="1400" dirty="0" smtClean="0"/>
              <a:t> Contiene el acarreo de los bits de mayor orden después de una operación aritmética; también almacena el contenido del último bit en una operación de corrimiento o de rotación. </a:t>
            </a:r>
            <a:endParaRPr lang="en-US" sz="1400" dirty="0" smtClean="0"/>
          </a:p>
          <a:p>
            <a:pPr lvl="1"/>
            <a:r>
              <a:rPr lang="es-ES" sz="1700" dirty="0" smtClean="0"/>
              <a:t> </a:t>
            </a:r>
            <a:endParaRPr lang="en-US" sz="17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Registros.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lvl="0"/>
            <a:r>
              <a:rPr lang="es-ES" sz="1500" b="1" dirty="0" smtClean="0"/>
              <a:t>Registros de Segmento</a:t>
            </a:r>
            <a:r>
              <a:rPr lang="es-ES" sz="1500" dirty="0" smtClean="0"/>
              <a:t>  Un registro de segmento tiene 16 bits de longitud y facilita un área de memoria para direccionamiento conocida como el segmento actual.</a:t>
            </a:r>
            <a:endParaRPr lang="en-US" sz="1500" dirty="0" smtClean="0"/>
          </a:p>
          <a:p>
            <a:pPr lvl="0"/>
            <a:r>
              <a:rPr lang="es-ES" sz="1500" b="1" dirty="0" smtClean="0"/>
              <a:t>Registro CS:</a:t>
            </a:r>
            <a:r>
              <a:rPr lang="es-ES" sz="1500" dirty="0" smtClean="0"/>
              <a:t> El DOS almacena la dirección inicial del segmento de código de un programa en el registro CS. Esta dirección de segmento, más un valor de desplazamiento en el registro apuntador de instrucción (IP), indica la dirección de una instrucción que es buscada para su ejecución. Para propósitos de programación normal, no se necesita referenciar el registro CS. </a:t>
            </a:r>
            <a:endParaRPr lang="en-US" sz="1500" dirty="0" smtClean="0"/>
          </a:p>
          <a:p>
            <a:pPr lvl="0"/>
            <a:r>
              <a:rPr lang="es-ES" sz="1500" b="1" dirty="0" smtClean="0"/>
              <a:t>Registro DS:</a:t>
            </a:r>
            <a:r>
              <a:rPr lang="es-ES" sz="1500" dirty="0" smtClean="0"/>
              <a:t> La dirección inicial de un segmento de datos de programa es almacenada en el registro DS. Esta dirección, más un valor de desplazamiento en una instrucción, genera una referencia a la localidad de un byte específico en el segmento de datos. </a:t>
            </a:r>
            <a:endParaRPr lang="en-US" sz="1500" dirty="0" smtClean="0"/>
          </a:p>
          <a:p>
            <a:pPr lvl="0"/>
            <a:r>
              <a:rPr lang="es-ES" sz="1500" b="1" dirty="0" smtClean="0"/>
              <a:t>Registro SS:</a:t>
            </a:r>
            <a:r>
              <a:rPr lang="es-ES" sz="1500" dirty="0" smtClean="0"/>
              <a:t> El registro SS permite la colocación en memoria de una pila, para almacenamiento temporal de direcciones y datos. El DOS almacena la dirección de inicio del segmento de pila de un programa en el registro SS. Esta dirección de segmento, más un valor de desplazamiento en el registro del apuntador de la pila (SP), indica la palabra actual en la pila que está siendo direccionada. Para propósitos de programación normal, no se necesita referenciar el registro SS. </a:t>
            </a:r>
            <a:endParaRPr lang="en-US" sz="1500" dirty="0" smtClean="0"/>
          </a:p>
          <a:p>
            <a:pPr lvl="0"/>
            <a:r>
              <a:rPr lang="es-ES" sz="1500" b="1" dirty="0" smtClean="0"/>
              <a:t>Registro ES:</a:t>
            </a:r>
            <a:r>
              <a:rPr lang="es-ES" sz="1500" dirty="0" smtClean="0"/>
              <a:t> Algunas operaciones con cadenas de caracteres utilizan el registro extra de segmento para manejar el direccionamiento de memoria. El registro ES está asociado con el registro DI (Índice). Un programa que requiere el uso del registro ES puede inicializarlo con una dirección de segmento apropiada. </a:t>
            </a:r>
            <a:endParaRPr lang="en-US" sz="1500" dirty="0" smtClean="0"/>
          </a:p>
          <a:p>
            <a:pPr lvl="0"/>
            <a:r>
              <a:rPr lang="es-ES" sz="1500" b="1" dirty="0" smtClean="0"/>
              <a:t>Registro Apuntador de Instrucciones</a:t>
            </a:r>
            <a:r>
              <a:rPr lang="es-ES" sz="1500" dirty="0" smtClean="0"/>
              <a:t> El registro IP de 16 bits contiene el desplazamiento de dirección de la siguiente instrucción que se ejecuta. El IP está asociado con el registro CS en el sentido de que el IP indica la instrucción actual dentro del segmento de código que se está ejecutando actualmente.</a:t>
            </a:r>
            <a:endParaRPr lang="en-US" sz="15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Envío y recepción de los datos.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600" dirty="0" smtClean="0"/>
              <a:t>Para el envió y recepción de datos se debe utilizar un socket de cliente asincrónico o </a:t>
            </a:r>
            <a:r>
              <a:rPr lang="es-ES" sz="1600" dirty="0" err="1" smtClean="0"/>
              <a:t>sincrono</a:t>
            </a:r>
            <a:r>
              <a:rPr lang="es-ES" sz="1600" dirty="0" smtClean="0"/>
              <a:t>. Un socket de cliente asincrónico no suspende la aplicación mientras espera a que concluyan las operaciones de red. En su lugar, utiliza el modelo de programación asincrónica estándar de .NET Framework para procesar la conexión de red en un subproceso mientras la aplicación se sigue ejecutando en el subproceso original. Los sockets asincrónicos son adecuados para aplicaciones que utilizan la red de manera intensiva o que no pueden esperar a que concluyan las operaciones de red antes de continuar.</a:t>
            </a:r>
            <a:endParaRPr lang="en-US" sz="1600" dirty="0" smtClean="0"/>
          </a:p>
          <a:p>
            <a:r>
              <a:rPr lang="es-ES" sz="1600" dirty="0" smtClean="0"/>
              <a:t> </a:t>
            </a:r>
            <a:endParaRPr lang="en-US" sz="1600" dirty="0" smtClean="0"/>
          </a:p>
          <a:p>
            <a:r>
              <a:rPr lang="es-ES" sz="1600" dirty="0" smtClean="0"/>
              <a:t>La clase </a:t>
            </a:r>
            <a:r>
              <a:rPr lang="es-ES" sz="1600" dirty="0" smtClean="0">
                <a:hlinkClick r:id="rId3"/>
              </a:rPr>
              <a:t>Socket</a:t>
            </a:r>
            <a:r>
              <a:rPr lang="es-ES" sz="1600" dirty="0" smtClean="0"/>
              <a:t> sigue el modelo de nomenclatura de .NET Framework para métodos asincrónicos; por ejemplo, el método sincrónico </a:t>
            </a:r>
            <a:r>
              <a:rPr lang="es-ES" sz="1600" dirty="0" err="1" smtClean="0">
                <a:hlinkClick r:id="rId4"/>
              </a:rPr>
              <a:t>Receive</a:t>
            </a:r>
            <a:r>
              <a:rPr lang="es-ES" sz="1600" dirty="0" smtClean="0"/>
              <a:t> se corresponde con los métodos asincrónicos </a:t>
            </a:r>
            <a:r>
              <a:rPr lang="es-ES" sz="1600" dirty="0" err="1" smtClean="0">
                <a:hlinkClick r:id="rId5"/>
              </a:rPr>
              <a:t>BeginReceive</a:t>
            </a:r>
            <a:r>
              <a:rPr lang="es-ES" sz="1600" dirty="0" smtClean="0"/>
              <a:t> y </a:t>
            </a:r>
            <a:r>
              <a:rPr lang="es-ES" sz="1600" dirty="0" err="1" smtClean="0">
                <a:hlinkClick r:id="rId6"/>
              </a:rPr>
              <a:t>EndReceive</a:t>
            </a:r>
            <a:r>
              <a:rPr lang="es-ES" sz="1600" dirty="0" smtClean="0"/>
              <a:t>.</a:t>
            </a:r>
            <a:endParaRPr lang="en-US" sz="1600" dirty="0" smtClean="0"/>
          </a:p>
          <a:p>
            <a:r>
              <a:rPr lang="es-ES" sz="1600" dirty="0" smtClean="0"/>
              <a:t> </a:t>
            </a:r>
            <a:endParaRPr lang="en-US" sz="1600" dirty="0" smtClean="0"/>
          </a:p>
          <a:p>
            <a:r>
              <a:rPr lang="es-ES" sz="1600" dirty="0" smtClean="0"/>
              <a:t>Las operaciones asincrónicas requieren un método de devolución de llamada para devolver el resultado de la operación. Si la aplicación no necesita saber el resultado, no se requiere el método de devolución de llamada. </a:t>
            </a:r>
            <a:endParaRPr lang="en-US" sz="1600" dirty="0" smtClean="0"/>
          </a:p>
          <a:p>
            <a:r>
              <a:rPr lang="es-ES" sz="1600" dirty="0" smtClean="0"/>
              <a:t> </a:t>
            </a:r>
            <a:endParaRPr lang="en-US" sz="1600" dirty="0" smtClean="0"/>
          </a:p>
          <a:p>
            <a:r>
              <a:rPr lang="es-ES" sz="1600" dirty="0" smtClean="0"/>
              <a:t> </a:t>
            </a:r>
            <a:endParaRPr lang="en-US" sz="16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Envío y recepción de los datos.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1600" dirty="0" smtClean="0"/>
              <a:t>Los sockets asincrónicos utilizan subprocesos del grupo de subprocesos del sistema para procesar conexiones con la red. Un subproceso se encarga de iniciar el envío o la recepción de datos; otros subprocesos concluyen la conexión al dispositivo de red y envían o reciben los datos. En los siguientes ejemplos se utilizan instancias de la clase </a:t>
            </a:r>
            <a:r>
              <a:rPr lang="es-ES" sz="1600" dirty="0" err="1" smtClean="0">
                <a:hlinkClick r:id="rId3"/>
              </a:rPr>
              <a:t>System.Threading.ManualResetEvent</a:t>
            </a:r>
            <a:r>
              <a:rPr lang="es-ES" sz="1600" dirty="0" smtClean="0"/>
              <a:t> para suspender la ejecución del subproceso principal e indicar cuándo puede continuar la ejecución.</a:t>
            </a:r>
            <a:endParaRPr lang="en-US" sz="1600" dirty="0" smtClean="0"/>
          </a:p>
          <a:p>
            <a:r>
              <a:rPr lang="es-ES" sz="1600" dirty="0" smtClean="0"/>
              <a:t> </a:t>
            </a:r>
            <a:endParaRPr lang="en-US" sz="1600" dirty="0" smtClean="0"/>
          </a:p>
          <a:p>
            <a:r>
              <a:rPr lang="es-ES" sz="1600" dirty="0" smtClean="0"/>
              <a:t>La lectura de datos de un socket de cliente requiere un objeto de estado que pase valores entre llamadas asincrónicas. El método </a:t>
            </a:r>
            <a:r>
              <a:rPr lang="es-ES" sz="1600" dirty="0" err="1" smtClean="0"/>
              <a:t>Receive</a:t>
            </a:r>
            <a:r>
              <a:rPr lang="es-ES" sz="1600" dirty="0" smtClean="0"/>
              <a:t> configura el objeto de estado y después llama al método </a:t>
            </a:r>
            <a:r>
              <a:rPr lang="es-ES" sz="1600" dirty="0" err="1" smtClean="0"/>
              <a:t>BeginReceive</a:t>
            </a:r>
            <a:r>
              <a:rPr lang="es-ES" sz="1600" dirty="0" smtClean="0"/>
              <a:t> para leer los datos del socket de cliente de forma asincrónica. </a:t>
            </a:r>
            <a:endParaRPr lang="en-US" sz="1600" dirty="0" smtClean="0"/>
          </a:p>
          <a:p>
            <a:r>
              <a:rPr lang="es-ES" sz="1600" dirty="0" smtClean="0"/>
              <a:t>El método de devolución de llamada a la recepción </a:t>
            </a:r>
            <a:r>
              <a:rPr lang="es-ES" sz="1600" dirty="0" err="1" smtClean="0"/>
              <a:t>ReceiveCallback</a:t>
            </a:r>
            <a:r>
              <a:rPr lang="es-ES" sz="1600" dirty="0" smtClean="0"/>
              <a:t> implementa el delegado de </a:t>
            </a:r>
            <a:r>
              <a:rPr lang="es-ES" sz="1600" dirty="0" err="1" smtClean="0"/>
              <a:t>AsyncCallback</a:t>
            </a:r>
            <a:r>
              <a:rPr lang="es-ES" sz="1600" dirty="0" smtClean="0"/>
              <a:t>. Recibe los datos del dispositivo de red y genera una cadena de mensaje Lee uno o más bytes de datos de la red en el búfer de datos y después vuelve a llamar al método </a:t>
            </a:r>
            <a:r>
              <a:rPr lang="es-ES" sz="1600" dirty="0" err="1" smtClean="0"/>
              <a:t>BeginReceive</a:t>
            </a:r>
            <a:r>
              <a:rPr lang="es-ES" sz="1600" dirty="0" smtClean="0"/>
              <a:t> hasta que se completen los datos enviados por el cliente. Una vez que el cliente haya leído todos los datos, </a:t>
            </a:r>
            <a:r>
              <a:rPr lang="es-ES" sz="1600" dirty="0" err="1" smtClean="0"/>
              <a:t>ReceiveCallback</a:t>
            </a:r>
            <a:r>
              <a:rPr lang="es-ES" sz="1600" dirty="0" smtClean="0"/>
              <a:t> indica al subproceso de aplicación que los datos están completos mediante el establecimiento de </a:t>
            </a:r>
            <a:r>
              <a:rPr lang="es-ES" sz="1600" dirty="0" err="1" smtClean="0"/>
              <a:t>ManualResetEvent</a:t>
            </a:r>
            <a:r>
              <a:rPr lang="es-ES" sz="1600" dirty="0" smtClean="0"/>
              <a:t> </a:t>
            </a:r>
            <a:r>
              <a:rPr lang="es-ES" sz="1600" dirty="0" err="1" smtClean="0"/>
              <a:t>sendDone</a:t>
            </a:r>
            <a:r>
              <a:rPr lang="es-ES" sz="1600" dirty="0" smtClean="0"/>
              <a:t>.</a:t>
            </a:r>
            <a:endParaRPr lang="en-US" sz="1600" dirty="0" smtClean="0"/>
          </a:p>
          <a:p>
            <a:r>
              <a:rPr lang="es-ES" sz="1600" dirty="0" smtClean="0"/>
              <a:t> </a:t>
            </a:r>
            <a:endParaRPr lang="en-US" sz="1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endParaRPr lang="en-US" sz="1600" dirty="0" smtClean="0"/>
          </a:p>
          <a:p>
            <a:r>
              <a:rPr lang="es-ES" sz="1600" dirty="0" smtClean="0"/>
              <a:t>El siguiente código de ejemplo demuestra el uso de la clase </a:t>
            </a:r>
            <a:r>
              <a:rPr lang="es-ES" sz="1600" dirty="0" err="1" smtClean="0"/>
              <a:t>SerialPort</a:t>
            </a:r>
            <a:r>
              <a:rPr lang="es-ES" sz="1600" dirty="0" smtClean="0"/>
              <a:t> para permitir a dos usuarios chatear en dos ordenadores conectados por un cable </a:t>
            </a:r>
            <a:r>
              <a:rPr lang="es-ES" sz="1600" dirty="0" err="1" smtClean="0"/>
              <a:t>null</a:t>
            </a:r>
            <a:r>
              <a:rPr lang="es-ES" sz="1600" dirty="0" smtClean="0"/>
              <a:t> módem. En este ejemplo, a los usuarios se les pregunta por la configuración del puerto y un nombre de usuario antes de chatear. Ambos equipos deben estar ejecutando el programa para lograr la plena funcionalidad de este ejemplo.</a:t>
            </a:r>
            <a:endParaRPr lang="en-US" sz="1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endParaRPr lang="en-US" sz="1200" dirty="0" smtClean="0"/>
          </a:p>
          <a:p>
            <a:pPr>
              <a:buNone/>
            </a:pPr>
            <a:r>
              <a:rPr lang="es-ES" sz="1200" dirty="0" err="1" smtClean="0"/>
              <a:t>using</a:t>
            </a:r>
            <a:r>
              <a:rPr lang="es-ES" sz="1200" dirty="0" smtClean="0"/>
              <a:t> </a:t>
            </a:r>
            <a:r>
              <a:rPr lang="es-ES" sz="1200" dirty="0" err="1" smtClean="0"/>
              <a:t>System</a:t>
            </a:r>
            <a:r>
              <a:rPr lang="es-ES" sz="1200" dirty="0" smtClean="0"/>
              <a:t>;</a:t>
            </a:r>
            <a:endParaRPr lang="en-US" sz="1200" dirty="0" smtClean="0"/>
          </a:p>
          <a:p>
            <a:pPr>
              <a:buNone/>
            </a:pPr>
            <a:r>
              <a:rPr lang="es-ES" sz="1200" dirty="0" err="1" smtClean="0"/>
              <a:t>using</a:t>
            </a:r>
            <a:r>
              <a:rPr lang="es-ES" sz="1200" dirty="0" smtClean="0"/>
              <a:t> </a:t>
            </a:r>
            <a:r>
              <a:rPr lang="es-ES" sz="1200" dirty="0" err="1" smtClean="0"/>
              <a:t>System.IO.Ports</a:t>
            </a:r>
            <a:r>
              <a:rPr lang="es-ES" sz="1200" dirty="0" smtClean="0"/>
              <a:t>;</a:t>
            </a:r>
            <a:endParaRPr lang="en-US" sz="1200" dirty="0" smtClean="0"/>
          </a:p>
          <a:p>
            <a:pPr>
              <a:buNone/>
            </a:pPr>
            <a:r>
              <a:rPr lang="es-ES" sz="1200" dirty="0" err="1" smtClean="0"/>
              <a:t>using</a:t>
            </a:r>
            <a:r>
              <a:rPr lang="es-ES" sz="1200" dirty="0" smtClean="0"/>
              <a:t> </a:t>
            </a:r>
            <a:r>
              <a:rPr lang="es-ES" sz="1200" dirty="0" err="1" smtClean="0"/>
              <a:t>System.Threading</a:t>
            </a:r>
            <a:r>
              <a:rPr lang="es-ES" sz="1200" dirty="0" smtClean="0"/>
              <a:t>;</a:t>
            </a:r>
            <a:endParaRPr lang="en-US" sz="1200" dirty="0" smtClean="0"/>
          </a:p>
          <a:p>
            <a:pPr>
              <a:buNone/>
            </a:pPr>
            <a:r>
              <a:rPr lang="es-ES" sz="1200" dirty="0" smtClean="0"/>
              <a:t> </a:t>
            </a:r>
            <a:endParaRPr lang="en-US" sz="1200" dirty="0" smtClean="0"/>
          </a:p>
          <a:p>
            <a:pPr>
              <a:buNone/>
            </a:pPr>
            <a:r>
              <a:rPr lang="es-ES" sz="1200" dirty="0" err="1" smtClean="0"/>
              <a:t>public</a:t>
            </a:r>
            <a:r>
              <a:rPr lang="es-ES" sz="1200" dirty="0" smtClean="0"/>
              <a:t> </a:t>
            </a:r>
            <a:r>
              <a:rPr lang="es-ES" sz="1200" dirty="0" err="1" smtClean="0"/>
              <a:t>class</a:t>
            </a:r>
            <a:r>
              <a:rPr lang="es-ES" sz="1200" dirty="0" smtClean="0"/>
              <a:t> </a:t>
            </a:r>
            <a:r>
              <a:rPr lang="es-ES" sz="1200" dirty="0" err="1" smtClean="0"/>
              <a:t>PortChat</a:t>
            </a:r>
            <a:endParaRPr lang="en-US" sz="1200" dirty="0" smtClean="0"/>
          </a:p>
          <a:p>
            <a:pPr>
              <a:buNone/>
            </a:pPr>
            <a:r>
              <a:rPr lang="es-ES" sz="1200" dirty="0" smtClean="0"/>
              <a:t>{</a:t>
            </a:r>
            <a:endParaRPr lang="en-US" sz="1200" dirty="0" smtClean="0"/>
          </a:p>
          <a:p>
            <a:pPr>
              <a:buNone/>
            </a:pPr>
            <a:r>
              <a:rPr lang="es-ES" sz="1200" dirty="0" smtClean="0"/>
              <a:t>    </a:t>
            </a:r>
            <a:r>
              <a:rPr lang="es-ES" sz="1200" dirty="0" err="1" smtClean="0"/>
              <a:t>static</a:t>
            </a:r>
            <a:r>
              <a:rPr lang="es-ES" sz="1200" dirty="0" smtClean="0"/>
              <a:t> </a:t>
            </a:r>
            <a:r>
              <a:rPr lang="es-ES" sz="1200" dirty="0" err="1" smtClean="0"/>
              <a:t>bool</a:t>
            </a:r>
            <a:r>
              <a:rPr lang="es-ES" sz="1200" dirty="0" smtClean="0"/>
              <a:t> _</a:t>
            </a:r>
            <a:r>
              <a:rPr lang="es-ES" sz="1200" dirty="0" err="1" smtClean="0"/>
              <a:t>continue</a:t>
            </a:r>
            <a:r>
              <a:rPr lang="es-ES" sz="1200" dirty="0" smtClean="0"/>
              <a:t>;</a:t>
            </a:r>
            <a:endParaRPr lang="en-US" sz="1200" dirty="0" smtClean="0"/>
          </a:p>
          <a:p>
            <a:pPr>
              <a:buNone/>
            </a:pPr>
            <a:r>
              <a:rPr lang="es-ES" sz="1200" dirty="0" smtClean="0"/>
              <a:t>    </a:t>
            </a:r>
            <a:r>
              <a:rPr lang="es-ES" sz="1200" dirty="0" err="1" smtClean="0"/>
              <a:t>static</a:t>
            </a:r>
            <a:r>
              <a:rPr lang="es-ES" sz="1200" dirty="0" smtClean="0"/>
              <a:t> </a:t>
            </a:r>
            <a:r>
              <a:rPr lang="es-ES" sz="1200" dirty="0" err="1" smtClean="0"/>
              <a:t>SerialPort</a:t>
            </a:r>
            <a:r>
              <a:rPr lang="es-ES" sz="1200" dirty="0" smtClean="0"/>
              <a:t> _</a:t>
            </a:r>
            <a:r>
              <a:rPr lang="es-ES" sz="1200" dirty="0" err="1" smtClean="0"/>
              <a:t>serialPort</a:t>
            </a:r>
            <a:r>
              <a:rPr lang="es-ES" sz="1200" dirty="0" smtClean="0"/>
              <a:t>;</a:t>
            </a:r>
            <a:endParaRPr lang="en-US" sz="1200" dirty="0" smtClean="0"/>
          </a:p>
          <a:p>
            <a:pPr>
              <a:buNone/>
            </a:pPr>
            <a:r>
              <a:rPr lang="es-ES" sz="1200" dirty="0" smtClean="0"/>
              <a:t> </a:t>
            </a:r>
            <a:endParaRPr lang="en-US" sz="12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err="1" smtClean="0"/>
              <a:t>public</a:t>
            </a:r>
            <a:r>
              <a:rPr lang="es-ES" sz="1200" dirty="0" smtClean="0"/>
              <a:t> </a:t>
            </a:r>
            <a:r>
              <a:rPr lang="es-ES" sz="1200" dirty="0" err="1" smtClean="0"/>
              <a:t>static</a:t>
            </a:r>
            <a:r>
              <a:rPr lang="es-ES" sz="1200" dirty="0" smtClean="0"/>
              <a:t> </a:t>
            </a:r>
            <a:r>
              <a:rPr lang="es-ES" sz="1200" dirty="0" err="1" smtClean="0"/>
              <a:t>void</a:t>
            </a:r>
            <a:r>
              <a:rPr lang="es-ES" sz="1200" dirty="0" smtClean="0"/>
              <a:t> </a:t>
            </a:r>
            <a:r>
              <a:rPr lang="es-ES" sz="1200" dirty="0" err="1" smtClean="0"/>
              <a:t>Main</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name</a:t>
            </a:r>
            <a:r>
              <a:rPr lang="es-ES" sz="1200" dirty="0" smtClean="0"/>
              <a:t>;</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message</a:t>
            </a:r>
            <a:r>
              <a:rPr lang="es-ES" sz="1200" dirty="0" smtClean="0"/>
              <a:t>;</a:t>
            </a:r>
            <a:endParaRPr lang="en-US" sz="1200" dirty="0" smtClean="0"/>
          </a:p>
          <a:p>
            <a:pPr>
              <a:buNone/>
            </a:pPr>
            <a:r>
              <a:rPr lang="es-ES" sz="1200" dirty="0" smtClean="0"/>
              <a:t>        </a:t>
            </a:r>
            <a:r>
              <a:rPr lang="es-ES" sz="1200" dirty="0" err="1" smtClean="0"/>
              <a:t>StringComparer</a:t>
            </a:r>
            <a:r>
              <a:rPr lang="es-ES" sz="1200" dirty="0" smtClean="0"/>
              <a:t> </a:t>
            </a:r>
            <a:r>
              <a:rPr lang="es-ES" sz="1200" dirty="0" err="1" smtClean="0"/>
              <a:t>stringComparer</a:t>
            </a:r>
            <a:r>
              <a:rPr lang="es-ES" sz="1200" dirty="0" smtClean="0"/>
              <a:t> = </a:t>
            </a:r>
            <a:r>
              <a:rPr lang="es-ES" sz="1200" dirty="0" err="1" smtClean="0"/>
              <a:t>StringComparer.OrdinalIgnoreCase</a:t>
            </a:r>
            <a:r>
              <a:rPr lang="es-ES" sz="1200" dirty="0" smtClean="0"/>
              <a:t>;</a:t>
            </a:r>
            <a:endParaRPr lang="en-US" sz="1200" dirty="0" smtClean="0"/>
          </a:p>
          <a:p>
            <a:pPr>
              <a:buNone/>
            </a:pPr>
            <a:r>
              <a:rPr lang="es-ES" sz="1200" dirty="0" smtClean="0"/>
              <a:t>        </a:t>
            </a:r>
            <a:r>
              <a:rPr lang="es-ES" sz="1200" dirty="0" err="1" smtClean="0"/>
              <a:t>Thread</a:t>
            </a:r>
            <a:r>
              <a:rPr lang="es-ES" sz="1200" dirty="0" smtClean="0"/>
              <a:t> </a:t>
            </a:r>
            <a:r>
              <a:rPr lang="es-ES" sz="1200" dirty="0" err="1" smtClean="0"/>
              <a:t>readThread</a:t>
            </a:r>
            <a:r>
              <a:rPr lang="es-ES" sz="1200" dirty="0" smtClean="0"/>
              <a:t> = new </a:t>
            </a:r>
            <a:r>
              <a:rPr lang="es-ES" sz="1200" dirty="0" err="1" smtClean="0"/>
              <a:t>Thread</a:t>
            </a:r>
            <a:r>
              <a:rPr lang="es-ES" sz="1200" dirty="0" smtClean="0"/>
              <a:t>(</a:t>
            </a:r>
            <a:r>
              <a:rPr lang="es-ES" sz="1200" dirty="0" err="1" smtClean="0"/>
              <a:t>Read</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 </a:t>
            </a:r>
            <a:r>
              <a:rPr lang="es-ES" sz="1200" dirty="0" err="1" smtClean="0"/>
              <a:t>Create</a:t>
            </a:r>
            <a:r>
              <a:rPr lang="es-ES" sz="1200" dirty="0" smtClean="0"/>
              <a:t> a new </a:t>
            </a:r>
            <a:r>
              <a:rPr lang="es-ES" sz="1200" dirty="0" err="1" smtClean="0"/>
              <a:t>SerialPort</a:t>
            </a:r>
            <a:r>
              <a:rPr lang="es-ES" sz="1200" dirty="0" smtClean="0"/>
              <a:t> </a:t>
            </a:r>
            <a:r>
              <a:rPr lang="es-ES" sz="1200" dirty="0" err="1" smtClean="0"/>
              <a:t>object</a:t>
            </a:r>
            <a:r>
              <a:rPr lang="es-ES" sz="1200" dirty="0" smtClean="0"/>
              <a:t> </a:t>
            </a:r>
            <a:r>
              <a:rPr lang="es-ES" sz="1200" dirty="0" err="1" smtClean="0"/>
              <a:t>with</a:t>
            </a:r>
            <a:r>
              <a:rPr lang="es-ES" sz="1200" dirty="0" smtClean="0"/>
              <a:t> default </a:t>
            </a:r>
            <a:r>
              <a:rPr lang="es-ES" sz="1200" dirty="0" err="1" smtClean="0"/>
              <a:t>settings</a:t>
            </a:r>
            <a:r>
              <a:rPr lang="es-ES" sz="1200" dirty="0" smtClean="0"/>
              <a:t>.</a:t>
            </a:r>
            <a:endParaRPr lang="en-US" sz="1200" dirty="0" smtClean="0"/>
          </a:p>
          <a:p>
            <a:pPr>
              <a:buNone/>
            </a:pPr>
            <a:r>
              <a:rPr lang="es-ES" sz="1200" dirty="0" smtClean="0"/>
              <a:t>        _</a:t>
            </a:r>
            <a:r>
              <a:rPr lang="es-ES" sz="1200" dirty="0" err="1" smtClean="0"/>
              <a:t>serialPort</a:t>
            </a:r>
            <a:r>
              <a:rPr lang="es-ES" sz="1200" dirty="0" smtClean="0"/>
              <a:t> = new </a:t>
            </a:r>
            <a:r>
              <a:rPr lang="es-ES" sz="1200" dirty="0" err="1" smtClean="0"/>
              <a:t>SerialPort</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 </a:t>
            </a:r>
            <a:r>
              <a:rPr lang="es-ES" sz="1200" dirty="0" err="1" smtClean="0"/>
              <a:t>Allow</a:t>
            </a:r>
            <a:r>
              <a:rPr lang="es-ES" sz="1200" dirty="0" smtClean="0"/>
              <a:t> </a:t>
            </a:r>
            <a:r>
              <a:rPr lang="es-ES" sz="1200" dirty="0" err="1" smtClean="0"/>
              <a:t>the</a:t>
            </a:r>
            <a:r>
              <a:rPr lang="es-ES" sz="1200" dirty="0" smtClean="0"/>
              <a:t> </a:t>
            </a:r>
            <a:r>
              <a:rPr lang="es-ES" sz="1200" dirty="0" err="1" smtClean="0"/>
              <a:t>user</a:t>
            </a:r>
            <a:r>
              <a:rPr lang="es-ES" sz="1200" dirty="0" smtClean="0"/>
              <a:t> </a:t>
            </a:r>
            <a:r>
              <a:rPr lang="es-ES" sz="1200" dirty="0" err="1" smtClean="0"/>
              <a:t>to</a:t>
            </a:r>
            <a:r>
              <a:rPr lang="es-ES" sz="1200" dirty="0" smtClean="0"/>
              <a:t> set </a:t>
            </a:r>
            <a:r>
              <a:rPr lang="es-ES" sz="1200" dirty="0" err="1" smtClean="0"/>
              <a:t>the</a:t>
            </a:r>
            <a:r>
              <a:rPr lang="es-ES" sz="1200" dirty="0" smtClean="0"/>
              <a:t> </a:t>
            </a:r>
            <a:r>
              <a:rPr lang="es-ES" sz="1200" dirty="0" err="1" smtClean="0"/>
              <a:t>appropriate</a:t>
            </a:r>
            <a:r>
              <a:rPr lang="es-ES" sz="1200" dirty="0" smtClean="0"/>
              <a:t> </a:t>
            </a:r>
            <a:r>
              <a:rPr lang="es-ES" sz="1200" dirty="0" err="1" smtClean="0"/>
              <a:t>properties</a:t>
            </a:r>
            <a:r>
              <a:rPr lang="es-ES" sz="1200" dirty="0" smtClean="0"/>
              <a:t>.</a:t>
            </a:r>
            <a:endParaRPr lang="en-US" sz="1200" dirty="0" smtClean="0"/>
          </a:p>
          <a:p>
            <a:pPr>
              <a:buNone/>
            </a:pPr>
            <a:r>
              <a:rPr lang="es-ES" sz="1200" dirty="0" smtClean="0"/>
              <a:t>        _</a:t>
            </a:r>
            <a:r>
              <a:rPr lang="es-ES" sz="1200" dirty="0" err="1" smtClean="0"/>
              <a:t>serialPort.PortName</a:t>
            </a:r>
            <a:r>
              <a:rPr lang="es-ES" sz="1200" dirty="0" smtClean="0"/>
              <a:t> = </a:t>
            </a:r>
            <a:r>
              <a:rPr lang="es-ES" sz="1200" dirty="0" err="1" smtClean="0"/>
              <a:t>SetPortName</a:t>
            </a:r>
            <a:r>
              <a:rPr lang="es-ES" sz="1200" dirty="0" smtClean="0"/>
              <a:t>(_</a:t>
            </a:r>
            <a:r>
              <a:rPr lang="es-ES" sz="1200" dirty="0" err="1" smtClean="0"/>
              <a:t>serialPort.PortName</a:t>
            </a:r>
            <a:r>
              <a:rPr lang="es-ES" sz="1200" dirty="0" smtClean="0"/>
              <a:t>);</a:t>
            </a:r>
            <a:endParaRPr lang="en-US" sz="1200" dirty="0" smtClean="0"/>
          </a:p>
          <a:p>
            <a:pPr>
              <a:buNone/>
            </a:pPr>
            <a:r>
              <a:rPr lang="es-ES" sz="1200" dirty="0" smtClean="0"/>
              <a:t>        _</a:t>
            </a:r>
            <a:r>
              <a:rPr lang="es-ES" sz="1200" dirty="0" err="1" smtClean="0"/>
              <a:t>serialPort.BaudRate</a:t>
            </a:r>
            <a:r>
              <a:rPr lang="es-ES" sz="1200" dirty="0" smtClean="0"/>
              <a:t> = </a:t>
            </a:r>
            <a:r>
              <a:rPr lang="es-ES" sz="1200" dirty="0" err="1" smtClean="0"/>
              <a:t>SetPortBaudRate</a:t>
            </a:r>
            <a:r>
              <a:rPr lang="es-ES" sz="1200" dirty="0" smtClean="0"/>
              <a:t>(_</a:t>
            </a:r>
            <a:r>
              <a:rPr lang="es-ES" sz="1200" dirty="0" err="1" smtClean="0"/>
              <a:t>serialPort.BaudRate</a:t>
            </a:r>
            <a:r>
              <a:rPr lang="es-ES" sz="1200" dirty="0" smtClean="0"/>
              <a:t>);</a:t>
            </a:r>
            <a:endParaRPr lang="en-US" sz="1200" dirty="0" smtClean="0"/>
          </a:p>
          <a:p>
            <a:pPr>
              <a:buNone/>
            </a:pPr>
            <a:r>
              <a:rPr lang="es-ES" sz="1200" dirty="0" smtClean="0"/>
              <a:t>        _</a:t>
            </a:r>
            <a:r>
              <a:rPr lang="es-ES" sz="1200" dirty="0" err="1" smtClean="0"/>
              <a:t>serialPort.Parity</a:t>
            </a:r>
            <a:r>
              <a:rPr lang="es-ES" sz="1200" dirty="0" smtClean="0"/>
              <a:t> = </a:t>
            </a:r>
            <a:r>
              <a:rPr lang="es-ES" sz="1200" dirty="0" err="1" smtClean="0"/>
              <a:t>SetPortParity</a:t>
            </a:r>
            <a:r>
              <a:rPr lang="es-ES" sz="1200" dirty="0" smtClean="0"/>
              <a:t>(_</a:t>
            </a:r>
            <a:r>
              <a:rPr lang="es-ES" sz="1200" dirty="0" err="1" smtClean="0"/>
              <a:t>serialPort.Parity</a:t>
            </a:r>
            <a:r>
              <a:rPr lang="es-ES" sz="1200" dirty="0" smtClean="0"/>
              <a:t>);</a:t>
            </a:r>
            <a:endParaRPr lang="en-US" sz="1200" dirty="0" smtClean="0"/>
          </a:p>
          <a:p>
            <a:pPr>
              <a:buNone/>
            </a:pPr>
            <a:r>
              <a:rPr lang="es-ES" sz="1200" dirty="0" smtClean="0"/>
              <a:t>        _</a:t>
            </a:r>
            <a:r>
              <a:rPr lang="es-ES" sz="1200" dirty="0" err="1" smtClean="0"/>
              <a:t>serialPort.DataBits</a:t>
            </a:r>
            <a:r>
              <a:rPr lang="es-ES" sz="1200" dirty="0" smtClean="0"/>
              <a:t> = </a:t>
            </a:r>
            <a:r>
              <a:rPr lang="es-ES" sz="1200" dirty="0" err="1" smtClean="0"/>
              <a:t>SetPortDataBits</a:t>
            </a:r>
            <a:r>
              <a:rPr lang="es-ES" sz="1200" dirty="0" smtClean="0"/>
              <a:t>(_</a:t>
            </a:r>
            <a:r>
              <a:rPr lang="es-ES" sz="1200" dirty="0" err="1" smtClean="0"/>
              <a:t>serialPort.DataBits</a:t>
            </a:r>
            <a:r>
              <a:rPr lang="es-ES" sz="1200" dirty="0" smtClean="0"/>
              <a:t>);</a:t>
            </a:r>
            <a:endParaRPr lang="en-US" sz="1200" dirty="0" smtClean="0"/>
          </a:p>
          <a:p>
            <a:pPr>
              <a:buNone/>
            </a:pPr>
            <a:r>
              <a:rPr lang="es-ES" sz="1200" dirty="0" smtClean="0"/>
              <a:t>        _</a:t>
            </a:r>
            <a:r>
              <a:rPr lang="es-ES" sz="1200" dirty="0" err="1" smtClean="0"/>
              <a:t>serialPort.StopBits</a:t>
            </a:r>
            <a:r>
              <a:rPr lang="es-ES" sz="1200" dirty="0" smtClean="0"/>
              <a:t> = </a:t>
            </a:r>
            <a:r>
              <a:rPr lang="es-ES" sz="1200" dirty="0" err="1" smtClean="0"/>
              <a:t>SetPortStopBits</a:t>
            </a:r>
            <a:r>
              <a:rPr lang="es-ES" sz="1200" dirty="0" smtClean="0"/>
              <a:t>(_</a:t>
            </a:r>
            <a:r>
              <a:rPr lang="es-ES" sz="1200" dirty="0" err="1" smtClean="0"/>
              <a:t>serialPort.StopBits</a:t>
            </a:r>
            <a:r>
              <a:rPr lang="es-ES" sz="1200" dirty="0" smtClean="0"/>
              <a:t>);</a:t>
            </a:r>
            <a:endParaRPr lang="en-US" sz="1200" dirty="0" smtClean="0"/>
          </a:p>
          <a:p>
            <a:pPr>
              <a:buNone/>
            </a:pPr>
            <a:r>
              <a:rPr lang="es-ES" sz="1200" dirty="0" smtClean="0"/>
              <a:t>        _</a:t>
            </a:r>
            <a:r>
              <a:rPr lang="es-ES" sz="1200" dirty="0" err="1" smtClean="0"/>
              <a:t>serialPort.Handshake</a:t>
            </a:r>
            <a:r>
              <a:rPr lang="es-ES" sz="1200" dirty="0" smtClean="0"/>
              <a:t> = </a:t>
            </a:r>
            <a:r>
              <a:rPr lang="es-ES" sz="1200" dirty="0" err="1" smtClean="0"/>
              <a:t>SetPortHandshake</a:t>
            </a:r>
            <a:r>
              <a:rPr lang="es-ES" sz="1200" dirty="0" smtClean="0"/>
              <a:t>(_</a:t>
            </a:r>
            <a:r>
              <a:rPr lang="es-ES" sz="1200" dirty="0" err="1" smtClean="0"/>
              <a:t>serialPort.Handshake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 Set </a:t>
            </a:r>
            <a:r>
              <a:rPr lang="es-ES" sz="1200" dirty="0" err="1" smtClean="0"/>
              <a:t>the</a:t>
            </a:r>
            <a:r>
              <a:rPr lang="es-ES" sz="1200" dirty="0" smtClean="0"/>
              <a:t> </a:t>
            </a:r>
            <a:r>
              <a:rPr lang="es-ES" sz="1200" dirty="0" err="1" smtClean="0"/>
              <a:t>read</a:t>
            </a:r>
            <a:r>
              <a:rPr lang="es-ES" sz="1200" dirty="0" smtClean="0"/>
              <a:t>/</a:t>
            </a:r>
            <a:r>
              <a:rPr lang="es-ES" sz="1200" dirty="0" err="1" smtClean="0"/>
              <a:t>write</a:t>
            </a:r>
            <a:r>
              <a:rPr lang="es-ES" sz="1200" dirty="0" smtClean="0"/>
              <a:t> </a:t>
            </a:r>
            <a:r>
              <a:rPr lang="es-ES" sz="1200" dirty="0" err="1" smtClean="0"/>
              <a:t>timeouts</a:t>
            </a:r>
            <a:endParaRPr lang="en-US" sz="1200" dirty="0" smtClean="0"/>
          </a:p>
          <a:p>
            <a:pPr>
              <a:buNone/>
            </a:pPr>
            <a:r>
              <a:rPr lang="es-ES" sz="1200" dirty="0" smtClean="0"/>
              <a:t>        _</a:t>
            </a:r>
            <a:r>
              <a:rPr lang="es-ES" sz="1200" dirty="0" err="1" smtClean="0"/>
              <a:t>serialPort.ReadTimeout</a:t>
            </a:r>
            <a:r>
              <a:rPr lang="es-ES" sz="1200" dirty="0" smtClean="0"/>
              <a:t> = 500;</a:t>
            </a:r>
            <a:endParaRPr lang="en-US" sz="1200" dirty="0" smtClean="0"/>
          </a:p>
          <a:p>
            <a:pPr>
              <a:buNone/>
            </a:pPr>
            <a:r>
              <a:rPr lang="es-ES" sz="1200" dirty="0" smtClean="0"/>
              <a:t>        _</a:t>
            </a:r>
            <a:r>
              <a:rPr lang="es-ES" sz="1200" dirty="0" err="1" smtClean="0"/>
              <a:t>serialPort.WriteTimeout</a:t>
            </a:r>
            <a:r>
              <a:rPr lang="es-ES" sz="1200" dirty="0" smtClean="0"/>
              <a:t> = 500;</a:t>
            </a:r>
            <a:endParaRPr lang="en-US" sz="1200" dirty="0" smtClean="0"/>
          </a:p>
          <a:p>
            <a:pPr>
              <a:buNone/>
            </a:pPr>
            <a:r>
              <a:rPr lang="es-ES" sz="1200" dirty="0" smtClean="0"/>
              <a:t> </a:t>
            </a:r>
            <a:endParaRPr lang="en-US" sz="12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smtClean="0"/>
              <a:t>        _</a:t>
            </a:r>
            <a:r>
              <a:rPr lang="es-ES" sz="1200" dirty="0" err="1" smtClean="0"/>
              <a:t>serialPort.Open</a:t>
            </a:r>
            <a:r>
              <a:rPr lang="es-ES" sz="1200" dirty="0" smtClean="0"/>
              <a:t>();</a:t>
            </a:r>
            <a:endParaRPr lang="en-US" sz="1200" dirty="0" smtClean="0"/>
          </a:p>
          <a:p>
            <a:pPr>
              <a:buNone/>
            </a:pPr>
            <a:r>
              <a:rPr lang="es-ES" sz="1200" dirty="0" smtClean="0"/>
              <a:t>        _</a:t>
            </a:r>
            <a:r>
              <a:rPr lang="es-ES" sz="1200" dirty="0" err="1" smtClean="0"/>
              <a:t>continue</a:t>
            </a:r>
            <a:r>
              <a:rPr lang="es-ES" sz="1200" dirty="0" smtClean="0"/>
              <a:t> = true;</a:t>
            </a:r>
            <a:endParaRPr lang="en-US" sz="1200" dirty="0" smtClean="0"/>
          </a:p>
          <a:p>
            <a:pPr>
              <a:buNone/>
            </a:pPr>
            <a:r>
              <a:rPr lang="es-ES" sz="1200" dirty="0" smtClean="0"/>
              <a:t>        </a:t>
            </a:r>
            <a:r>
              <a:rPr lang="es-ES" sz="1200" dirty="0" err="1" smtClean="0"/>
              <a:t>readThread.Start</a:t>
            </a:r>
            <a:r>
              <a:rPr lang="es-ES" sz="1200" dirty="0" smtClean="0"/>
              <a:t>();</a:t>
            </a:r>
            <a:endParaRPr lang="en-US" sz="1200" dirty="0" smtClean="0"/>
          </a:p>
          <a:p>
            <a:pPr>
              <a:buNone/>
            </a:pPr>
            <a:r>
              <a:rPr lang="es-ES" sz="1200" dirty="0" smtClean="0"/>
              <a:t>        </a:t>
            </a:r>
            <a:r>
              <a:rPr lang="es-ES" sz="1200" dirty="0" err="1" smtClean="0"/>
              <a:t>Console.Write</a:t>
            </a:r>
            <a:r>
              <a:rPr lang="es-ES" sz="1200" dirty="0" smtClean="0"/>
              <a:t>("</a:t>
            </a:r>
            <a:r>
              <a:rPr lang="es-ES" sz="1200" dirty="0" err="1" smtClean="0"/>
              <a:t>Name</a:t>
            </a:r>
            <a:r>
              <a:rPr lang="es-ES" sz="1200" dirty="0" smtClean="0"/>
              <a:t>: ");</a:t>
            </a:r>
            <a:endParaRPr lang="en-US" sz="1200" dirty="0" smtClean="0"/>
          </a:p>
          <a:p>
            <a:pPr>
              <a:buNone/>
            </a:pPr>
            <a:r>
              <a:rPr lang="es-ES" sz="1200" dirty="0" smtClean="0"/>
              <a:t>        </a:t>
            </a:r>
            <a:r>
              <a:rPr lang="es-ES" sz="1200" dirty="0" err="1" smtClean="0"/>
              <a:t>name</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r>
              <a:rPr lang="es-ES" sz="1200" dirty="0" err="1" smtClean="0"/>
              <a:t>Console.WriteLine</a:t>
            </a:r>
            <a:r>
              <a:rPr lang="es-ES" sz="1200" dirty="0" smtClean="0"/>
              <a:t>("</a:t>
            </a:r>
            <a:r>
              <a:rPr lang="es-ES" sz="1200" dirty="0" err="1" smtClean="0"/>
              <a:t>Type</a:t>
            </a:r>
            <a:r>
              <a:rPr lang="es-ES" sz="1200" dirty="0" smtClean="0"/>
              <a:t> QUIT </a:t>
            </a:r>
            <a:r>
              <a:rPr lang="es-ES" sz="1200" dirty="0" err="1" smtClean="0"/>
              <a:t>to</a:t>
            </a:r>
            <a:r>
              <a:rPr lang="es-ES" sz="1200" dirty="0" smtClean="0"/>
              <a:t> </a:t>
            </a:r>
            <a:r>
              <a:rPr lang="es-ES" sz="1200" dirty="0" err="1" smtClean="0"/>
              <a:t>exit</a:t>
            </a:r>
            <a:r>
              <a:rPr lang="es-ES" sz="1200" dirty="0" smtClean="0"/>
              <a:t>");</a:t>
            </a:r>
            <a:endParaRPr lang="en-US" sz="1200" dirty="0" smtClean="0"/>
          </a:p>
          <a:p>
            <a:pPr>
              <a:buNone/>
            </a:pPr>
            <a:r>
              <a:rPr lang="es-ES" sz="1200" dirty="0" smtClean="0"/>
              <a:t>        </a:t>
            </a:r>
            <a:r>
              <a:rPr lang="es-ES" sz="1200" dirty="0" err="1" smtClean="0"/>
              <a:t>while</a:t>
            </a:r>
            <a:r>
              <a:rPr lang="es-ES" sz="1200" dirty="0" smtClean="0"/>
              <a:t> (_</a:t>
            </a:r>
            <a:r>
              <a:rPr lang="es-ES" sz="1200" dirty="0" err="1" smtClean="0"/>
              <a:t>continue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message</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r>
              <a:rPr lang="es-ES" sz="1200" dirty="0" err="1" smtClean="0"/>
              <a:t>if</a:t>
            </a:r>
            <a:r>
              <a:rPr lang="es-ES" sz="1200" dirty="0" smtClean="0"/>
              <a:t> (</a:t>
            </a:r>
            <a:r>
              <a:rPr lang="es-ES" sz="1200" dirty="0" err="1" smtClean="0"/>
              <a:t>stringComparer.Equals</a:t>
            </a:r>
            <a:r>
              <a:rPr lang="es-ES" sz="1200" dirty="0" smtClean="0"/>
              <a:t>("</a:t>
            </a:r>
            <a:r>
              <a:rPr lang="es-ES" sz="1200" dirty="0" err="1" smtClean="0"/>
              <a:t>quit</a:t>
            </a:r>
            <a:r>
              <a:rPr lang="es-ES" sz="1200" dirty="0" smtClean="0"/>
              <a:t>", </a:t>
            </a:r>
            <a:r>
              <a:rPr lang="es-ES" sz="1200" dirty="0" err="1" smtClean="0"/>
              <a:t>message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_</a:t>
            </a:r>
            <a:r>
              <a:rPr lang="es-ES" sz="1200" dirty="0" err="1" smtClean="0"/>
              <a:t>continue</a:t>
            </a:r>
            <a:r>
              <a:rPr lang="es-ES" sz="1200" dirty="0" smtClean="0"/>
              <a:t> = false;</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else</a:t>
            </a:r>
            <a:endParaRPr lang="en-US" sz="1200" dirty="0" smtClean="0"/>
          </a:p>
          <a:p>
            <a:pPr>
              <a:buNone/>
            </a:pPr>
            <a:r>
              <a:rPr lang="es-ES" sz="1200" dirty="0" smtClean="0"/>
              <a:t>            {</a:t>
            </a:r>
            <a:endParaRPr lang="en-US" sz="1200" dirty="0" smtClean="0"/>
          </a:p>
          <a:p>
            <a:pPr>
              <a:buNone/>
            </a:pPr>
            <a:r>
              <a:rPr lang="es-ES" sz="1200" dirty="0" smtClean="0"/>
              <a:t>                _</a:t>
            </a:r>
            <a:r>
              <a:rPr lang="es-ES" sz="1200" dirty="0" err="1" smtClean="0"/>
              <a:t>serialPort.WriteLine</a:t>
            </a:r>
            <a:r>
              <a:rPr lang="es-ES" sz="1200" dirty="0" smtClean="0"/>
              <a:t>(</a:t>
            </a:r>
            <a:endParaRPr lang="en-US" sz="1200" dirty="0" smtClean="0"/>
          </a:p>
          <a:p>
            <a:pPr>
              <a:buNone/>
            </a:pPr>
            <a:r>
              <a:rPr lang="es-ES" sz="1200" dirty="0" smtClean="0"/>
              <a:t>                    </a:t>
            </a:r>
            <a:r>
              <a:rPr lang="es-ES" sz="1200" dirty="0" err="1" smtClean="0"/>
              <a:t>String.Format</a:t>
            </a:r>
            <a:r>
              <a:rPr lang="es-ES" sz="1200" dirty="0" smtClean="0"/>
              <a:t>("&lt;{0}&gt;: {1}", </a:t>
            </a:r>
            <a:r>
              <a:rPr lang="es-ES" sz="1200" dirty="0" err="1" smtClean="0"/>
              <a:t>name</a:t>
            </a:r>
            <a:r>
              <a:rPr lang="es-ES" sz="1200" dirty="0" smtClean="0"/>
              <a:t>, </a:t>
            </a:r>
            <a:r>
              <a:rPr lang="es-ES" sz="1200" dirty="0" err="1" smtClean="0"/>
              <a:t>message</a:t>
            </a: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readThread.Join</a:t>
            </a:r>
            <a:r>
              <a:rPr lang="es-ES" sz="1200" dirty="0" smtClean="0"/>
              <a:t>();</a:t>
            </a:r>
            <a:endParaRPr lang="en-US" sz="1200" dirty="0" smtClean="0"/>
          </a:p>
          <a:p>
            <a:pPr>
              <a:buNone/>
            </a:pPr>
            <a:r>
              <a:rPr lang="es-ES" sz="1200" dirty="0" smtClean="0"/>
              <a:t>        _</a:t>
            </a:r>
            <a:r>
              <a:rPr lang="es-ES" sz="1200" dirty="0" err="1" smtClean="0"/>
              <a:t>serialPort.Close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err="1" smtClean="0"/>
              <a:t>public</a:t>
            </a:r>
            <a:r>
              <a:rPr lang="es-ES" sz="1200" dirty="0" smtClean="0"/>
              <a:t> </a:t>
            </a:r>
            <a:r>
              <a:rPr lang="es-ES" sz="1200" dirty="0" err="1" smtClean="0"/>
              <a:t>static</a:t>
            </a:r>
            <a:r>
              <a:rPr lang="es-ES" sz="1200" dirty="0" smtClean="0"/>
              <a:t> </a:t>
            </a:r>
            <a:r>
              <a:rPr lang="es-ES" sz="1200" dirty="0" err="1" smtClean="0"/>
              <a:t>void</a:t>
            </a:r>
            <a:r>
              <a:rPr lang="es-ES" sz="1200" dirty="0" smtClean="0"/>
              <a:t> </a:t>
            </a:r>
            <a:r>
              <a:rPr lang="es-ES" sz="1200" dirty="0" err="1" smtClean="0"/>
              <a:t>Read</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while</a:t>
            </a:r>
            <a:r>
              <a:rPr lang="es-ES" sz="1200" dirty="0" smtClean="0"/>
              <a:t> (_</a:t>
            </a:r>
            <a:r>
              <a:rPr lang="es-ES" sz="1200" dirty="0" err="1" smtClean="0"/>
              <a:t>continue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try</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message</a:t>
            </a:r>
            <a:r>
              <a:rPr lang="es-ES" sz="1200" dirty="0" smtClean="0"/>
              <a:t> = _</a:t>
            </a:r>
            <a:r>
              <a:rPr lang="es-ES" sz="1200" dirty="0" err="1" smtClean="0"/>
              <a:t>serialPort.ReadLine</a:t>
            </a:r>
            <a:r>
              <a:rPr lang="es-ES" sz="1200" dirty="0" smtClean="0"/>
              <a:t>();</a:t>
            </a:r>
            <a:endParaRPr lang="en-US" sz="1200" dirty="0" smtClean="0"/>
          </a:p>
          <a:p>
            <a:pPr>
              <a:buNone/>
            </a:pPr>
            <a:r>
              <a:rPr lang="es-ES" sz="1200" dirty="0" smtClean="0"/>
              <a:t>                </a:t>
            </a:r>
            <a:r>
              <a:rPr lang="es-ES" sz="1200" dirty="0" err="1" smtClean="0"/>
              <a:t>Console.WriteLine</a:t>
            </a:r>
            <a:r>
              <a:rPr lang="es-ES" sz="1200" dirty="0" smtClean="0"/>
              <a:t>(</a:t>
            </a:r>
            <a:r>
              <a:rPr lang="es-ES" sz="1200" dirty="0" err="1" smtClean="0"/>
              <a:t>message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catch (</a:t>
            </a:r>
            <a:r>
              <a:rPr lang="es-ES" sz="1200" dirty="0" err="1" smtClean="0"/>
              <a:t>TimeoutException</a:t>
            </a:r>
            <a:r>
              <a:rPr lang="es-ES" sz="1200" dirty="0" smtClean="0"/>
              <a:t>) { }</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err="1" smtClean="0"/>
              <a:t>public</a:t>
            </a:r>
            <a:r>
              <a:rPr lang="es-ES" sz="1200" dirty="0" smtClean="0"/>
              <a:t> </a:t>
            </a:r>
            <a:r>
              <a:rPr lang="es-ES" sz="1200" dirty="0" err="1" smtClean="0"/>
              <a:t>static</a:t>
            </a:r>
            <a:r>
              <a:rPr lang="es-ES" sz="1200" dirty="0" smtClean="0"/>
              <a:t> </a:t>
            </a:r>
            <a:r>
              <a:rPr lang="es-ES" sz="1200" dirty="0" err="1" smtClean="0"/>
              <a:t>string</a:t>
            </a:r>
            <a:r>
              <a:rPr lang="es-ES" sz="1200" dirty="0" smtClean="0"/>
              <a:t> </a:t>
            </a:r>
            <a:r>
              <a:rPr lang="es-ES" sz="1200" dirty="0" err="1" smtClean="0"/>
              <a:t>SetPortName</a:t>
            </a:r>
            <a:r>
              <a:rPr lang="es-ES" sz="1200" dirty="0" smtClean="0"/>
              <a:t>(</a:t>
            </a:r>
            <a:r>
              <a:rPr lang="es-ES" sz="1200" dirty="0" err="1" smtClean="0"/>
              <a:t>string</a:t>
            </a:r>
            <a:r>
              <a:rPr lang="es-ES" sz="1200" dirty="0" smtClean="0"/>
              <a:t> </a:t>
            </a:r>
            <a:r>
              <a:rPr lang="es-ES" sz="1200" dirty="0" err="1" smtClean="0"/>
              <a:t>defaultPortName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portName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a:t>
            </a:r>
            <a:r>
              <a:rPr lang="es-ES" sz="1200" dirty="0" err="1" smtClean="0"/>
              <a:t>Available</a:t>
            </a:r>
            <a:r>
              <a:rPr lang="es-ES" sz="1200" dirty="0" smtClean="0"/>
              <a:t> </a:t>
            </a:r>
            <a:r>
              <a:rPr lang="es-ES" sz="1200" dirty="0" err="1" smtClean="0"/>
              <a:t>Ports</a:t>
            </a:r>
            <a:r>
              <a:rPr lang="es-ES" sz="1200" dirty="0" smtClean="0"/>
              <a:t>:");</a:t>
            </a:r>
            <a:endParaRPr lang="en-US" sz="1200" dirty="0" smtClean="0"/>
          </a:p>
          <a:p>
            <a:pPr>
              <a:buNone/>
            </a:pPr>
            <a:r>
              <a:rPr lang="es-ES" sz="1200" dirty="0" smtClean="0"/>
              <a:t>        </a:t>
            </a:r>
            <a:r>
              <a:rPr lang="es-ES" sz="1200" dirty="0" err="1" smtClean="0"/>
              <a:t>foreach</a:t>
            </a:r>
            <a:r>
              <a:rPr lang="es-ES" sz="1200" dirty="0" smtClean="0"/>
              <a:t> (</a:t>
            </a:r>
            <a:r>
              <a:rPr lang="es-ES" sz="1200" dirty="0" err="1" smtClean="0"/>
              <a:t>string</a:t>
            </a:r>
            <a:r>
              <a:rPr lang="es-ES" sz="1200" dirty="0" smtClean="0"/>
              <a:t> s in </a:t>
            </a:r>
            <a:r>
              <a:rPr lang="es-ES" sz="1200" dirty="0" err="1" smtClean="0"/>
              <a:t>SerialPort.GetPortNames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   {0}", s);</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a:t>
            </a:r>
            <a:r>
              <a:rPr lang="es-ES" sz="1200" dirty="0" smtClean="0"/>
              <a:t>("COM </a:t>
            </a:r>
            <a:r>
              <a:rPr lang="es-ES" sz="1200" dirty="0" err="1" smtClean="0"/>
              <a:t>port</a:t>
            </a:r>
            <a:r>
              <a:rPr lang="es-ES" sz="1200" dirty="0" smtClean="0"/>
              <a:t>({0}): ", </a:t>
            </a:r>
            <a:r>
              <a:rPr lang="es-ES" sz="1200" dirty="0" err="1" smtClean="0"/>
              <a:t>defaultPortName</a:t>
            </a:r>
            <a:r>
              <a:rPr lang="es-ES" sz="1200" dirty="0" smtClean="0"/>
              <a:t>);</a:t>
            </a:r>
            <a:endParaRPr lang="en-US" sz="1200" dirty="0" smtClean="0"/>
          </a:p>
          <a:p>
            <a:pPr>
              <a:buNone/>
            </a:pPr>
            <a:r>
              <a:rPr lang="es-ES" sz="1200" dirty="0" smtClean="0"/>
              <a:t>        </a:t>
            </a:r>
            <a:r>
              <a:rPr lang="es-ES" sz="1200" dirty="0" err="1" smtClean="0"/>
              <a:t>portName</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if</a:t>
            </a:r>
            <a:r>
              <a:rPr lang="es-ES" sz="1200" dirty="0" smtClean="0"/>
              <a:t> (</a:t>
            </a:r>
            <a:r>
              <a:rPr lang="es-ES" sz="1200" dirty="0" err="1" smtClean="0"/>
              <a:t>portName</a:t>
            </a:r>
            <a:r>
              <a:rPr lang="es-ES" sz="1200" dirty="0" smtClean="0"/>
              <a:t> ==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portName</a:t>
            </a:r>
            <a:r>
              <a:rPr lang="es-ES" sz="1200" dirty="0" smtClean="0"/>
              <a:t> = </a:t>
            </a:r>
            <a:r>
              <a:rPr lang="es-ES" sz="1200" dirty="0" err="1" smtClean="0"/>
              <a:t>defaultPortName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return</a:t>
            </a:r>
            <a:r>
              <a:rPr lang="es-ES" sz="1200" dirty="0" smtClean="0"/>
              <a:t> </a:t>
            </a:r>
            <a:r>
              <a:rPr lang="es-ES" sz="1200" dirty="0" err="1" smtClean="0"/>
              <a:t>portName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dirty="0" smtClean="0"/>
              <a:t>Generalidades de los puertos.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r>
              <a:rPr lang="es-ES" sz="2000" dirty="0" smtClean="0"/>
              <a:t>Los puertos y conectores de E/S del panel posterior del sistema son puertas de enlace a través de las cuáles el equipo se comunica con los dispositivos externos tales como el teclado, el mouse, la impresora y el monitor</a:t>
            </a:r>
            <a:endParaRPr lang="en-US" sz="2000" dirty="0" smtClean="0"/>
          </a:p>
          <a:p>
            <a:pPr lvl="1"/>
            <a:r>
              <a:rPr lang="es-ES" sz="1700" b="1" dirty="0" smtClean="0"/>
              <a:t>Conectores para teclado y mouse</a:t>
            </a:r>
            <a:endParaRPr lang="en-US" sz="1700" dirty="0" smtClean="0"/>
          </a:p>
          <a:p>
            <a:pPr lvl="2"/>
            <a:r>
              <a:rPr lang="es-ES" sz="1400" dirty="0" smtClean="0"/>
              <a:t>Los equipos modernos utilizan un teclado estilo Personal </a:t>
            </a:r>
            <a:r>
              <a:rPr lang="es-ES" sz="1400" dirty="0" err="1" smtClean="0"/>
              <a:t>System</a:t>
            </a:r>
            <a:r>
              <a:rPr lang="es-ES" sz="1400" dirty="0" smtClean="0"/>
              <a:t>/2 (PS/2) y admite un Mouse compatible con el PS/2. Los cables de ambos dispositivos se conectan a conectores DIN (Deutsche </a:t>
            </a:r>
            <a:r>
              <a:rPr lang="es-ES" sz="1400" dirty="0" err="1" smtClean="0"/>
              <a:t>Industrie</a:t>
            </a:r>
            <a:r>
              <a:rPr lang="es-ES" sz="1400" dirty="0" smtClean="0"/>
              <a:t> </a:t>
            </a:r>
            <a:r>
              <a:rPr lang="es-ES" sz="1400" dirty="0" err="1" smtClean="0"/>
              <a:t>Norm</a:t>
            </a:r>
            <a:r>
              <a:rPr lang="es-ES" sz="1400" dirty="0" smtClean="0"/>
              <a:t>) miniatura de 6 patas en el panel posterior del equipo. Un Mouse compatible con el equipo PS/2 funciona de la misma manera que un Mouse serie convencional industrial o un Mouse de bus, a excepción de que tiene su propio conector dedicado, el cual evita la utilización de los puertos serie y no requiere una tarjeta de expansión. </a:t>
            </a:r>
            <a:endParaRPr lang="en-US" sz="1700" dirty="0" smtClean="0"/>
          </a:p>
          <a:p>
            <a:pPr lvl="2"/>
            <a:r>
              <a:rPr lang="es-ES" sz="1400" dirty="0" smtClean="0"/>
              <a:t>Los circuitos dentro del mouse detectan el movimiento de una esfera pequeña y envían al equipo información sobre la dirección. El controlador de software del mouse le puede dar prioridad al mouse para ser atendido por el microprocesador activando la línea IRQ12 cada vez que ocurre nuevo movimiento del mouse.  El controlador de software también transfiere los datos del mouse a la aplicación que se encuentra en control. </a:t>
            </a:r>
            <a:endParaRPr lang="en-US" sz="1400" dirty="0" smtClean="0"/>
          </a:p>
          <a:p>
            <a:pPr lvl="1"/>
            <a:r>
              <a:rPr lang="es-ES" sz="1700" dirty="0" smtClean="0"/>
              <a:t> </a:t>
            </a:r>
            <a:r>
              <a:rPr lang="es-ES" sz="1700" b="1" dirty="0" smtClean="0"/>
              <a:t>Conector de vídeo</a:t>
            </a:r>
            <a:endParaRPr lang="en-US" sz="1700" dirty="0" smtClean="0"/>
          </a:p>
          <a:p>
            <a:pPr lvl="2"/>
            <a:r>
              <a:rPr lang="es-ES" sz="1400" dirty="0" smtClean="0"/>
              <a:t> El equipo utiliza un conector D </a:t>
            </a:r>
            <a:r>
              <a:rPr lang="es-ES" sz="1400" dirty="0" err="1" smtClean="0"/>
              <a:t>subminiatura</a:t>
            </a:r>
            <a:r>
              <a:rPr lang="es-ES" sz="1400" dirty="0" smtClean="0"/>
              <a:t> de alta densidad de 15 patas en el panel posterior para conectar al equipo un monitor compatible con el estándar VGA (Video </a:t>
            </a:r>
            <a:r>
              <a:rPr lang="es-ES" sz="1400" dirty="0" err="1" smtClean="0"/>
              <a:t>Graphics</a:t>
            </a:r>
            <a:r>
              <a:rPr lang="es-ES" sz="1400" dirty="0" smtClean="0"/>
              <a:t> </a:t>
            </a:r>
            <a:r>
              <a:rPr lang="es-ES" sz="1400" dirty="0" err="1" smtClean="0"/>
              <a:t>Array</a:t>
            </a:r>
            <a:r>
              <a:rPr lang="es-ES" sz="1400" dirty="0" smtClean="0"/>
              <a:t> [Arreglo de gráficos de vídeo]). Los circuitos de vídeo en la placa base sincronizan las señales que controlan los cañones de electrones rojo, verde y azul en el monitor.</a:t>
            </a:r>
            <a:endParaRPr lang="en-US" sz="1400" dirty="0" smtClean="0"/>
          </a:p>
          <a:p>
            <a:pPr lvl="8"/>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err="1" smtClean="0"/>
              <a:t>public</a:t>
            </a:r>
            <a:r>
              <a:rPr lang="es-ES" sz="1200" dirty="0" smtClean="0"/>
              <a:t> </a:t>
            </a:r>
            <a:r>
              <a:rPr lang="es-ES" sz="1200" dirty="0" err="1" smtClean="0"/>
              <a:t>static</a:t>
            </a:r>
            <a:r>
              <a:rPr lang="es-ES" sz="1200" dirty="0" smtClean="0"/>
              <a:t> </a:t>
            </a:r>
            <a:r>
              <a:rPr lang="es-ES" sz="1200" dirty="0" err="1" smtClean="0"/>
              <a:t>int</a:t>
            </a:r>
            <a:r>
              <a:rPr lang="es-ES" sz="1200" dirty="0" smtClean="0"/>
              <a:t> </a:t>
            </a:r>
            <a:r>
              <a:rPr lang="es-ES" sz="1200" dirty="0" err="1" smtClean="0"/>
              <a:t>SetPortBaudRate</a:t>
            </a:r>
            <a:r>
              <a:rPr lang="es-ES" sz="1200" dirty="0" smtClean="0"/>
              <a:t>(</a:t>
            </a:r>
            <a:r>
              <a:rPr lang="es-ES" sz="1200" dirty="0" err="1" smtClean="0"/>
              <a:t>int</a:t>
            </a:r>
            <a:r>
              <a:rPr lang="es-ES" sz="1200" dirty="0" smtClean="0"/>
              <a:t> </a:t>
            </a:r>
            <a:r>
              <a:rPr lang="es-ES" sz="1200" dirty="0" err="1" smtClean="0"/>
              <a:t>defaultPortBaudRate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baudRate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a:t>
            </a:r>
            <a:r>
              <a:rPr lang="es-ES" sz="1200" dirty="0" smtClean="0"/>
              <a:t>("</a:t>
            </a:r>
            <a:r>
              <a:rPr lang="es-ES" sz="1200" dirty="0" err="1" smtClean="0"/>
              <a:t>Baud</a:t>
            </a:r>
            <a:r>
              <a:rPr lang="es-ES" sz="1200" dirty="0" smtClean="0"/>
              <a:t> </a:t>
            </a:r>
            <a:r>
              <a:rPr lang="es-ES" sz="1200" dirty="0" err="1" smtClean="0"/>
              <a:t>Rate</a:t>
            </a:r>
            <a:r>
              <a:rPr lang="es-ES" sz="1200" dirty="0" smtClean="0"/>
              <a:t>({0}): ", </a:t>
            </a:r>
            <a:r>
              <a:rPr lang="es-ES" sz="1200" dirty="0" err="1" smtClean="0"/>
              <a:t>defaultPortBaudRate</a:t>
            </a:r>
            <a:r>
              <a:rPr lang="es-ES" sz="1200" dirty="0" smtClean="0"/>
              <a:t>);</a:t>
            </a:r>
            <a:endParaRPr lang="en-US" sz="1200" dirty="0" smtClean="0"/>
          </a:p>
          <a:p>
            <a:pPr>
              <a:buNone/>
            </a:pPr>
            <a:r>
              <a:rPr lang="es-ES" sz="1200" dirty="0" smtClean="0"/>
              <a:t>        </a:t>
            </a:r>
            <a:r>
              <a:rPr lang="es-ES" sz="1200" dirty="0" err="1" smtClean="0"/>
              <a:t>baudRate</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if</a:t>
            </a:r>
            <a:r>
              <a:rPr lang="es-ES" sz="1200" dirty="0" smtClean="0"/>
              <a:t> (</a:t>
            </a:r>
            <a:r>
              <a:rPr lang="es-ES" sz="1200" dirty="0" err="1" smtClean="0"/>
              <a:t>baudRate</a:t>
            </a:r>
            <a:r>
              <a:rPr lang="es-ES" sz="1200" dirty="0" smtClean="0"/>
              <a:t> ==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baudRate</a:t>
            </a:r>
            <a:r>
              <a:rPr lang="es-ES" sz="1200" dirty="0" smtClean="0"/>
              <a:t> = </a:t>
            </a:r>
            <a:r>
              <a:rPr lang="es-ES" sz="1200" dirty="0" err="1" smtClean="0"/>
              <a:t>defaultPortBaudRate.ToString</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return</a:t>
            </a:r>
            <a:r>
              <a:rPr lang="es-ES" sz="1200" dirty="0" smtClean="0"/>
              <a:t> </a:t>
            </a:r>
            <a:r>
              <a:rPr lang="es-ES" sz="1200" dirty="0" err="1" smtClean="0"/>
              <a:t>int.Parse</a:t>
            </a:r>
            <a:r>
              <a:rPr lang="es-ES" sz="1200" dirty="0" smtClean="0"/>
              <a:t>(</a:t>
            </a:r>
            <a:r>
              <a:rPr lang="es-ES" sz="1200" dirty="0" err="1" smtClean="0"/>
              <a:t>baudRate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err="1" smtClean="0"/>
              <a:t>public</a:t>
            </a:r>
            <a:r>
              <a:rPr lang="es-ES" sz="1200" dirty="0" smtClean="0"/>
              <a:t> </a:t>
            </a:r>
            <a:r>
              <a:rPr lang="es-ES" sz="1200" dirty="0" err="1" smtClean="0"/>
              <a:t>static</a:t>
            </a:r>
            <a:r>
              <a:rPr lang="es-ES" sz="1200" dirty="0" smtClean="0"/>
              <a:t> </a:t>
            </a:r>
            <a:r>
              <a:rPr lang="es-ES" sz="1200" dirty="0" err="1" smtClean="0"/>
              <a:t>Parity</a:t>
            </a:r>
            <a:r>
              <a:rPr lang="es-ES" sz="1200" dirty="0" smtClean="0"/>
              <a:t> </a:t>
            </a:r>
            <a:r>
              <a:rPr lang="es-ES" sz="1200" dirty="0" err="1" smtClean="0"/>
              <a:t>SetPortParity</a:t>
            </a:r>
            <a:r>
              <a:rPr lang="es-ES" sz="1200" dirty="0" smtClean="0"/>
              <a:t>(</a:t>
            </a:r>
            <a:r>
              <a:rPr lang="es-ES" sz="1200" dirty="0" err="1" smtClean="0"/>
              <a:t>Parity</a:t>
            </a:r>
            <a:r>
              <a:rPr lang="es-ES" sz="1200" dirty="0" smtClean="0"/>
              <a:t> </a:t>
            </a:r>
            <a:r>
              <a:rPr lang="es-ES" sz="1200" dirty="0" err="1" smtClean="0"/>
              <a:t>defaultPortParity</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parity</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a:t>
            </a:r>
            <a:r>
              <a:rPr lang="es-ES" sz="1200" dirty="0" err="1" smtClean="0"/>
              <a:t>Available</a:t>
            </a:r>
            <a:r>
              <a:rPr lang="es-ES" sz="1200" dirty="0" smtClean="0"/>
              <a:t> </a:t>
            </a:r>
            <a:r>
              <a:rPr lang="es-ES" sz="1200" dirty="0" err="1" smtClean="0"/>
              <a:t>Parity</a:t>
            </a:r>
            <a:r>
              <a:rPr lang="es-ES" sz="1200" dirty="0" smtClean="0"/>
              <a:t> </a:t>
            </a:r>
            <a:r>
              <a:rPr lang="es-ES" sz="1200" dirty="0" err="1" smtClean="0"/>
              <a:t>options</a:t>
            </a:r>
            <a:r>
              <a:rPr lang="es-ES" sz="1200" dirty="0" smtClean="0"/>
              <a:t>:");</a:t>
            </a:r>
            <a:endParaRPr lang="en-US" sz="1200" dirty="0" smtClean="0"/>
          </a:p>
          <a:p>
            <a:pPr>
              <a:buNone/>
            </a:pPr>
            <a:r>
              <a:rPr lang="es-ES" sz="1200" dirty="0" smtClean="0"/>
              <a:t>        </a:t>
            </a:r>
            <a:r>
              <a:rPr lang="es-ES" sz="1200" dirty="0" err="1" smtClean="0"/>
              <a:t>foreach</a:t>
            </a:r>
            <a:r>
              <a:rPr lang="es-ES" sz="1200" dirty="0" smtClean="0"/>
              <a:t> (</a:t>
            </a:r>
            <a:r>
              <a:rPr lang="es-ES" sz="1200" dirty="0" err="1" smtClean="0"/>
              <a:t>string</a:t>
            </a:r>
            <a:r>
              <a:rPr lang="es-ES" sz="1200" dirty="0" smtClean="0"/>
              <a:t> s in </a:t>
            </a:r>
            <a:r>
              <a:rPr lang="es-ES" sz="1200" dirty="0" err="1" smtClean="0"/>
              <a:t>Enum.GetNames</a:t>
            </a:r>
            <a:r>
              <a:rPr lang="es-ES" sz="1200" dirty="0" smtClean="0"/>
              <a:t>(</a:t>
            </a:r>
            <a:r>
              <a:rPr lang="es-ES" sz="1200" dirty="0" err="1" smtClean="0"/>
              <a:t>typeof</a:t>
            </a:r>
            <a:r>
              <a:rPr lang="es-ES" sz="1200" dirty="0" smtClean="0"/>
              <a:t>(</a:t>
            </a:r>
            <a:r>
              <a:rPr lang="es-ES" sz="1200" dirty="0" err="1" smtClean="0"/>
              <a:t>Parity</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   {0}", s);</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a:t>
            </a:r>
            <a:r>
              <a:rPr lang="es-ES" sz="1200" dirty="0" smtClean="0"/>
              <a:t>("</a:t>
            </a:r>
            <a:r>
              <a:rPr lang="es-ES" sz="1200" dirty="0" err="1" smtClean="0"/>
              <a:t>Parity</a:t>
            </a:r>
            <a:r>
              <a:rPr lang="es-ES" sz="1200" dirty="0" smtClean="0"/>
              <a:t>({0}):", </a:t>
            </a:r>
            <a:r>
              <a:rPr lang="es-ES" sz="1200" dirty="0" err="1" smtClean="0"/>
              <a:t>defaultPortParity.ToString</a:t>
            </a:r>
            <a:r>
              <a:rPr lang="es-ES" sz="1200" dirty="0" smtClean="0"/>
              <a:t>());</a:t>
            </a:r>
            <a:endParaRPr lang="en-US" sz="1200" dirty="0" smtClean="0"/>
          </a:p>
          <a:p>
            <a:pPr>
              <a:buNone/>
            </a:pPr>
            <a:r>
              <a:rPr lang="es-ES" sz="1200" dirty="0" smtClean="0"/>
              <a:t>        </a:t>
            </a:r>
            <a:r>
              <a:rPr lang="es-ES" sz="1200" dirty="0" err="1" smtClean="0"/>
              <a:t>parity</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if</a:t>
            </a:r>
            <a:r>
              <a:rPr lang="es-ES" sz="1200" dirty="0" smtClean="0"/>
              <a:t> (</a:t>
            </a:r>
            <a:r>
              <a:rPr lang="es-ES" sz="1200" dirty="0" err="1" smtClean="0"/>
              <a:t>parity</a:t>
            </a:r>
            <a:r>
              <a:rPr lang="es-ES" sz="1200" dirty="0" smtClean="0"/>
              <a:t> ==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parity</a:t>
            </a:r>
            <a:r>
              <a:rPr lang="es-ES" sz="1200" dirty="0" smtClean="0"/>
              <a:t> = </a:t>
            </a:r>
            <a:r>
              <a:rPr lang="es-ES" sz="1200" dirty="0" err="1" smtClean="0"/>
              <a:t>defaultPortParity.ToString</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return</a:t>
            </a:r>
            <a:r>
              <a:rPr lang="es-ES" sz="1200" dirty="0" smtClean="0"/>
              <a:t> (</a:t>
            </a:r>
            <a:r>
              <a:rPr lang="es-ES" sz="1200" dirty="0" err="1" smtClean="0"/>
              <a:t>Parity</a:t>
            </a:r>
            <a:r>
              <a:rPr lang="es-ES" sz="1200" dirty="0" smtClean="0"/>
              <a:t>)</a:t>
            </a:r>
            <a:r>
              <a:rPr lang="es-ES" sz="1200" dirty="0" err="1" smtClean="0"/>
              <a:t>Enum.Parse</a:t>
            </a:r>
            <a:r>
              <a:rPr lang="es-ES" sz="1200" dirty="0" smtClean="0"/>
              <a:t>(</a:t>
            </a:r>
            <a:r>
              <a:rPr lang="es-ES" sz="1200" dirty="0" err="1" smtClean="0"/>
              <a:t>typeof</a:t>
            </a:r>
            <a:r>
              <a:rPr lang="es-ES" sz="1200" dirty="0" smtClean="0"/>
              <a:t>(</a:t>
            </a:r>
            <a:r>
              <a:rPr lang="es-ES" sz="1200" dirty="0" err="1" smtClean="0"/>
              <a:t>Parity</a:t>
            </a:r>
            <a:r>
              <a:rPr lang="es-ES" sz="1200" dirty="0" smtClean="0"/>
              <a:t>), </a:t>
            </a:r>
            <a:r>
              <a:rPr lang="es-ES" sz="1200" dirty="0" err="1" smtClean="0"/>
              <a:t>parity</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err="1" smtClean="0"/>
              <a:t>public</a:t>
            </a:r>
            <a:r>
              <a:rPr lang="es-ES" sz="1200" dirty="0" smtClean="0"/>
              <a:t> </a:t>
            </a:r>
            <a:r>
              <a:rPr lang="es-ES" sz="1200" dirty="0" err="1" smtClean="0"/>
              <a:t>static</a:t>
            </a:r>
            <a:r>
              <a:rPr lang="es-ES" sz="1200" dirty="0" smtClean="0"/>
              <a:t> </a:t>
            </a:r>
            <a:r>
              <a:rPr lang="es-ES" sz="1200" dirty="0" err="1" smtClean="0"/>
              <a:t>int</a:t>
            </a:r>
            <a:r>
              <a:rPr lang="es-ES" sz="1200" dirty="0" smtClean="0"/>
              <a:t> </a:t>
            </a:r>
            <a:r>
              <a:rPr lang="es-ES" sz="1200" dirty="0" err="1" smtClean="0"/>
              <a:t>SetPortDataBits</a:t>
            </a:r>
            <a:r>
              <a:rPr lang="es-ES" sz="1200" dirty="0" smtClean="0"/>
              <a:t>(</a:t>
            </a:r>
            <a:r>
              <a:rPr lang="es-ES" sz="1200" dirty="0" err="1" smtClean="0"/>
              <a:t>int</a:t>
            </a:r>
            <a:r>
              <a:rPr lang="es-ES" sz="1200" dirty="0" smtClean="0"/>
              <a:t> </a:t>
            </a:r>
            <a:r>
              <a:rPr lang="es-ES" sz="1200" dirty="0" err="1" smtClean="0"/>
              <a:t>defaultPortDataBits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dataBits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a:t>
            </a:r>
            <a:r>
              <a:rPr lang="es-ES" sz="1200" dirty="0" smtClean="0"/>
              <a:t>("Data Bits({0}): ", </a:t>
            </a:r>
            <a:r>
              <a:rPr lang="es-ES" sz="1200" dirty="0" err="1" smtClean="0"/>
              <a:t>defaultPortDataBits</a:t>
            </a:r>
            <a:r>
              <a:rPr lang="es-ES" sz="1200" dirty="0" smtClean="0"/>
              <a:t>);</a:t>
            </a:r>
            <a:endParaRPr lang="en-US" sz="1200" dirty="0" smtClean="0"/>
          </a:p>
          <a:p>
            <a:pPr>
              <a:buNone/>
            </a:pPr>
            <a:r>
              <a:rPr lang="es-ES" sz="1200" dirty="0" smtClean="0"/>
              <a:t>        </a:t>
            </a:r>
            <a:r>
              <a:rPr lang="es-ES" sz="1200" dirty="0" err="1" smtClean="0"/>
              <a:t>dataBits</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if</a:t>
            </a:r>
            <a:r>
              <a:rPr lang="es-ES" sz="1200" dirty="0" smtClean="0"/>
              <a:t> (</a:t>
            </a:r>
            <a:r>
              <a:rPr lang="es-ES" sz="1200" dirty="0" err="1" smtClean="0"/>
              <a:t>dataBits</a:t>
            </a:r>
            <a:r>
              <a:rPr lang="es-ES" sz="1200" dirty="0" smtClean="0"/>
              <a:t> ==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dataBits</a:t>
            </a:r>
            <a:r>
              <a:rPr lang="es-ES" sz="1200" dirty="0" smtClean="0"/>
              <a:t> = </a:t>
            </a:r>
            <a:r>
              <a:rPr lang="es-ES" sz="1200" dirty="0" err="1" smtClean="0"/>
              <a:t>defaultPortDataBits.ToString</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return</a:t>
            </a:r>
            <a:r>
              <a:rPr lang="es-ES" sz="1200" dirty="0" smtClean="0"/>
              <a:t> </a:t>
            </a:r>
            <a:r>
              <a:rPr lang="es-ES" sz="1200" dirty="0" err="1" smtClean="0"/>
              <a:t>int.Parse</a:t>
            </a:r>
            <a:r>
              <a:rPr lang="es-ES" sz="1200" dirty="0" smtClean="0"/>
              <a:t>(</a:t>
            </a:r>
            <a:r>
              <a:rPr lang="es-ES" sz="1200" dirty="0" err="1" smtClean="0"/>
              <a:t>dataBits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endParaRPr lang="en-US" sz="12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err="1" smtClean="0"/>
              <a:t>public</a:t>
            </a:r>
            <a:r>
              <a:rPr lang="es-ES" sz="1200" dirty="0" smtClean="0"/>
              <a:t> </a:t>
            </a:r>
            <a:r>
              <a:rPr lang="es-ES" sz="1200" dirty="0" err="1" smtClean="0"/>
              <a:t>static</a:t>
            </a:r>
            <a:r>
              <a:rPr lang="es-ES" sz="1200" dirty="0" smtClean="0"/>
              <a:t> </a:t>
            </a:r>
            <a:r>
              <a:rPr lang="es-ES" sz="1200" dirty="0" err="1" smtClean="0"/>
              <a:t>StopBits</a:t>
            </a:r>
            <a:r>
              <a:rPr lang="es-ES" sz="1200" dirty="0" smtClean="0"/>
              <a:t> </a:t>
            </a:r>
            <a:r>
              <a:rPr lang="es-ES" sz="1200" dirty="0" err="1" smtClean="0"/>
              <a:t>SetPortStopBits</a:t>
            </a:r>
            <a:r>
              <a:rPr lang="es-ES" sz="1200" dirty="0" smtClean="0"/>
              <a:t>(</a:t>
            </a:r>
            <a:r>
              <a:rPr lang="es-ES" sz="1200" dirty="0" err="1" smtClean="0"/>
              <a:t>StopBits</a:t>
            </a:r>
            <a:r>
              <a:rPr lang="es-ES" sz="1200" dirty="0" smtClean="0"/>
              <a:t> </a:t>
            </a:r>
            <a:r>
              <a:rPr lang="es-ES" sz="1200" dirty="0" err="1" smtClean="0"/>
              <a:t>defaultPortStopBits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stopBits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a:t>
            </a:r>
            <a:r>
              <a:rPr lang="es-ES" sz="1200" dirty="0" err="1" smtClean="0"/>
              <a:t>Available</a:t>
            </a:r>
            <a:r>
              <a:rPr lang="es-ES" sz="1200" dirty="0" smtClean="0"/>
              <a:t> Stop Bits </a:t>
            </a:r>
            <a:r>
              <a:rPr lang="es-ES" sz="1200" dirty="0" err="1" smtClean="0"/>
              <a:t>options</a:t>
            </a:r>
            <a:r>
              <a:rPr lang="es-ES" sz="1200" dirty="0" smtClean="0"/>
              <a:t>:");</a:t>
            </a:r>
            <a:endParaRPr lang="en-US" sz="1200" dirty="0" smtClean="0"/>
          </a:p>
          <a:p>
            <a:pPr>
              <a:buNone/>
            </a:pPr>
            <a:r>
              <a:rPr lang="es-ES" sz="1200" dirty="0" smtClean="0"/>
              <a:t>        </a:t>
            </a:r>
            <a:r>
              <a:rPr lang="es-ES" sz="1200" dirty="0" err="1" smtClean="0"/>
              <a:t>foreach</a:t>
            </a:r>
            <a:r>
              <a:rPr lang="es-ES" sz="1200" dirty="0" smtClean="0"/>
              <a:t> (</a:t>
            </a:r>
            <a:r>
              <a:rPr lang="es-ES" sz="1200" dirty="0" err="1" smtClean="0"/>
              <a:t>string</a:t>
            </a:r>
            <a:r>
              <a:rPr lang="es-ES" sz="1200" dirty="0" smtClean="0"/>
              <a:t> s in </a:t>
            </a:r>
            <a:r>
              <a:rPr lang="es-ES" sz="1200" dirty="0" err="1" smtClean="0"/>
              <a:t>Enum.GetNames</a:t>
            </a:r>
            <a:r>
              <a:rPr lang="es-ES" sz="1200" dirty="0" smtClean="0"/>
              <a:t>(</a:t>
            </a:r>
            <a:r>
              <a:rPr lang="es-ES" sz="1200" dirty="0" err="1" smtClean="0"/>
              <a:t>typeof</a:t>
            </a:r>
            <a:r>
              <a:rPr lang="es-ES" sz="1200" dirty="0" smtClean="0"/>
              <a:t>(</a:t>
            </a:r>
            <a:r>
              <a:rPr lang="es-ES" sz="1200" dirty="0" err="1" smtClean="0"/>
              <a:t>StopBits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   {0}", s);</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a:t>
            </a:r>
            <a:r>
              <a:rPr lang="es-ES" sz="1200" dirty="0" smtClean="0"/>
              <a:t>("Stop Bits({0}):", </a:t>
            </a:r>
            <a:r>
              <a:rPr lang="es-ES" sz="1200" dirty="0" err="1" smtClean="0"/>
              <a:t>defaultPortStopBits.ToString</a:t>
            </a:r>
            <a:r>
              <a:rPr lang="es-ES" sz="1200" dirty="0" smtClean="0"/>
              <a:t>());</a:t>
            </a:r>
            <a:endParaRPr lang="en-US" sz="1200" dirty="0" smtClean="0"/>
          </a:p>
          <a:p>
            <a:pPr>
              <a:buNone/>
            </a:pPr>
            <a:r>
              <a:rPr lang="es-ES" sz="1200" dirty="0" smtClean="0"/>
              <a:t>        </a:t>
            </a:r>
            <a:r>
              <a:rPr lang="es-ES" sz="1200" dirty="0" err="1" smtClean="0"/>
              <a:t>stopBits</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if</a:t>
            </a:r>
            <a:r>
              <a:rPr lang="es-ES" sz="1200" dirty="0" smtClean="0"/>
              <a:t> (</a:t>
            </a:r>
            <a:r>
              <a:rPr lang="es-ES" sz="1200" dirty="0" err="1" smtClean="0"/>
              <a:t>stopBits</a:t>
            </a:r>
            <a:r>
              <a:rPr lang="es-ES" sz="1200" dirty="0" smtClean="0"/>
              <a:t> ==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stopBits</a:t>
            </a:r>
            <a:r>
              <a:rPr lang="es-ES" sz="1200" dirty="0" smtClean="0"/>
              <a:t> = </a:t>
            </a:r>
            <a:r>
              <a:rPr lang="es-ES" sz="1200" dirty="0" err="1" smtClean="0"/>
              <a:t>defaultPortStopBits.ToString</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return</a:t>
            </a:r>
            <a:r>
              <a:rPr lang="es-ES" sz="1200" dirty="0" smtClean="0"/>
              <a:t> (</a:t>
            </a:r>
            <a:r>
              <a:rPr lang="es-ES" sz="1200" dirty="0" err="1" smtClean="0"/>
              <a:t>StopBits</a:t>
            </a:r>
            <a:r>
              <a:rPr lang="es-ES" sz="1200" dirty="0" smtClean="0"/>
              <a:t>)</a:t>
            </a:r>
            <a:r>
              <a:rPr lang="es-ES" sz="1200" dirty="0" err="1" smtClean="0"/>
              <a:t>Enum.Parse</a:t>
            </a:r>
            <a:r>
              <a:rPr lang="es-ES" sz="1200" dirty="0" smtClean="0"/>
              <a:t>(</a:t>
            </a:r>
            <a:r>
              <a:rPr lang="es-ES" sz="1200" dirty="0" err="1" smtClean="0"/>
              <a:t>typeof</a:t>
            </a:r>
            <a:r>
              <a:rPr lang="es-ES" sz="1200" dirty="0" smtClean="0"/>
              <a:t>(</a:t>
            </a:r>
            <a:r>
              <a:rPr lang="es-ES" sz="1200" dirty="0" err="1" smtClean="0"/>
              <a:t>StopBits</a:t>
            </a:r>
            <a:r>
              <a:rPr lang="es-ES" sz="1200" dirty="0" smtClean="0"/>
              <a:t>), </a:t>
            </a:r>
            <a:r>
              <a:rPr lang="es-ES" sz="1200" dirty="0" err="1" smtClean="0"/>
              <a:t>stopBits</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s-MX" dirty="0" smtClean="0"/>
              <a:t>Ejemplos de programación entre puertos y dispositivos.</a:t>
            </a:r>
            <a:endParaRPr lang="en-US" dirty="0"/>
          </a:p>
        </p:txBody>
      </p:sp>
      <p:sp>
        <p:nvSpPr>
          <p:cNvPr id="3" name="Rectangle 2"/>
          <p:cNvSpPr>
            <a:spLocks noGrp="1"/>
          </p:cNvSpPr>
          <p:nvPr>
            <p:ph sz="quarter" idx="1"/>
          </p:nvPr>
        </p:nvSpPr>
        <p:spPr>
          <a:xfrm>
            <a:off x="457200" y="1219200"/>
            <a:ext cx="8229600" cy="4648200"/>
          </a:xfrm>
        </p:spPr>
        <p:txBody>
          <a:bodyPr>
            <a:noAutofit/>
          </a:bodyPr>
          <a:lstStyle/>
          <a:p>
            <a:pPr>
              <a:buNone/>
            </a:pPr>
            <a:r>
              <a:rPr lang="es-ES" sz="1200" dirty="0" smtClean="0"/>
              <a:t>    </a:t>
            </a:r>
            <a:r>
              <a:rPr lang="es-ES" sz="1200" dirty="0" err="1" smtClean="0"/>
              <a:t>public</a:t>
            </a:r>
            <a:r>
              <a:rPr lang="es-ES" sz="1200" dirty="0" smtClean="0"/>
              <a:t> </a:t>
            </a:r>
            <a:r>
              <a:rPr lang="es-ES" sz="1200" dirty="0" err="1" smtClean="0"/>
              <a:t>static</a:t>
            </a:r>
            <a:r>
              <a:rPr lang="es-ES" sz="1200" dirty="0" smtClean="0"/>
              <a:t> </a:t>
            </a:r>
            <a:r>
              <a:rPr lang="es-ES" sz="1200" dirty="0" err="1" smtClean="0"/>
              <a:t>Handshake</a:t>
            </a:r>
            <a:r>
              <a:rPr lang="es-ES" sz="1200" dirty="0" smtClean="0"/>
              <a:t> </a:t>
            </a:r>
            <a:r>
              <a:rPr lang="es-ES" sz="1200" dirty="0" err="1" smtClean="0"/>
              <a:t>SetPortHandshake</a:t>
            </a:r>
            <a:r>
              <a:rPr lang="es-ES" sz="1200" dirty="0" smtClean="0"/>
              <a:t>(</a:t>
            </a:r>
            <a:r>
              <a:rPr lang="es-ES" sz="1200" dirty="0" err="1" smtClean="0"/>
              <a:t>Handshake</a:t>
            </a:r>
            <a:r>
              <a:rPr lang="es-ES" sz="1200" dirty="0" smtClean="0"/>
              <a:t> </a:t>
            </a:r>
            <a:r>
              <a:rPr lang="es-ES" sz="1200" dirty="0" err="1" smtClean="0"/>
              <a:t>defaultPortHandshake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string</a:t>
            </a:r>
            <a:r>
              <a:rPr lang="es-ES" sz="1200" dirty="0" smtClean="0"/>
              <a:t> </a:t>
            </a:r>
            <a:r>
              <a:rPr lang="es-ES" sz="1200" dirty="0" err="1" smtClean="0"/>
              <a:t>handshake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a:t>
            </a:r>
            <a:r>
              <a:rPr lang="es-ES" sz="1200" dirty="0" err="1" smtClean="0"/>
              <a:t>Available</a:t>
            </a:r>
            <a:r>
              <a:rPr lang="es-ES" sz="1200" dirty="0" smtClean="0"/>
              <a:t> </a:t>
            </a:r>
            <a:r>
              <a:rPr lang="es-ES" sz="1200" dirty="0" err="1" smtClean="0"/>
              <a:t>Handshake</a:t>
            </a:r>
            <a:r>
              <a:rPr lang="es-ES" sz="1200" dirty="0" smtClean="0"/>
              <a:t> </a:t>
            </a:r>
            <a:r>
              <a:rPr lang="es-ES" sz="1200" dirty="0" err="1" smtClean="0"/>
              <a:t>options</a:t>
            </a:r>
            <a:r>
              <a:rPr lang="es-ES" sz="1200" dirty="0" smtClean="0"/>
              <a:t>:");</a:t>
            </a:r>
            <a:endParaRPr lang="en-US" sz="1200" dirty="0" smtClean="0"/>
          </a:p>
          <a:p>
            <a:pPr>
              <a:buNone/>
            </a:pPr>
            <a:r>
              <a:rPr lang="es-ES" sz="1200" dirty="0" smtClean="0"/>
              <a:t>        </a:t>
            </a:r>
            <a:r>
              <a:rPr lang="es-ES" sz="1200" dirty="0" err="1" smtClean="0"/>
              <a:t>foreach</a:t>
            </a:r>
            <a:r>
              <a:rPr lang="es-ES" sz="1200" dirty="0" smtClean="0"/>
              <a:t> (</a:t>
            </a:r>
            <a:r>
              <a:rPr lang="es-ES" sz="1200" dirty="0" err="1" smtClean="0"/>
              <a:t>string</a:t>
            </a:r>
            <a:r>
              <a:rPr lang="es-ES" sz="1200" dirty="0" smtClean="0"/>
              <a:t> s in </a:t>
            </a:r>
            <a:r>
              <a:rPr lang="es-ES" sz="1200" dirty="0" err="1" smtClean="0"/>
              <a:t>Enum.GetNames</a:t>
            </a:r>
            <a:r>
              <a:rPr lang="es-ES" sz="1200" dirty="0" smtClean="0"/>
              <a:t>(</a:t>
            </a:r>
            <a:r>
              <a:rPr lang="es-ES" sz="1200" dirty="0" err="1" smtClean="0"/>
              <a:t>typeof</a:t>
            </a:r>
            <a:r>
              <a:rPr lang="es-ES" sz="1200" dirty="0" smtClean="0"/>
              <a:t>(</a:t>
            </a:r>
            <a:r>
              <a:rPr lang="es-ES" sz="1200" dirty="0" err="1" smtClean="0"/>
              <a:t>Handshake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Console.WriteLine</a:t>
            </a:r>
            <a:r>
              <a:rPr lang="es-ES" sz="1200" dirty="0" smtClean="0"/>
              <a:t>("   {0}", s);</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Console.Write</a:t>
            </a:r>
            <a:r>
              <a:rPr lang="es-ES" sz="1200" dirty="0" smtClean="0"/>
              <a:t>("Stop Bits({0}):", </a:t>
            </a:r>
            <a:r>
              <a:rPr lang="es-ES" sz="1200" dirty="0" err="1" smtClean="0"/>
              <a:t>defaultPortHandshake.ToString</a:t>
            </a:r>
            <a:r>
              <a:rPr lang="es-ES" sz="1200" dirty="0" smtClean="0"/>
              <a:t>());</a:t>
            </a:r>
            <a:endParaRPr lang="en-US" sz="1200" dirty="0" smtClean="0"/>
          </a:p>
          <a:p>
            <a:pPr>
              <a:buNone/>
            </a:pPr>
            <a:r>
              <a:rPr lang="es-ES" sz="1200" dirty="0" smtClean="0"/>
              <a:t>        </a:t>
            </a:r>
            <a:r>
              <a:rPr lang="es-ES" sz="1200" dirty="0" err="1" smtClean="0"/>
              <a:t>handshake</a:t>
            </a:r>
            <a:r>
              <a:rPr lang="es-ES" sz="1200" dirty="0" smtClean="0"/>
              <a:t> = </a:t>
            </a:r>
            <a:r>
              <a:rPr lang="es-ES" sz="1200" dirty="0" err="1" smtClean="0"/>
              <a:t>Console.ReadLine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if</a:t>
            </a:r>
            <a:r>
              <a:rPr lang="es-ES" sz="1200" dirty="0" smtClean="0"/>
              <a:t> (</a:t>
            </a:r>
            <a:r>
              <a:rPr lang="es-ES" sz="1200" dirty="0" err="1" smtClean="0"/>
              <a:t>handshake</a:t>
            </a:r>
            <a:r>
              <a:rPr lang="es-ES" sz="1200" dirty="0" smtClean="0"/>
              <a:t> ==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handshake</a:t>
            </a:r>
            <a:r>
              <a:rPr lang="es-ES" sz="1200" dirty="0" smtClean="0"/>
              <a:t> = </a:t>
            </a:r>
            <a:r>
              <a:rPr lang="es-ES" sz="1200" dirty="0" err="1" smtClean="0"/>
              <a:t>defaultPortHandshake.ToString</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 </a:t>
            </a:r>
            <a:endParaRPr lang="en-US" sz="1200" dirty="0" smtClean="0"/>
          </a:p>
          <a:p>
            <a:pPr>
              <a:buNone/>
            </a:pPr>
            <a:r>
              <a:rPr lang="es-ES" sz="1200" dirty="0" smtClean="0"/>
              <a:t>        </a:t>
            </a:r>
            <a:r>
              <a:rPr lang="es-ES" sz="1200" dirty="0" err="1" smtClean="0"/>
              <a:t>return</a:t>
            </a:r>
            <a:r>
              <a:rPr lang="es-ES" sz="1200" dirty="0" smtClean="0"/>
              <a:t> (</a:t>
            </a:r>
            <a:r>
              <a:rPr lang="es-ES" sz="1200" dirty="0" err="1" smtClean="0"/>
              <a:t>Handshake</a:t>
            </a:r>
            <a:r>
              <a:rPr lang="es-ES" sz="1200" dirty="0" smtClean="0"/>
              <a:t>)</a:t>
            </a:r>
            <a:r>
              <a:rPr lang="es-ES" sz="1200" dirty="0" err="1" smtClean="0"/>
              <a:t>Enum.Parse</a:t>
            </a:r>
            <a:r>
              <a:rPr lang="es-ES" sz="1200" dirty="0" smtClean="0"/>
              <a:t>(</a:t>
            </a:r>
            <a:r>
              <a:rPr lang="es-ES" sz="1200" dirty="0" err="1" smtClean="0"/>
              <a:t>typeof</a:t>
            </a:r>
            <a:r>
              <a:rPr lang="es-ES" sz="1200" dirty="0" smtClean="0"/>
              <a:t>(</a:t>
            </a:r>
            <a:r>
              <a:rPr lang="es-ES" sz="1200" dirty="0" err="1" smtClean="0"/>
              <a:t>Handshake</a:t>
            </a:r>
            <a:r>
              <a:rPr lang="es-ES" sz="1200" dirty="0" smtClean="0"/>
              <a:t>), </a:t>
            </a:r>
            <a:r>
              <a:rPr lang="es-ES" sz="1200" dirty="0" err="1" smtClean="0"/>
              <a:t>handshake</a:t>
            </a:r>
            <a:r>
              <a:rPr lang="es-ES" sz="1200" dirty="0" smtClean="0"/>
              <a:t>);</a:t>
            </a:r>
            <a:endParaRPr lang="en-US" sz="1200" dirty="0" smtClean="0"/>
          </a:p>
          <a:p>
            <a:pPr>
              <a:buNone/>
            </a:pPr>
            <a:r>
              <a:rPr lang="es-ES" sz="1200" dirty="0" smtClean="0"/>
              <a:t>    }</a:t>
            </a:r>
            <a:endParaRPr lang="en-US" sz="1200" dirty="0" smtClean="0"/>
          </a:p>
          <a:p>
            <a:pPr>
              <a:buNone/>
            </a:pPr>
            <a:r>
              <a:rPr lang="es-ES" sz="1200" dirty="0" smtClean="0"/>
              <a:t>}</a:t>
            </a:r>
            <a:endParaRPr lang="en-US" sz="1200" dirty="0" smtClean="0"/>
          </a:p>
          <a:p>
            <a:pPr>
              <a:buNone/>
            </a:pPr>
            <a:r>
              <a:rPr lang="es-ES" sz="1200" dirty="0" smtClean="0"/>
              <a:t> </a:t>
            </a:r>
            <a:endParaRPr lang="en-US"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Puertos serie.</a:t>
            </a:r>
            <a:endParaRPr lang="en-US" sz="2000" dirty="0" smtClean="0"/>
          </a:p>
          <a:p>
            <a:pPr>
              <a:buNone/>
            </a:pPr>
            <a:endParaRPr lang="en-US" sz="2000" dirty="0" smtClean="0"/>
          </a:p>
          <a:p>
            <a:pPr lvl="1"/>
            <a:r>
              <a:rPr lang="es-ES" sz="1700" dirty="0" smtClean="0"/>
              <a:t>Los dos puertos serie integrados usan conectores tipo D-</a:t>
            </a:r>
            <a:r>
              <a:rPr lang="es-ES" sz="1700" dirty="0" err="1" smtClean="0"/>
              <a:t>subminiatura</a:t>
            </a:r>
            <a:r>
              <a:rPr lang="es-ES" sz="1700" dirty="0" smtClean="0"/>
              <a:t> de 9 patas en el panel posterior. Estos puertos son compatibles con dispositivos como módems externos, impresoras o los mouse que requieren transmisión de datos en serie (la transmisión de la información de un bit en una línea). La mayoría del software utiliza el término COM (derivado de comunicaciones) seguido de un número para designar un puerto serie (por ejemplo, COM1 ó COM2). Las opciones predeterminadas para los puertos serie integrados del sistema son COM1 y COM2. </a:t>
            </a:r>
            <a:endParaRPr lang="en-US" sz="17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Puertos serie.</a:t>
            </a:r>
            <a:endParaRPr lang="en-US" sz="2000" dirty="0" smtClean="0"/>
          </a:p>
          <a:p>
            <a:pPr lvl="1"/>
            <a:r>
              <a:rPr lang="es-ES" sz="1400" dirty="0" smtClean="0"/>
              <a:t>En informática, un puerto serie es una interfaz física de comunicación en serie a través de la cual se transfiere información mandando o recibiendo un bit. A lo largo de la mayor parte de la historia de las </a:t>
            </a:r>
            <a:r>
              <a:rPr lang="es-ES" sz="1400" dirty="0" smtClean="0">
                <a:hlinkClick r:id="rId3" action="ppaction://hlinkfile" tooltip="Computadora"/>
              </a:rPr>
              <a:t>computadoras</a:t>
            </a:r>
            <a:r>
              <a:rPr lang="es-ES" sz="1400" dirty="0" smtClean="0"/>
              <a:t>, la transferencia de datos a través de los puertos de serie ha sido generalizada. Se ha usado y sigue usándose para conectar las computadoras a dispositivos como terminales o </a:t>
            </a:r>
            <a:r>
              <a:rPr lang="es-ES" sz="1400" dirty="0" smtClean="0">
                <a:hlinkClick r:id="rId4" action="ppaction://hlinkfile" tooltip="Módem"/>
              </a:rPr>
              <a:t>módems</a:t>
            </a:r>
            <a:r>
              <a:rPr lang="es-ES" sz="1400" dirty="0" smtClean="0"/>
              <a:t>. Los </a:t>
            </a:r>
            <a:r>
              <a:rPr lang="es-ES" sz="1400" i="1" dirty="0" err="1" smtClean="0"/>
              <a:t>mouses</a:t>
            </a:r>
            <a:r>
              <a:rPr lang="es-ES" sz="1400" dirty="0" smtClean="0"/>
              <a:t>, </a:t>
            </a:r>
            <a:r>
              <a:rPr lang="es-ES" sz="1400" dirty="0" smtClean="0">
                <a:hlinkClick r:id="rId5" action="ppaction://hlinkfile" tooltip="Teclado (informática)"/>
              </a:rPr>
              <a:t>teclados</a:t>
            </a:r>
            <a:r>
              <a:rPr lang="es-ES" sz="1400" dirty="0" smtClean="0"/>
              <a:t>, y otros </a:t>
            </a:r>
            <a:r>
              <a:rPr lang="es-ES" sz="1400" dirty="0" smtClean="0">
                <a:hlinkClick r:id="rId6" action="ppaction://hlinkfile" tooltip="Periférico"/>
              </a:rPr>
              <a:t>periféricos</a:t>
            </a:r>
            <a:r>
              <a:rPr lang="es-ES" sz="1400" dirty="0" smtClean="0"/>
              <a:t> también se conectaban de esta forma.</a:t>
            </a:r>
          </a:p>
          <a:p>
            <a:pPr lvl="1"/>
            <a:r>
              <a:rPr lang="es-ES" sz="1400" dirty="0" smtClean="0"/>
              <a:t>Mientras que otras interfaces como </a:t>
            </a:r>
            <a:r>
              <a:rPr lang="es-ES" sz="1400" dirty="0" smtClean="0">
                <a:hlinkClick r:id="rId7" action="ppaction://hlinkfile" tooltip="Ethernet"/>
              </a:rPr>
              <a:t>Ethernet</a:t>
            </a:r>
            <a:r>
              <a:rPr lang="es-ES" sz="1400" dirty="0" smtClean="0"/>
              <a:t>, </a:t>
            </a:r>
            <a:r>
              <a:rPr lang="es-ES" sz="1400" dirty="0" err="1" smtClean="0">
                <a:hlinkClick r:id="rId8" action="ppaction://hlinkfile" tooltip="FireWire"/>
              </a:rPr>
              <a:t>FireWire</a:t>
            </a:r>
            <a:r>
              <a:rPr lang="es-ES" sz="1400" dirty="0" smtClean="0"/>
              <a:t>, y </a:t>
            </a:r>
            <a:r>
              <a:rPr lang="es-ES" sz="1400" dirty="0" smtClean="0">
                <a:hlinkClick r:id="rId9" action="ppaction://hlinkfile" tooltip="USB"/>
              </a:rPr>
              <a:t>USB</a:t>
            </a:r>
            <a:r>
              <a:rPr lang="es-ES" sz="1400" dirty="0" smtClean="0"/>
              <a:t> mandaban datos como un </a:t>
            </a:r>
            <a:r>
              <a:rPr lang="es-ES" sz="1400" dirty="0" smtClean="0">
                <a:hlinkClick r:id="rId10" action="ppaction://hlinkfile" tooltip="Flujo (informática) (aún no redactado)"/>
              </a:rPr>
              <a:t>flujo</a:t>
            </a:r>
            <a:r>
              <a:rPr lang="es-ES" sz="1400" dirty="0" smtClean="0"/>
              <a:t> en serie, el término "puerto serie" normalmente identifica el hardware más o menos conforme al estándar </a:t>
            </a:r>
            <a:r>
              <a:rPr lang="es-ES" sz="1400" dirty="0" smtClean="0">
                <a:hlinkClick r:id="rId11" action="ppaction://hlinkfile" tooltip="RS-232"/>
              </a:rPr>
              <a:t>RS-232</a:t>
            </a:r>
            <a:r>
              <a:rPr lang="es-ES" sz="1400" dirty="0" smtClean="0"/>
              <a:t>, diseñado para interactuar con un </a:t>
            </a:r>
            <a:r>
              <a:rPr lang="es-ES" sz="1400" dirty="0" smtClean="0">
                <a:hlinkClick r:id="rId4" action="ppaction://hlinkfile" tooltip="Módem"/>
              </a:rPr>
              <a:t>módem</a:t>
            </a:r>
            <a:r>
              <a:rPr lang="es-ES" sz="1400" dirty="0" smtClean="0"/>
              <a:t> o con un dispositivo de comunicación similar.</a:t>
            </a:r>
          </a:p>
          <a:p>
            <a:pPr lvl="1"/>
            <a:r>
              <a:rPr lang="es-ES" sz="1400" dirty="0" smtClean="0"/>
              <a:t>A día de hoy </a:t>
            </a:r>
            <a:r>
              <a:rPr lang="es-ES" sz="1400" dirty="0" smtClean="0">
                <a:hlinkClick r:id="rId12" action="ppaction://hlinkfile" tooltip="2009"/>
              </a:rPr>
              <a:t>2009</a:t>
            </a:r>
            <a:r>
              <a:rPr lang="es-ES" sz="1400" dirty="0" smtClean="0"/>
              <a:t>, en la mayoría de los periféricos la interfaz </a:t>
            </a:r>
            <a:r>
              <a:rPr lang="es-ES" sz="1400" dirty="0" smtClean="0">
                <a:hlinkClick r:id="rId9" action="ppaction://hlinkfile" tooltip="USB"/>
              </a:rPr>
              <a:t>USB</a:t>
            </a:r>
            <a:r>
              <a:rPr lang="es-ES" sz="1400" dirty="0" smtClean="0"/>
              <a:t> ha reemplazado al puerto serie puesto que es más rápida. La mayor parte de los ordenadores están conectados a dispositivos externos a través de USB y, a menudo, ni siquiera llegan a tener un puerto serie.</a:t>
            </a:r>
          </a:p>
          <a:p>
            <a:pPr lvl="1"/>
            <a:r>
              <a:rPr lang="es-ES" sz="1400" dirty="0" smtClean="0"/>
              <a:t>El puerto serie se elimina para reducir los costes y se considera que es un </a:t>
            </a:r>
            <a:r>
              <a:rPr lang="es-ES" sz="1400" dirty="0" smtClean="0">
                <a:hlinkClick r:id="rId13" action="ppaction://hlinkfile" tooltip="Puerto heredado (aún no redactado)"/>
              </a:rPr>
              <a:t>puerto heredado</a:t>
            </a:r>
            <a:r>
              <a:rPr lang="es-ES" sz="1400" dirty="0" smtClean="0"/>
              <a:t> y obsoleto. Sin embargo, los puertos serie todavía se encuentran en sistemas de automatización industrial y algunos productos industriales y de consumo.</a:t>
            </a:r>
          </a:p>
          <a:p>
            <a:pPr lvl="1"/>
            <a:r>
              <a:rPr lang="es-ES" sz="1400" dirty="0" smtClean="0"/>
              <a:t>Los dispositivos de redes (como </a:t>
            </a:r>
            <a:r>
              <a:rPr lang="es-ES" sz="1400" dirty="0" err="1" smtClean="0">
                <a:hlinkClick r:id="rId14" action="ppaction://hlinkfile" tooltip="Router"/>
              </a:rPr>
              <a:t>routers</a:t>
            </a:r>
            <a:r>
              <a:rPr lang="es-ES" sz="1400" dirty="0" smtClean="0"/>
              <a:t> y </a:t>
            </a:r>
            <a:r>
              <a:rPr lang="es-ES" sz="1400" dirty="0" err="1" smtClean="0">
                <a:hlinkClick r:id="rId15" action="ppaction://hlinkfile" tooltip="Switche (aún no redactado)"/>
              </a:rPr>
              <a:t>switches</a:t>
            </a:r>
            <a:r>
              <a:rPr lang="es-ES" sz="1400" dirty="0" smtClean="0"/>
              <a:t>) a menudo tienen puertos serie para modificar su configuración. Los puertos serie se usan a menudo en estas áreas porque son sencillos, baratos y permiten la interoperabilidad entre dispositivos. La desventaja es que configurar conexiones serie requiere, en la mayoría de los casos, el conocimiento y manejo por parte de un experto y el uso de </a:t>
            </a:r>
            <a:r>
              <a:rPr lang="es-ES" sz="1400" dirty="0" smtClean="0">
                <a:hlinkClick r:id="rId16" action="ppaction://hlinkfile" tooltip="Comando"/>
              </a:rPr>
              <a:t>comandos</a:t>
            </a:r>
            <a:r>
              <a:rPr lang="es-ES" sz="1400" dirty="0" smtClean="0"/>
              <a:t> complejos si están mal implementados.</a:t>
            </a:r>
            <a:endParaRPr lang="es-E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n-US" sz="2000" b="1" dirty="0" smtClean="0"/>
              <a:t>Puerto </a:t>
            </a:r>
            <a:r>
              <a:rPr lang="en-US" sz="2000" b="1" dirty="0" err="1" smtClean="0"/>
              <a:t>serie</a:t>
            </a:r>
            <a:r>
              <a:rPr lang="en-US" sz="2000" b="1" dirty="0" smtClean="0"/>
              <a:t> </a:t>
            </a:r>
            <a:r>
              <a:rPr lang="en-US" sz="2000" b="1" dirty="0" err="1" smtClean="0"/>
              <a:t>asincrónico</a:t>
            </a:r>
            <a:endParaRPr lang="en-US" sz="2000" b="1" dirty="0" smtClean="0"/>
          </a:p>
          <a:p>
            <a:pPr lvl="1"/>
            <a:r>
              <a:rPr lang="es-ES" sz="1400" dirty="0" smtClean="0"/>
              <a:t>A través de este tipo de puerto la comunicación se establece usando un </a:t>
            </a:r>
            <a:r>
              <a:rPr lang="es-ES" sz="1400" dirty="0" smtClean="0">
                <a:hlinkClick r:id="rId3" action="ppaction://hlinkfile" tooltip="Protocolo"/>
              </a:rPr>
              <a:t>protocolo</a:t>
            </a:r>
            <a:r>
              <a:rPr lang="es-ES" sz="1400" dirty="0" smtClean="0"/>
              <a:t> de transmisión asíncrono. En esta caso, se envía en primer lugar una señal inicial anterior a cada </a:t>
            </a:r>
            <a:r>
              <a:rPr lang="es-ES" sz="1400" dirty="0" smtClean="0">
                <a:hlinkClick r:id="rId4" action="ppaction://hlinkfile" tooltip="Byte"/>
              </a:rPr>
              <a:t>byte</a:t>
            </a:r>
            <a:r>
              <a:rPr lang="es-ES" sz="1400" dirty="0" smtClean="0"/>
              <a:t>, carácter o palabra codificada. Una vez enviado el código correspondiente se envía, inmediatamente, una señal de stop después de cada palabra codificada.</a:t>
            </a:r>
          </a:p>
          <a:p>
            <a:pPr lvl="1"/>
            <a:r>
              <a:rPr lang="es-ES" sz="1400" dirty="0" smtClean="0"/>
              <a:t>La señal de inicio sirve para preparar al mecanismo de recepción, o receptor, la llegada, y registro, de un símbolo, y la señal de stop sirve para predisponer al mecanismo de recepción para que tome un descanso y se prepare para la recepción del nuevo símbolo.</a:t>
            </a:r>
          </a:p>
          <a:p>
            <a:pPr lvl="1"/>
            <a:r>
              <a:rPr lang="es-ES" sz="1400" dirty="0" smtClean="0"/>
              <a:t>La típica transmisión </a:t>
            </a:r>
            <a:r>
              <a:rPr lang="es-ES" sz="1400" dirty="0" err="1" smtClean="0"/>
              <a:t>star</a:t>
            </a:r>
            <a:r>
              <a:rPr lang="es-ES" sz="1400" dirty="0" smtClean="0"/>
              <a:t>-stop es la que se usa en la transmisión de códigos </a:t>
            </a:r>
            <a:r>
              <a:rPr lang="es-ES" sz="1400" dirty="0" smtClean="0">
                <a:hlinkClick r:id="rId5" action="ppaction://hlinkfile" tooltip="ASCII"/>
              </a:rPr>
              <a:t>ASCII</a:t>
            </a:r>
            <a:r>
              <a:rPr lang="es-ES" sz="1400" dirty="0" smtClean="0"/>
              <a:t> a través del puerto </a:t>
            </a:r>
            <a:r>
              <a:rPr lang="es-ES" sz="1400" dirty="0" smtClean="0">
                <a:hlinkClick r:id="rId6" action="ppaction://hlinkfile" tooltip="RS-232"/>
              </a:rPr>
              <a:t>RS-232</a:t>
            </a:r>
            <a:r>
              <a:rPr lang="es-ES" sz="1400" dirty="0" smtClean="0"/>
              <a:t>, como la que se establece en las operaciones con teletipos.</a:t>
            </a:r>
          </a:p>
          <a:p>
            <a:pPr lvl="1"/>
            <a:r>
              <a:rPr lang="es-ES" sz="1400" dirty="0" smtClean="0"/>
              <a:t>El puerto serie </a:t>
            </a:r>
            <a:r>
              <a:rPr lang="es-ES" sz="1400" dirty="0" smtClean="0">
                <a:hlinkClick r:id="rId6" action="ppaction://hlinkfile" tooltip="RS-232"/>
              </a:rPr>
              <a:t>RS-232</a:t>
            </a:r>
            <a:r>
              <a:rPr lang="es-ES" sz="1400" dirty="0" smtClean="0"/>
              <a:t> (también conocido como COM) es del tipo asincrónico, utiliza cableado simple desde 3 hilos hasta 25 y conecta </a:t>
            </a:r>
            <a:r>
              <a:rPr lang="es-ES" sz="1400" dirty="0" smtClean="0">
                <a:hlinkClick r:id="rId7" action="ppaction://hlinkfile" tooltip="Ordenadore (aún no redactado)"/>
              </a:rPr>
              <a:t>ordenadores</a:t>
            </a:r>
            <a:r>
              <a:rPr lang="es-ES" sz="1400" dirty="0" smtClean="0"/>
              <a:t> o </a:t>
            </a:r>
            <a:r>
              <a:rPr lang="es-ES" sz="1400" dirty="0" err="1" smtClean="0">
                <a:hlinkClick r:id="rId8" action="ppaction://hlinkfile" tooltip="Microcontrolador"/>
              </a:rPr>
              <a:t>microcontroladores</a:t>
            </a:r>
            <a:r>
              <a:rPr lang="es-ES" sz="1400" dirty="0" smtClean="0"/>
              <a:t> a todo tipo de periféricos, desde </a:t>
            </a:r>
            <a:r>
              <a:rPr lang="es-ES" sz="1400" dirty="0" smtClean="0">
                <a:hlinkClick r:id="rId9" action="ppaction://hlinkfile" tooltip="Terminal"/>
              </a:rPr>
              <a:t>terminales</a:t>
            </a:r>
            <a:r>
              <a:rPr lang="es-ES" sz="1400" dirty="0" smtClean="0"/>
              <a:t> a </a:t>
            </a:r>
            <a:r>
              <a:rPr lang="es-ES" sz="1400" dirty="0" smtClean="0">
                <a:hlinkClick r:id="rId10" action="ppaction://hlinkfile" tooltip="Impresora"/>
              </a:rPr>
              <a:t>impresoras</a:t>
            </a:r>
            <a:r>
              <a:rPr lang="es-ES" sz="1400" dirty="0" smtClean="0"/>
              <a:t> y </a:t>
            </a:r>
            <a:r>
              <a:rPr lang="es-ES" sz="1400" dirty="0" smtClean="0">
                <a:hlinkClick r:id="rId11" action="ppaction://hlinkfile" tooltip="Módem"/>
              </a:rPr>
              <a:t>módems</a:t>
            </a:r>
            <a:r>
              <a:rPr lang="es-ES" sz="1400" dirty="0" smtClean="0"/>
              <a:t> pasando por </a:t>
            </a:r>
            <a:r>
              <a:rPr lang="es-ES" sz="1400" dirty="0" err="1" smtClean="0">
                <a:hlinkClick r:id="rId12" action="ppaction://hlinkfile" tooltip="Mouse"/>
              </a:rPr>
              <a:t>mouses</a:t>
            </a:r>
            <a:r>
              <a:rPr lang="es-ES" sz="1400" dirty="0" smtClean="0"/>
              <a:t>.</a:t>
            </a:r>
          </a:p>
          <a:p>
            <a:pPr lvl="1"/>
            <a:r>
              <a:rPr lang="es-ES" sz="1400" dirty="0" smtClean="0"/>
              <a:t>La interfaz entre el </a:t>
            </a:r>
            <a:r>
              <a:rPr lang="es-ES" sz="1400" dirty="0" smtClean="0">
                <a:hlinkClick r:id="rId6" action="ppaction://hlinkfile" tooltip="RS-232"/>
              </a:rPr>
              <a:t>RS-232</a:t>
            </a:r>
            <a:r>
              <a:rPr lang="es-ES" sz="1400" dirty="0" smtClean="0"/>
              <a:t> y el </a:t>
            </a:r>
            <a:r>
              <a:rPr lang="es-ES" sz="1400" dirty="0" smtClean="0">
                <a:hlinkClick r:id="rId13" action="ppaction://hlinkfile" tooltip="Microprocesador"/>
              </a:rPr>
              <a:t>microprocesador</a:t>
            </a:r>
            <a:r>
              <a:rPr lang="es-ES" sz="1400" dirty="0" smtClean="0"/>
              <a:t> generalmente se realiza mediante una </a:t>
            </a:r>
            <a:r>
              <a:rPr lang="es-ES" sz="1400" dirty="0" smtClean="0">
                <a:hlinkClick r:id="rId14" action="ppaction://hlinkfile" tooltip="UART"/>
              </a:rPr>
              <a:t>UART</a:t>
            </a:r>
            <a:r>
              <a:rPr lang="es-ES" sz="1400" dirty="0" smtClean="0"/>
              <a:t> 8250 (ordenadores de 8 y 16 bits, PC XT) o 16550 (</a:t>
            </a:r>
            <a:r>
              <a:rPr lang="es-ES" sz="1400" dirty="0" smtClean="0">
                <a:hlinkClick r:id="rId15" action="ppaction://hlinkfile" tooltip="IBM Personal Computer/AT"/>
              </a:rPr>
              <a:t>IBM Personal </a:t>
            </a:r>
            <a:r>
              <a:rPr lang="es-ES" sz="1400" dirty="0" err="1" smtClean="0">
                <a:hlinkClick r:id="rId15" action="ppaction://hlinkfile" tooltip="IBM Personal Computer/AT"/>
              </a:rPr>
              <a:t>Computer</a:t>
            </a:r>
            <a:r>
              <a:rPr lang="es-ES" sz="1400" dirty="0" smtClean="0">
                <a:hlinkClick r:id="rId15" action="ppaction://hlinkfile" tooltip="IBM Personal Computer/AT"/>
              </a:rPr>
              <a:t>/AT</a:t>
            </a:r>
            <a:r>
              <a:rPr lang="es-ES" sz="1400" dirty="0" smtClean="0"/>
              <a:t> y posteriores).</a:t>
            </a:r>
          </a:p>
          <a:p>
            <a:pPr lvl="1"/>
            <a:r>
              <a:rPr lang="es-ES" sz="1400" dirty="0" smtClean="0"/>
              <a:t>El RS-232 original tenía un conector tipo </a:t>
            </a:r>
            <a:r>
              <a:rPr lang="es-ES" sz="1400" dirty="0" smtClean="0">
                <a:hlinkClick r:id="rId16" action="ppaction://hlinkfile" tooltip="DB-25"/>
              </a:rPr>
              <a:t>DB-25</a:t>
            </a:r>
            <a:r>
              <a:rPr lang="es-ES" sz="1400" dirty="0" smtClean="0"/>
              <a:t>, sin embargo la mayoría de dichos pines no se utilizaban, por lo que </a:t>
            </a:r>
            <a:r>
              <a:rPr lang="es-ES" sz="1400" dirty="0" smtClean="0">
                <a:hlinkClick r:id="rId17" action="ppaction://hlinkfile" tooltip="IBM"/>
              </a:rPr>
              <a:t>IBM</a:t>
            </a:r>
            <a:r>
              <a:rPr lang="es-ES" sz="1400" dirty="0" smtClean="0"/>
              <a:t> estandarizó con su gama </a:t>
            </a:r>
            <a:r>
              <a:rPr lang="es-ES" sz="1400" dirty="0" smtClean="0">
                <a:hlinkClick r:id="rId18" action="ppaction://hlinkfile" tooltip="IBM Personal System/2"/>
              </a:rPr>
              <a:t>IBM Personal </a:t>
            </a:r>
            <a:r>
              <a:rPr lang="es-ES" sz="1400" dirty="0" err="1" smtClean="0">
                <a:hlinkClick r:id="rId18" action="ppaction://hlinkfile" tooltip="IBM Personal System/2"/>
              </a:rPr>
              <a:t>System</a:t>
            </a:r>
            <a:r>
              <a:rPr lang="es-ES" sz="1400" dirty="0" smtClean="0">
                <a:hlinkClick r:id="rId18" action="ppaction://hlinkfile" tooltip="IBM Personal System/2"/>
              </a:rPr>
              <a:t>/2</a:t>
            </a:r>
            <a:r>
              <a:rPr lang="es-ES" sz="1400" dirty="0" smtClean="0"/>
              <a:t> el uso del conector </a:t>
            </a:r>
            <a:r>
              <a:rPr lang="es-ES" sz="1400" dirty="0" smtClean="0">
                <a:hlinkClick r:id="rId19" action="ppaction://hlinkfile" tooltip="DE-9"/>
              </a:rPr>
              <a:t>DE-9</a:t>
            </a:r>
            <a:r>
              <a:rPr lang="es-ES" sz="1400" dirty="0" smtClean="0"/>
              <a:t> (ya introducido en el AT) que se usaba, de manera mayoritaria en ordenadores. Sin embargo, a excepción del </a:t>
            </a:r>
            <a:r>
              <a:rPr lang="es-ES" sz="1400" dirty="0" err="1" smtClean="0">
                <a:hlinkClick r:id="rId12" action="ppaction://hlinkfile" tooltip="Mouse"/>
              </a:rPr>
              <a:t>mouses</a:t>
            </a:r>
            <a:r>
              <a:rPr lang="es-ES" sz="1400" dirty="0" smtClean="0"/>
              <a:t> el resto de periféricos solían presentar el </a:t>
            </a:r>
            <a:r>
              <a:rPr lang="es-ES" sz="1400" dirty="0" smtClean="0">
                <a:hlinkClick r:id="rId16" action="ppaction://hlinkfile" tooltip="DB-25"/>
              </a:rPr>
              <a:t>DB-25</a:t>
            </a:r>
            <a:endParaRPr lang="es-ES" sz="1400" dirty="0" smtClean="0"/>
          </a:p>
          <a:p>
            <a:pPr lvl="1"/>
            <a:r>
              <a:rPr lang="es-ES" sz="1400" dirty="0" smtClean="0"/>
              <a:t>En </a:t>
            </a:r>
            <a:r>
              <a:rPr lang="es-ES" sz="1400" dirty="0" smtClean="0">
                <a:hlinkClick r:id="rId20" action="ppaction://hlinkfile" tooltip="Europa"/>
              </a:rPr>
              <a:t>Europa</a:t>
            </a:r>
            <a:r>
              <a:rPr lang="es-ES" sz="1400" dirty="0" smtClean="0"/>
              <a:t> la norma </a:t>
            </a:r>
            <a:r>
              <a:rPr lang="es-ES" sz="1400" dirty="0" smtClean="0">
                <a:hlinkClick r:id="rId21" action="ppaction://hlinkfile" tooltip="RS-422 (aún no redactado)"/>
              </a:rPr>
              <a:t>RS-422</a:t>
            </a:r>
            <a:r>
              <a:rPr lang="es-ES" sz="1400" dirty="0" smtClean="0"/>
              <a:t>, similar al RS-232, es un estándar utilizado en el ámbito industrial.</a:t>
            </a:r>
            <a:endParaRPr lang="es-ES" sz="1400" dirty="0"/>
          </a:p>
        </p:txBody>
      </p:sp>
      <p:pic>
        <p:nvPicPr>
          <p:cNvPr id="1026" name="Picture 2"/>
          <p:cNvPicPr>
            <a:picLocks noChangeAspect="1" noChangeArrowheads="1"/>
          </p:cNvPicPr>
          <p:nvPr/>
        </p:nvPicPr>
        <p:blipFill>
          <a:blip r:embed="rId22" cstate="print"/>
          <a:srcRect/>
          <a:stretch>
            <a:fillRect/>
          </a:stretch>
        </p:blipFill>
        <p:spPr bwMode="auto">
          <a:xfrm>
            <a:off x="1905000" y="6296025"/>
            <a:ext cx="4791075" cy="561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n-US" sz="2000" b="1" dirty="0" err="1" smtClean="0"/>
              <a:t>Tipos</a:t>
            </a:r>
            <a:r>
              <a:rPr lang="en-US" sz="2000" b="1" dirty="0" smtClean="0"/>
              <a:t> de </a:t>
            </a:r>
            <a:r>
              <a:rPr lang="en-US" sz="2000" b="1" dirty="0" err="1" smtClean="0"/>
              <a:t>comunicaciones</a:t>
            </a:r>
            <a:r>
              <a:rPr lang="en-US" sz="2000" b="1" dirty="0" smtClean="0"/>
              <a:t> </a:t>
            </a:r>
            <a:r>
              <a:rPr lang="en-US" sz="2000" b="1" dirty="0" err="1" smtClean="0"/>
              <a:t>seriales</a:t>
            </a:r>
            <a:endParaRPr lang="en-US" sz="2000" b="1" dirty="0" smtClean="0"/>
          </a:p>
          <a:p>
            <a:pPr lvl="1"/>
            <a:r>
              <a:rPr lang="es-ES" sz="1800" dirty="0" smtClean="0"/>
              <a:t>Simplex En este caso el emisor y el receptor están perfectamente definidos y la comunicación es </a:t>
            </a:r>
            <a:r>
              <a:rPr lang="es-ES" sz="1800" dirty="0" smtClean="0">
                <a:hlinkClick r:id="rId3" action="ppaction://hlinkfile" tooltip="Unidireccional (aún no redactado)"/>
              </a:rPr>
              <a:t>unidireccional</a:t>
            </a:r>
            <a:r>
              <a:rPr lang="es-ES" sz="1800" dirty="0" smtClean="0"/>
              <a:t>. Este tipo de comunicaciones se emplean, usualmente, en redes de radiodifusión, donde los receptores no necesitan enviar ningún tipo de dato al transmisor. </a:t>
            </a:r>
          </a:p>
          <a:p>
            <a:pPr lvl="1"/>
            <a:r>
              <a:rPr lang="es-ES" sz="1800" dirty="0" err="1" smtClean="0"/>
              <a:t>Duplex</a:t>
            </a:r>
            <a:r>
              <a:rPr lang="es-ES" sz="1800" dirty="0" smtClean="0"/>
              <a:t>, </a:t>
            </a:r>
            <a:r>
              <a:rPr lang="es-ES" sz="1800" dirty="0" err="1" smtClean="0"/>
              <a:t>half</a:t>
            </a:r>
            <a:r>
              <a:rPr lang="es-ES" sz="1800" dirty="0" smtClean="0"/>
              <a:t> </a:t>
            </a:r>
            <a:r>
              <a:rPr lang="es-ES" sz="1800" dirty="0" err="1" smtClean="0"/>
              <a:t>duplex</a:t>
            </a:r>
            <a:r>
              <a:rPr lang="es-ES" sz="1800" dirty="0" smtClean="0"/>
              <a:t> o </a:t>
            </a:r>
            <a:r>
              <a:rPr lang="es-ES" sz="1800" dirty="0" err="1" smtClean="0"/>
              <a:t>semi-duplex</a:t>
            </a:r>
            <a:r>
              <a:rPr lang="es-ES" sz="1800" dirty="0" smtClean="0"/>
              <a:t> En este caso ambos extremos del sistema de comunicación cumplen funciones de transmisor y receptor y los datos se desplazan en ambos sentidos pero no de manera simultánea. Este tipo de comunicación se utiliza habitualmente en la interacción entre terminales y un ordenador central. </a:t>
            </a:r>
          </a:p>
          <a:p>
            <a:pPr lvl="1"/>
            <a:r>
              <a:rPr lang="es-ES" sz="1800" dirty="0" smtClean="0"/>
              <a:t>Full </a:t>
            </a:r>
            <a:r>
              <a:rPr lang="es-ES" sz="1800" dirty="0" err="1" smtClean="0"/>
              <a:t>Duplex</a:t>
            </a:r>
            <a:r>
              <a:rPr lang="es-ES" sz="1800" dirty="0" smtClean="0"/>
              <a:t> El sistema es similar al </a:t>
            </a:r>
            <a:r>
              <a:rPr lang="es-ES" sz="1800" dirty="0" err="1" smtClean="0"/>
              <a:t>duplex</a:t>
            </a:r>
            <a:r>
              <a:rPr lang="es-ES" sz="1800" dirty="0" smtClean="0"/>
              <a:t>, pero los datos se desplazan en ambos sentidos simultáneamente. Para que sea posible ambos emisores poseen diferentes frecuencias de transmisión o dos caminos de comunicación separados, mientras que la comunicación </a:t>
            </a:r>
            <a:r>
              <a:rPr lang="es-ES" sz="1800" dirty="0" err="1" smtClean="0"/>
              <a:t>semi-duplex</a:t>
            </a:r>
            <a:r>
              <a:rPr lang="es-ES" sz="1800" dirty="0" smtClean="0"/>
              <a:t> necesita normalmente uno solo. Para el intercambio de datos entre computadores este tipo de comunicaciones son más eficientes que las transmisiones </a:t>
            </a:r>
            <a:r>
              <a:rPr lang="es-ES" sz="1800" dirty="0" err="1" smtClean="0"/>
              <a:t>semi</a:t>
            </a:r>
            <a:r>
              <a:rPr lang="es-ES" sz="1800" dirty="0" smtClean="0"/>
              <a:t>-dúplex. </a:t>
            </a:r>
            <a:endParaRPr lang="es-E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MX" b="1" dirty="0" smtClean="0"/>
              <a:t>Puerto serial y sus variantes.</a:t>
            </a:r>
            <a:endParaRPr lang="en-US" b="1" dirty="0"/>
          </a:p>
        </p:txBody>
      </p:sp>
      <p:sp>
        <p:nvSpPr>
          <p:cNvPr id="3" name="Rectangle 2"/>
          <p:cNvSpPr>
            <a:spLocks noGrp="1"/>
          </p:cNvSpPr>
          <p:nvPr>
            <p:ph sz="quarter" idx="1"/>
          </p:nvPr>
        </p:nvSpPr>
        <p:spPr>
          <a:xfrm>
            <a:off x="457200" y="1219200"/>
            <a:ext cx="8229600" cy="4648200"/>
          </a:xfrm>
        </p:spPr>
        <p:txBody>
          <a:bodyPr>
            <a:noAutofit/>
          </a:bodyPr>
          <a:lstStyle/>
          <a:p>
            <a:r>
              <a:rPr lang="es-ES" sz="2000" b="1" dirty="0" smtClean="0"/>
              <a:t>El estándar RS-232C</a:t>
            </a:r>
          </a:p>
          <a:p>
            <a:pPr lvl="1"/>
            <a:r>
              <a:rPr lang="es-ES" sz="1700" b="1" dirty="0" smtClean="0"/>
              <a:t/>
            </a:r>
            <a:br>
              <a:rPr lang="es-ES" sz="1700" b="1" dirty="0" smtClean="0"/>
            </a:br>
            <a:r>
              <a:rPr lang="es-ES" sz="1700" b="1" dirty="0" smtClean="0"/>
              <a:t>El puerto serie RS-232C, presente en todos los ordenadores actuales, es la forma mas comúnmente usada para realizar transmisiones de datos entre ordenadores. El RS-232C es un estándar que constituye la tercera revisión de la antigua norma RS-232, propuesta por la EIA (</a:t>
            </a:r>
            <a:r>
              <a:rPr lang="es-ES" sz="1700" b="1" dirty="0" err="1" smtClean="0"/>
              <a:t>Asociaci¢n</a:t>
            </a:r>
            <a:r>
              <a:rPr lang="es-ES" sz="1700" b="1" dirty="0" smtClean="0"/>
              <a:t> de Industrias Electrónicas), realizándose posteriormente un versión internacional por el CCITT, conocida como V.24. Las diferencias entre ambas son mínimas, por lo que a veces se habla indistintamente de V.24 y de RS-232C (incluso sin el sufijo "C"), refiriéndose siempre al mismo estándar.</a:t>
            </a:r>
            <a:endParaRPr lang="es-ES" sz="1700" dirty="0" smtClean="0"/>
          </a:p>
          <a:p>
            <a:pPr lvl="1"/>
            <a:r>
              <a:rPr lang="es-ES" sz="1700" b="1" dirty="0" smtClean="0"/>
              <a:t>El RS-232C consiste en un conector tipo DB-25 de 25 pines, aunque es normal encontrar la versión de 9 pines DB-9, mas barato e incluso mas extendido para cierto tipo de periféricos (como el ratón serie del PC). En cualquier caso, los PCs no suelen emplear mas de 9 pines en el conector DB-25. Las señales con las que trabaja este puerto serie son digitales, de +12V (0 lógico) y  -12V (1 lógico), para la entrada y salida de datos, y a la inversa en las señales de control. El estado de reposo en la entrada y salida de datos es -12V. Dependiendo de la velocidad de transmisión empleada, es posible tener cables de hasta 15 metros.</a:t>
            </a:r>
            <a:endParaRPr lang="es-ES" sz="17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seminar presentatio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seminar presentation</Template>
  <TotalTime>0</TotalTime>
  <Words>3791</Words>
  <Application>Microsoft Office PowerPoint</Application>
  <PresentationFormat>On-screen Show (4:3)</PresentationFormat>
  <Paragraphs>478</Paragraphs>
  <Slides>44</Slides>
  <Notes>44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Training seminar presentation</vt:lpstr>
      <vt:lpstr>Unidad VI Programación de puertos e interrupciones.</vt:lpstr>
      <vt:lpstr>Interrupciones.</vt:lpstr>
      <vt:lpstr>Invocación de Interrupciones.</vt:lpstr>
      <vt:lpstr>Generalidades de los puertos.</vt:lpstr>
      <vt:lpstr>Puerto serial y sus variantes.</vt:lpstr>
      <vt:lpstr>Puerto serial y sus variantes.</vt:lpstr>
      <vt:lpstr>Puerto serial y sus variantes.</vt:lpstr>
      <vt:lpstr>Puerto serial y sus variantes.</vt:lpstr>
      <vt:lpstr>Puerto serial y sus variantes.</vt:lpstr>
      <vt:lpstr>Puerto serial y sus variantes.</vt:lpstr>
      <vt:lpstr>Puerto serial y sus variantes.</vt:lpstr>
      <vt:lpstr>Puerto serial y sus variantes.</vt:lpstr>
      <vt:lpstr>Puerto serial y sus variantes.</vt:lpstr>
      <vt:lpstr>USB.</vt:lpstr>
      <vt:lpstr>USB.</vt:lpstr>
      <vt:lpstr>USB.</vt:lpstr>
      <vt:lpstr>USB.</vt:lpstr>
      <vt:lpstr>USB.</vt:lpstr>
      <vt:lpstr>Infrarrojo.</vt:lpstr>
      <vt:lpstr>Infrarrojo.</vt:lpstr>
      <vt:lpstr>Infrarrojo.</vt:lpstr>
      <vt:lpstr>Fire wire.</vt:lpstr>
      <vt:lpstr>Fire wire.</vt:lpstr>
      <vt:lpstr>Fire wire.</vt:lpstr>
      <vt:lpstr>Paralelo y sus variantes.</vt:lpstr>
      <vt:lpstr>Interrupciones que intervienen en cada puerto.</vt:lpstr>
      <vt:lpstr>Pasos para el procesamiento de una IRQ:</vt:lpstr>
      <vt:lpstr>Direcciones bases.</vt:lpstr>
      <vt:lpstr>Registros.</vt:lpstr>
      <vt:lpstr>Registros.</vt:lpstr>
      <vt:lpstr>Registros.</vt:lpstr>
      <vt:lpstr>Envío y recepción de los datos.</vt:lpstr>
      <vt:lpstr>Envío y recepción de los datos.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lpstr>Ejemplos de programación entre puertos y dispositivos.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2009-01-11T05:29:57Z</dcterms:created>
  <dcterms:modified xsi:type="dcterms:W3CDTF">2012-08-17T18:52:45Z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TC101671263082</vt:lpwstr>
  </property>
</Properties>
</file>