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2" r:id="rId1"/>
  </p:sldMasterIdLst>
  <p:notesMasterIdLst>
    <p:notesMasterId r:id="rId40"/>
  </p:notesMasterIdLst>
  <p:sldIdLst>
    <p:sldId id="256" r:id="rId2"/>
    <p:sldId id="257" r:id="rId3"/>
    <p:sldId id="347" r:id="rId4"/>
    <p:sldId id="364" r:id="rId5"/>
    <p:sldId id="383" r:id="rId6"/>
    <p:sldId id="258" r:id="rId7"/>
    <p:sldId id="271" r:id="rId8"/>
    <p:sldId id="270" r:id="rId9"/>
    <p:sldId id="261" r:id="rId10"/>
    <p:sldId id="384" r:id="rId11"/>
    <p:sldId id="385" r:id="rId12"/>
    <p:sldId id="399" r:id="rId13"/>
    <p:sldId id="400" r:id="rId14"/>
    <p:sldId id="401" r:id="rId15"/>
    <p:sldId id="386" r:id="rId16"/>
    <p:sldId id="402" r:id="rId17"/>
    <p:sldId id="403" r:id="rId18"/>
    <p:sldId id="404" r:id="rId19"/>
    <p:sldId id="387" r:id="rId20"/>
    <p:sldId id="388" r:id="rId21"/>
    <p:sldId id="398" r:id="rId22"/>
    <p:sldId id="389" r:id="rId23"/>
    <p:sldId id="390" r:id="rId24"/>
    <p:sldId id="391" r:id="rId25"/>
    <p:sldId id="392" r:id="rId26"/>
    <p:sldId id="393" r:id="rId27"/>
    <p:sldId id="394" r:id="rId28"/>
    <p:sldId id="411" r:id="rId29"/>
    <p:sldId id="412" r:id="rId30"/>
    <p:sldId id="395" r:id="rId31"/>
    <p:sldId id="396" r:id="rId32"/>
    <p:sldId id="397" r:id="rId33"/>
    <p:sldId id="405" r:id="rId34"/>
    <p:sldId id="406" r:id="rId35"/>
    <p:sldId id="407" r:id="rId36"/>
    <p:sldId id="408" r:id="rId37"/>
    <p:sldId id="409" r:id="rId38"/>
    <p:sldId id="410" r:id="rId39"/>
  </p:sldIdLst>
  <p:sldSz cx="9144000" cy="6858000" type="screen4x3"/>
  <p:notesSz cx="6858000" cy="9144000"/>
  <p:defaultTextStyle>
    <a:defPPr>
      <a:defRPr lang="en-US"/>
    </a:defPPr>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000000"/>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576" y="-293"/>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latinLnBrk="0">
              <a:defRPr lang="es-ES" sz="1200"/>
            </a:lvl1pPr>
          </a:lstStyle>
          <a:p>
            <a:endParaRPr lang="es-ES"/>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latinLnBrk="0">
              <a:defRPr lang="es-ES" sz="1200"/>
            </a:lvl1pPr>
          </a:lstStyle>
          <a:p>
            <a:fld id="{888A7752-73DE-404C-BA6F-63DEF987950B}" type="datetimeFigureOut">
              <a:rPr/>
              <a:pPr/>
              <a:t>11/9/2006</a:t>
            </a:fld>
            <a:endParaRPr lang="es-E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p>
            <a:endParaRPr lang="es-ES"/>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p>
            <a:pPr lvl="0"/>
            <a:r>
              <a:rPr lang="es-ES"/>
              <a:t>Haga clic para modificar los estilos de título del patrón</a:t>
            </a:r>
          </a:p>
          <a:p>
            <a:pPr lvl="1"/>
            <a:r>
              <a:rPr lang="es-ES"/>
              <a:t>Segundo nivel</a:t>
            </a:r>
          </a:p>
          <a:p>
            <a:pPr lvl="2"/>
            <a:r>
              <a:rPr lang="es-ES"/>
              <a:t>Tercer nivel</a:t>
            </a:r>
          </a:p>
          <a:p>
            <a:pPr lvl="3"/>
            <a:r>
              <a:rPr lang="es-ES"/>
              <a:t>Cuarto nivel</a:t>
            </a:r>
          </a:p>
          <a:p>
            <a:pPr lvl="4"/>
            <a:r>
              <a:rPr lang="es-ES"/>
              <a:t>Quinto nivel</a:t>
            </a:r>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latinLnBrk="0">
              <a:defRPr lang="es-ES" sz="1200"/>
            </a:lvl1pPr>
          </a:lstStyle>
          <a:p>
            <a:endParaRPr lang="es-E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latinLnBrk="0">
              <a:defRPr lang="es-ES" sz="1200"/>
            </a:lvl1pPr>
          </a:lstStyle>
          <a:p>
            <a:fld id="{AEC00428-765A-4708-ADE2-3AAB557AF17C}" type="slidenum">
              <a:rPr/>
              <a:pPr/>
              <a:t>‹#›</a:t>
            </a:fld>
            <a:endParaRPr lang="es-ES"/>
          </a:p>
        </p:txBody>
      </p:sp>
    </p:spTree>
  </p:cSld>
  <p:clrMap bg1="lt1" tx1="dk1" bg2="lt2" tx2="dk2" accent1="accent1" accent2="accent2" accent3="accent3" accent4="accent4" accent5="accent5" accent6="accent6" hlink="hlink" folHlink="folHlink"/>
  <p:notesStyle>
    <a:lvl1pPr marL="0" algn="l" rtl="0" latinLnBrk="0">
      <a:defRPr lang="es-ES" sz="1200" kern="1200">
        <a:solidFill>
          <a:schemeClr val="tx1"/>
        </a:solidFill>
        <a:latin typeface="+mn-lt"/>
        <a:ea typeface="+mn-ea"/>
        <a:cs typeface="+mn-cs"/>
      </a:defRPr>
    </a:lvl1pPr>
    <a:lvl2pPr marL="457200" algn="l" rtl="0">
      <a:defRPr lang="es-ES" sz="1200" kern="1200">
        <a:solidFill>
          <a:schemeClr val="tx1"/>
        </a:solidFill>
        <a:latin typeface="+mn-lt"/>
        <a:ea typeface="+mn-ea"/>
        <a:cs typeface="+mn-cs"/>
      </a:defRPr>
    </a:lvl2pPr>
    <a:lvl3pPr marL="914400" algn="l" rtl="0">
      <a:defRPr lang="es-ES" sz="1200" kern="1200">
        <a:solidFill>
          <a:schemeClr val="tx1"/>
        </a:solidFill>
        <a:latin typeface="+mn-lt"/>
        <a:ea typeface="+mn-ea"/>
        <a:cs typeface="+mn-cs"/>
      </a:defRPr>
    </a:lvl3pPr>
    <a:lvl4pPr marL="1371600" algn="l" rtl="0">
      <a:defRPr lang="es-ES" sz="1200" kern="1200">
        <a:solidFill>
          <a:schemeClr val="tx1"/>
        </a:solidFill>
        <a:latin typeface="+mn-lt"/>
        <a:ea typeface="+mn-ea"/>
        <a:cs typeface="+mn-cs"/>
      </a:defRPr>
    </a:lvl4pPr>
    <a:lvl5pPr marL="1828800" algn="l" rtl="0">
      <a:defRPr lang="es-ES" sz="1200" kern="1200">
        <a:solidFill>
          <a:schemeClr val="tx1"/>
        </a:solidFill>
        <a:latin typeface="+mn-lt"/>
        <a:ea typeface="+mn-ea"/>
        <a:cs typeface="+mn-cs"/>
      </a:defRPr>
    </a:lvl5pPr>
    <a:lvl6pPr marL="2286000" algn="l" rtl="0">
      <a:defRPr lang="es-ES" sz="1200" kern="1200">
        <a:solidFill>
          <a:schemeClr val="tx1"/>
        </a:solidFill>
        <a:latin typeface="+mn-lt"/>
        <a:ea typeface="+mn-ea"/>
        <a:cs typeface="+mn-cs"/>
      </a:defRPr>
    </a:lvl6pPr>
    <a:lvl7pPr marL="2743200" algn="l" rtl="0">
      <a:defRPr lang="es-ES" sz="1200" kern="1200">
        <a:solidFill>
          <a:schemeClr val="tx1"/>
        </a:solidFill>
        <a:latin typeface="+mn-lt"/>
        <a:ea typeface="+mn-ea"/>
        <a:cs typeface="+mn-cs"/>
      </a:defRPr>
    </a:lvl7pPr>
    <a:lvl8pPr marL="3200400" algn="l" rtl="0">
      <a:defRPr lang="es-ES" sz="1200" kern="1200">
        <a:solidFill>
          <a:schemeClr val="tx1"/>
        </a:solidFill>
        <a:latin typeface="+mn-lt"/>
        <a:ea typeface="+mn-ea"/>
        <a:cs typeface="+mn-cs"/>
      </a:defRPr>
    </a:lvl8pPr>
    <a:lvl9pPr marL="3657600" algn="l" rtl="0">
      <a:defRPr lang="es-ES"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a:t>
            </a:fld>
            <a:endParaRPr lang="es-E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12</a:t>
            </a:fld>
            <a:endParaRPr lang="es-E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13</a:t>
            </a:fld>
            <a:endParaRPr lang="es-E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14</a:t>
            </a:fld>
            <a:endParaRPr lang="es-E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15</a:t>
            </a:fld>
            <a:endParaRPr lang="es-E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16</a:t>
            </a:fld>
            <a:endParaRPr lang="es-E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17</a:t>
            </a:fld>
            <a:endParaRPr lang="es-E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18</a:t>
            </a:fld>
            <a:endParaRPr lang="es-E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19</a:t>
            </a:fld>
            <a:endParaRPr lang="es-E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20</a:t>
            </a:fld>
            <a:endParaRPr lang="es-E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21</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a:t>
            </a:fld>
            <a:endParaRPr lang="es-E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22</a:t>
            </a:fld>
            <a:endParaRPr lang="es-E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23</a:t>
            </a:fld>
            <a:endParaRPr lang="es-E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24</a:t>
            </a:fld>
            <a:endParaRPr lang="es-E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25</a:t>
            </a:fld>
            <a:endParaRPr lang="es-E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26</a:t>
            </a:fld>
            <a:endParaRPr lang="es-E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27</a:t>
            </a:fld>
            <a:endParaRPr lang="es-E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28</a:t>
            </a:fld>
            <a:endParaRPr lang="es-E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29</a:t>
            </a:fld>
            <a:endParaRPr lang="es-E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30</a:t>
            </a:fld>
            <a:endParaRPr lang="es-E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31</a:t>
            </a:fld>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EC00428-765A-4708-ADE2-3AAB557AF17C}" type="slidenum">
              <a:rPr lang="en-US" smtClean="0"/>
              <a:pPr/>
              <a:t>5</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32</a:t>
            </a:fld>
            <a:endParaRPr lang="es-E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33</a:t>
            </a:fld>
            <a:endParaRPr lang="es-E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34</a:t>
            </a:fld>
            <a:endParaRPr lang="es-E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35</a:t>
            </a:fld>
            <a:endParaRPr lang="es-E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36</a:t>
            </a:fld>
            <a:endParaRPr lang="es-E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37</a:t>
            </a:fld>
            <a:endParaRPr lang="es-E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38</a:t>
            </a:fld>
            <a:endParaRPr 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6</a:t>
            </a:fld>
            <a:endParaRPr lang="es-E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7</a:t>
            </a:fld>
            <a:endParaRPr lang="es-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8</a:t>
            </a:fld>
            <a:endParaRPr lang="es-E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9</a:t>
            </a:fld>
            <a:endParaRPr lang="es-E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10</a:t>
            </a:fld>
            <a:endParaRPr lang="es-E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11</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3">
        <a:schemeClr val="bg2"/>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latinLnBrk="0">
              <a:defRPr lang="es-ES" sz="3200">
                <a:solidFill>
                  <a:schemeClr val="tx1"/>
                </a:solidFill>
              </a:defRPr>
            </a:lvl1pPr>
          </a:lstStyle>
          <a:p>
            <a:r>
              <a:rPr lang="es-ES" smtClean="0"/>
              <a:t>Haga clic para modificar el estilo de título del patrón</a:t>
            </a:r>
            <a:endParaRPr lang="es-ES"/>
          </a:p>
        </p:txBody>
      </p:sp>
      <p:sp>
        <p:nvSpPr>
          <p:cNvPr id="9" name="Subtitle 8"/>
          <p:cNvSpPr>
            <a:spLocks noGrp="1"/>
          </p:cNvSpPr>
          <p:nvPr>
            <p:ph type="subTitle" idx="1"/>
          </p:nvPr>
        </p:nvSpPr>
        <p:spPr>
          <a:xfrm>
            <a:off x="1219200" y="5124450"/>
            <a:ext cx="6858000" cy="533400"/>
          </a:xfrm>
        </p:spPr>
        <p:txBody>
          <a:bodyPr/>
          <a:lstStyle>
            <a:lvl1pPr marL="0" indent="0" algn="r" latinLnBrk="0">
              <a:buNone/>
              <a:defRPr lang="es-ES" sz="2000">
                <a:solidFill>
                  <a:schemeClr val="tx2"/>
                </a:solidFill>
                <a:latin typeface="+mj-lt"/>
                <a:ea typeface="+mj-lt"/>
                <a:cs typeface="+mj-l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s-ES" smtClean="0"/>
              <a:t>Haga clic para modificar el estilo de subtítulo del patrón</a:t>
            </a:r>
            <a:endParaRPr lang="es-ES"/>
          </a:p>
        </p:txBody>
      </p:sp>
      <p:sp>
        <p:nvSpPr>
          <p:cNvPr id="28" name="Date Placeholder 27"/>
          <p:cNvSpPr>
            <a:spLocks noGrp="1"/>
          </p:cNvSpPr>
          <p:nvPr>
            <p:ph type="dt" sz="half" idx="10"/>
          </p:nvPr>
        </p:nvSpPr>
        <p:spPr>
          <a:xfrm>
            <a:off x="6400800" y="6355080"/>
            <a:ext cx="2286000" cy="365760"/>
          </a:xfrm>
        </p:spPr>
        <p:txBody>
          <a:bodyPr/>
          <a:lstStyle>
            <a:lvl1pPr latinLnBrk="0">
              <a:defRPr lang="es-ES" sz="1400"/>
            </a:lvl1pPr>
          </a:lstStyle>
          <a:p>
            <a:fld id="{A8B8E7D2-F905-46E3-BDD3-0258335A3216}" type="datetime1">
              <a:rPr/>
              <a:pPr/>
              <a:t>11/9/2006</a:t>
            </a:fld>
            <a:endParaRPr lang="es-ES" sz="1600"/>
          </a:p>
        </p:txBody>
      </p:sp>
      <p:sp>
        <p:nvSpPr>
          <p:cNvPr id="17" name="Footer Placeholder 16"/>
          <p:cNvSpPr>
            <a:spLocks noGrp="1"/>
          </p:cNvSpPr>
          <p:nvPr>
            <p:ph type="ftr" sz="quarter" idx="11"/>
          </p:nvPr>
        </p:nvSpPr>
        <p:spPr>
          <a:xfrm>
            <a:off x="2898648" y="6355080"/>
            <a:ext cx="3474720" cy="365760"/>
          </a:xfrm>
        </p:spPr>
        <p:txBody>
          <a:bodyPr/>
          <a:lstStyle/>
          <a:p>
            <a:endParaRPr lang="es-ES"/>
          </a:p>
        </p:txBody>
      </p:sp>
      <p:sp>
        <p:nvSpPr>
          <p:cNvPr id="29" name="Slide Number Placeholder 28"/>
          <p:cNvSpPr>
            <a:spLocks noGrp="1"/>
          </p:cNvSpPr>
          <p:nvPr>
            <p:ph type="sldNum" sz="quarter" idx="12"/>
          </p:nvPr>
        </p:nvSpPr>
        <p:spPr>
          <a:xfrm>
            <a:off x="1216152" y="6355080"/>
            <a:ext cx="1219200" cy="365760"/>
          </a:xfrm>
        </p:spPr>
        <p:txBody>
          <a:bodyPr/>
          <a:lstStyle/>
          <a:p>
            <a:fld id="{D4B5ADC2-7248-4799-8E52-477E151C3EE9}" type="slidenum">
              <a:rPr/>
              <a:pPr/>
              <a:t>‹#›</a:t>
            </a:fld>
            <a:endParaRPr lang="es-E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s-E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Date Placeholder 3"/>
          <p:cNvSpPr>
            <a:spLocks noGrp="1"/>
          </p:cNvSpPr>
          <p:nvPr>
            <p:ph type="dt" sz="half" idx="10"/>
          </p:nvPr>
        </p:nvSpPr>
        <p:spPr/>
        <p:txBody>
          <a:bodyPr/>
          <a:lstStyle/>
          <a:p>
            <a:fld id="{33938BEC-55E3-4F9D-B5C5-76D23951C04A}" type="datetime1">
              <a:rPr/>
              <a:pPr/>
              <a:t>11/9/2006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4B5ADC2-7248-4799-8E52-477E151C3EE9}" type="slidenum">
              <a:rPr lang="es-ES" sz="1400" b="1">
                <a:solidFill>
                  <a:srgbClr val="FFFFFF"/>
                </a:solidFill>
              </a:rPr>
              <a:pPr/>
              <a:t>‹#›</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y text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Date Placeholder 3"/>
          <p:cNvSpPr>
            <a:spLocks noGrp="1"/>
          </p:cNvSpPr>
          <p:nvPr>
            <p:ph type="dt" sz="half" idx="10"/>
          </p:nvPr>
        </p:nvSpPr>
        <p:spPr/>
        <p:txBody>
          <a:bodyPr/>
          <a:lstStyle/>
          <a:p>
            <a:fld id="{33938BEC-55E3-4F9D-B5C5-76D23951C04A}" type="datetime1">
              <a:rPr/>
              <a:pPr/>
              <a:t>11/9/2006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4B5ADC2-7248-4799-8E52-477E151C3EE9}" type="slidenum">
              <a:rPr lang="es-ES" sz="1400" b="1">
                <a:solidFill>
                  <a:srgbClr val="FFFFFF"/>
                </a:solidFill>
              </a:rPr>
              <a:pPr/>
              <a:t>‹#›</a:t>
            </a:fld>
            <a:endParaRPr lang="es-E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8" name="Shap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conteni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s-ES"/>
          </a:p>
        </p:txBody>
      </p:sp>
      <p:sp>
        <p:nvSpPr>
          <p:cNvPr id="4" name="Date Placeholder 3"/>
          <p:cNvSpPr>
            <a:spLocks noGrp="1"/>
          </p:cNvSpPr>
          <p:nvPr>
            <p:ph type="dt" sz="half" idx="10"/>
          </p:nvPr>
        </p:nvSpPr>
        <p:spPr/>
        <p:txBody>
          <a:bodyPr/>
          <a:lstStyle/>
          <a:p>
            <a:fld id="{33938BEC-55E3-4F9D-B5C5-76D23951C04A}" type="datetime1">
              <a:rPr/>
              <a:pPr/>
              <a:t>11/9/2006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4B5ADC2-7248-4799-8E52-477E151C3EE9}" type="slidenum">
              <a:rPr lang="es-ES" sz="1400" b="1">
                <a:solidFill>
                  <a:srgbClr val="FFFFFF"/>
                </a:solidFill>
              </a:rPr>
              <a:pPr/>
              <a:t>‹#›</a:t>
            </a:fld>
            <a:endParaRPr lang="es-ES"/>
          </a:p>
        </p:txBody>
      </p:sp>
      <p:sp>
        <p:nvSpPr>
          <p:cNvPr id="8" name="Content Placeholder 7"/>
          <p:cNvSpPr>
            <a:spLocks noGrp="1"/>
          </p:cNvSpPr>
          <p:nvPr>
            <p:ph sz="quarter" idx="1"/>
          </p:nvPr>
        </p:nvSpPr>
        <p:spPr>
          <a:xfrm>
            <a:off x="457200" y="1219200"/>
            <a:ext cx="8229600" cy="49377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latinLnBrk="0">
              <a:buNone/>
              <a:defRPr lang="es-ES" sz="3200" b="0" cap="none" baseline="0"/>
            </a:lvl1pPr>
          </a:lstStyle>
          <a:p>
            <a:r>
              <a:rPr lang="es-ES" smtClean="0"/>
              <a:t>Haga clic para modificar el estilo de título del patrón</a:t>
            </a:r>
            <a:endParaRPr lang="es-ES"/>
          </a:p>
        </p:txBody>
      </p:sp>
      <p:sp>
        <p:nvSpPr>
          <p:cNvPr id="3" name="Text Placeholder 2"/>
          <p:cNvSpPr>
            <a:spLocks noGrp="1"/>
          </p:cNvSpPr>
          <p:nvPr>
            <p:ph type="body" idx="1"/>
          </p:nvPr>
        </p:nvSpPr>
        <p:spPr>
          <a:xfrm>
            <a:off x="1295400" y="4267200"/>
            <a:ext cx="6781800" cy="1143000"/>
          </a:xfrm>
        </p:spPr>
        <p:txBody>
          <a:bodyPr anchor="t" anchorCtr="0"/>
          <a:lstStyle>
            <a:lvl1pPr algn="r" latinLnBrk="0">
              <a:buNone/>
              <a:defRPr lang="es-ES" sz="2000">
                <a:solidFill>
                  <a:schemeClr val="tx1">
                    <a:tint val="75000"/>
                  </a:schemeClr>
                </a:solidFill>
              </a:defRPr>
            </a:lvl1pPr>
            <a:lvl2pPr>
              <a:buNone/>
              <a:defRPr lang="es-ES" sz="1800">
                <a:solidFill>
                  <a:schemeClr val="tx1">
                    <a:tint val="75000"/>
                  </a:schemeClr>
                </a:solidFill>
              </a:defRPr>
            </a:lvl2pPr>
            <a:lvl3pPr>
              <a:buNone/>
              <a:defRPr lang="es-ES" sz="1600">
                <a:solidFill>
                  <a:schemeClr val="tx1">
                    <a:tint val="75000"/>
                  </a:schemeClr>
                </a:solidFill>
              </a:defRPr>
            </a:lvl3pPr>
            <a:lvl4pPr>
              <a:buNone/>
              <a:defRPr lang="es-ES" sz="1400">
                <a:solidFill>
                  <a:schemeClr val="tx1">
                    <a:tint val="75000"/>
                  </a:schemeClr>
                </a:solidFill>
              </a:defRPr>
            </a:lvl4pPr>
            <a:lvl5pPr>
              <a:buNone/>
              <a:defRPr lang="es-ES" sz="1400">
                <a:solidFill>
                  <a:schemeClr val="tx1">
                    <a:tint val="75000"/>
                  </a:schemeClr>
                </a:solidFill>
              </a:defRPr>
            </a:lvl5pPr>
          </a:lstStyle>
          <a:p>
            <a:pPr lvl="0"/>
            <a:r>
              <a:rPr lang="es-ES" smtClean="0"/>
              <a:t>Haga clic para modificar el estilo de texto del patrón</a:t>
            </a:r>
          </a:p>
        </p:txBody>
      </p:sp>
      <p:sp>
        <p:nvSpPr>
          <p:cNvPr id="4" name="Date Placeholder 3"/>
          <p:cNvSpPr>
            <a:spLocks noGrp="1"/>
          </p:cNvSpPr>
          <p:nvPr>
            <p:ph type="dt" sz="half" idx="10"/>
          </p:nvPr>
        </p:nvSpPr>
        <p:spPr>
          <a:xfrm>
            <a:off x="6400800" y="6355080"/>
            <a:ext cx="2286000" cy="365760"/>
          </a:xfrm>
        </p:spPr>
        <p:txBody>
          <a:bodyPr/>
          <a:lstStyle/>
          <a:p>
            <a:fld id="{2FB568A0-62B0-4129-95C4-7270BF844D61}" type="datetime1">
              <a:rPr/>
              <a:pPr/>
              <a:t>11/9/2006</a:t>
            </a:fld>
            <a:endParaRPr lang="es-ES"/>
          </a:p>
        </p:txBody>
      </p:sp>
      <p:sp>
        <p:nvSpPr>
          <p:cNvPr id="5" name="Footer Placeholder 4"/>
          <p:cNvSpPr>
            <a:spLocks noGrp="1"/>
          </p:cNvSpPr>
          <p:nvPr>
            <p:ph type="ftr" sz="quarter" idx="11"/>
          </p:nvPr>
        </p:nvSpPr>
        <p:spPr>
          <a:xfrm>
            <a:off x="2898648" y="6355080"/>
            <a:ext cx="3474720" cy="365760"/>
          </a:xfrm>
        </p:spPr>
        <p:txBody>
          <a:bodyPr/>
          <a:lstStyle/>
          <a:p>
            <a:endParaRPr lang="es-ES"/>
          </a:p>
        </p:txBody>
      </p:sp>
      <p:sp>
        <p:nvSpPr>
          <p:cNvPr id="6" name="Slide Number Placeholder 5"/>
          <p:cNvSpPr>
            <a:spLocks noGrp="1"/>
          </p:cNvSpPr>
          <p:nvPr>
            <p:ph type="sldNum" sz="quarter" idx="12"/>
          </p:nvPr>
        </p:nvSpPr>
        <p:spPr>
          <a:xfrm>
            <a:off x="1069848" y="6355080"/>
            <a:ext cx="1520952" cy="365760"/>
          </a:xfrm>
        </p:spPr>
        <p:txBody>
          <a:bodyPr/>
          <a:lstStyle/>
          <a:p>
            <a:fld id="{147C1B20-DEF4-46E3-B77F-0FB6B8193D90}" type="slidenum">
              <a:rPr/>
              <a:pPr/>
              <a:t>‹#›</a:t>
            </a:fld>
            <a:endParaRPr lang="es-E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ido dos">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es-ES" smtClean="0"/>
              <a:t>Haga clic para modificar el estilo de título del patrón</a:t>
            </a:r>
            <a:endParaRPr lang="es-ES"/>
          </a:p>
        </p:txBody>
      </p:sp>
      <p:sp>
        <p:nvSpPr>
          <p:cNvPr id="5" name="Date Placeholder 4"/>
          <p:cNvSpPr>
            <a:spLocks noGrp="1"/>
          </p:cNvSpPr>
          <p:nvPr>
            <p:ph type="dt" sz="half" idx="10"/>
          </p:nvPr>
        </p:nvSpPr>
        <p:spPr/>
        <p:txBody>
          <a:bodyPr/>
          <a:lstStyle/>
          <a:p>
            <a:fld id="{A1D7F31A-E594-408B-8114-4F8438303DA3}" type="datetime1">
              <a:rPr/>
              <a:pPr/>
              <a:t>11/9/2006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47C1B20-DEF4-46E3-B77F-0FB6B8193D90}" type="slidenum">
              <a:rPr/>
              <a:pPr/>
              <a:t>‹#›</a:t>
            </a:fld>
            <a:endParaRPr lang="es-ES"/>
          </a:p>
        </p:txBody>
      </p:sp>
      <p:sp>
        <p:nvSpPr>
          <p:cNvPr id="9" name="Content Placeholder 8"/>
          <p:cNvSpPr>
            <a:spLocks noGrp="1"/>
          </p:cNvSpPr>
          <p:nvPr>
            <p:ph sz="quarter" idx="1"/>
          </p:nvPr>
        </p:nvSpPr>
        <p:spPr>
          <a:xfrm>
            <a:off x="457200" y="1219200"/>
            <a:ext cx="4041648" cy="49377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11" name="Content Placeholder 10"/>
          <p:cNvSpPr>
            <a:spLocks noGrp="1"/>
          </p:cNvSpPr>
          <p:nvPr>
            <p:ph sz="quarter" idx="2"/>
          </p:nvPr>
        </p:nvSpPr>
        <p:spPr>
          <a:xfrm>
            <a:off x="4632198" y="1216152"/>
            <a:ext cx="4041648" cy="49377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latinLnBrk="0">
              <a:defRPr lang="es-ES"/>
            </a:lvl1pPr>
          </a:lstStyle>
          <a:p>
            <a:r>
              <a:rPr lang="es-ES" smtClean="0"/>
              <a:t>Haga clic para modificar el estilo de título del patrón</a:t>
            </a:r>
            <a:endParaRPr lang="es-E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latinLnBrk="0">
              <a:buNone/>
              <a:defRPr lang="es-ES" sz="2400" b="1">
                <a:solidFill>
                  <a:schemeClr val="accent2"/>
                </a:solidFill>
              </a:defRPr>
            </a:lvl1pPr>
            <a:lvl2pPr>
              <a:buNone/>
              <a:defRPr lang="es-ES" sz="2000" b="1"/>
            </a:lvl2pPr>
            <a:lvl3pPr>
              <a:buNone/>
              <a:defRPr lang="es-ES" sz="1800" b="1"/>
            </a:lvl3pPr>
            <a:lvl4pPr>
              <a:buNone/>
              <a:defRPr lang="es-ES" sz="1600" b="1"/>
            </a:lvl4pPr>
            <a:lvl5pPr>
              <a:buNone/>
              <a:defRPr lang="es-ES" sz="1600" b="1"/>
            </a:lvl5pPr>
          </a:lstStyle>
          <a:p>
            <a:pPr lvl="0"/>
            <a:r>
              <a:rPr lang="es-ES" smtClean="0"/>
              <a:t>Haga clic para modificar el estilo de texto del patrón</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latinLnBrk="0">
              <a:buNone/>
              <a:defRPr lang="es-ES" sz="2400" b="1">
                <a:solidFill>
                  <a:schemeClr val="accent2"/>
                </a:solidFill>
              </a:defRPr>
            </a:lvl1pPr>
            <a:lvl2pPr>
              <a:buNone/>
              <a:defRPr lang="es-ES" sz="2000" b="1"/>
            </a:lvl2pPr>
            <a:lvl3pPr>
              <a:buNone/>
              <a:defRPr lang="es-ES" sz="1800" b="1"/>
            </a:lvl3pPr>
            <a:lvl4pPr>
              <a:buNone/>
              <a:defRPr lang="es-ES" sz="1600" b="1"/>
            </a:lvl4pPr>
            <a:lvl5pPr>
              <a:buNone/>
              <a:defRPr lang="es-ES" sz="1600" b="1"/>
            </a:lvl5pPr>
          </a:lstStyle>
          <a:p>
            <a:pPr lvl="0"/>
            <a:r>
              <a:rPr lang="es-ES" smtClean="0"/>
              <a:t>Haga clic para modificar el estilo de texto del patrón</a:t>
            </a:r>
          </a:p>
        </p:txBody>
      </p:sp>
      <p:sp>
        <p:nvSpPr>
          <p:cNvPr id="7" name="Date Placeholder 6"/>
          <p:cNvSpPr>
            <a:spLocks noGrp="1"/>
          </p:cNvSpPr>
          <p:nvPr>
            <p:ph type="dt" sz="half" idx="10"/>
          </p:nvPr>
        </p:nvSpPr>
        <p:spPr/>
        <p:txBody>
          <a:bodyPr/>
          <a:lstStyle/>
          <a:p>
            <a:fld id="{AD978398-2A5A-4309-94C2-82E465C1DCF8}" type="datetime1">
              <a:rPr/>
              <a:pPr/>
              <a:t>11/9/2006</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147C1B20-DEF4-46E3-B77F-0FB6B8193D90}" type="slidenum">
              <a:rPr/>
              <a:pPr/>
              <a:t>‹#›</a:t>
            </a:fld>
            <a:endParaRPr lang="es-ES"/>
          </a:p>
        </p:txBody>
      </p:sp>
      <p:sp>
        <p:nvSpPr>
          <p:cNvPr id="11" name="Content Placeholder 10"/>
          <p:cNvSpPr>
            <a:spLocks noGrp="1"/>
          </p:cNvSpPr>
          <p:nvPr>
            <p:ph sz="quarter" idx="2"/>
          </p:nvPr>
        </p:nvSpPr>
        <p:spPr>
          <a:xfrm>
            <a:off x="457200" y="2133600"/>
            <a:ext cx="4038600" cy="40386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13" name="Content Placeholder 12"/>
          <p:cNvSpPr>
            <a:spLocks noGrp="1"/>
          </p:cNvSpPr>
          <p:nvPr>
            <p:ph sz="quarter" idx="4"/>
          </p:nvPr>
        </p:nvSpPr>
        <p:spPr>
          <a:xfrm>
            <a:off x="4648200" y="2133600"/>
            <a:ext cx="4038600" cy="40386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es-ES" smtClean="0"/>
              <a:t>Haga clic para modificar el estilo de título del patrón</a:t>
            </a:r>
            <a:endParaRPr lang="es-ES"/>
          </a:p>
        </p:txBody>
      </p:sp>
      <p:sp>
        <p:nvSpPr>
          <p:cNvPr id="3" name="Date Placeholder 2"/>
          <p:cNvSpPr>
            <a:spLocks noGrp="1"/>
          </p:cNvSpPr>
          <p:nvPr>
            <p:ph type="dt" sz="half" idx="10"/>
          </p:nvPr>
        </p:nvSpPr>
        <p:spPr/>
        <p:txBody>
          <a:bodyPr/>
          <a:lstStyle/>
          <a:p>
            <a:fld id="{33938BEC-55E3-4F9D-B5C5-76D23951C04A}" type="datetime1">
              <a:rPr/>
              <a:pPr/>
              <a:t>11/9/2006</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D4B5ADC2-7248-4799-8E52-477E151C3EE9}" type="slidenum">
              <a:rPr lang="es-ES" sz="1400" b="1">
                <a:solidFill>
                  <a:srgbClr val="FFFFFF"/>
                </a:solidFill>
              </a:rPr>
              <a:pPr/>
              <a:t>‹#›</a:t>
            </a:fld>
            <a:endParaRPr lang="es-ES"/>
          </a:p>
        </p:txBody>
      </p:sp>
      <p:sp>
        <p:nvSpPr>
          <p:cNvPr id="6" name="Shap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8B58F6-778A-46C2-BFC0-8FD9B04A99E8}" type="datetime1">
              <a:rPr/>
              <a:pPr/>
              <a:t>11/9/2006</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147C1B20-DEF4-46E3-B77F-0FB6B8193D90}" type="slidenum">
              <a:rPr/>
              <a:pPr/>
              <a:t>‹#›</a:t>
            </a:fld>
            <a:endParaRPr lang="es-E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6" name="Shap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latinLnBrk="0">
              <a:buNone/>
              <a:defRPr lang="es-ES" sz="2000" b="1">
                <a:solidFill>
                  <a:schemeClr val="tx2"/>
                </a:solidFill>
                <a:latin typeface="+mn-lt"/>
                <a:ea typeface="+mn-lt"/>
                <a:cs typeface="+mn-lt"/>
              </a:defRPr>
            </a:lvl1pPr>
          </a:lstStyle>
          <a:p>
            <a:r>
              <a:rPr lang="es-ES" smtClean="0"/>
              <a:t>Haga clic para modificar el estilo de título del patrón</a:t>
            </a:r>
            <a:endParaRPr lang="es-ES"/>
          </a:p>
        </p:txBody>
      </p:sp>
      <p:sp>
        <p:nvSpPr>
          <p:cNvPr id="3" name="Text Placeholder 2"/>
          <p:cNvSpPr>
            <a:spLocks noGrp="1"/>
          </p:cNvSpPr>
          <p:nvPr>
            <p:ph type="body" idx="2"/>
          </p:nvPr>
        </p:nvSpPr>
        <p:spPr>
          <a:xfrm>
            <a:off x="6324600" y="1219200"/>
            <a:ext cx="2514600" cy="4843463"/>
          </a:xfrm>
        </p:spPr>
        <p:txBody>
          <a:bodyPr/>
          <a:lstStyle>
            <a:lvl1pPr marL="0" indent="0" latinLnBrk="0">
              <a:lnSpc>
                <a:spcPts val="2200"/>
              </a:lnSpc>
              <a:spcAft>
                <a:spcPts val="1000"/>
              </a:spcAft>
              <a:buNone/>
              <a:defRPr lang="es-ES" sz="1600">
                <a:solidFill>
                  <a:schemeClr val="tx2"/>
                </a:solidFill>
              </a:defRPr>
            </a:lvl1pPr>
            <a:lvl2pPr>
              <a:buNone/>
              <a:defRPr lang="es-ES" sz="1200"/>
            </a:lvl2pPr>
            <a:lvl3pPr>
              <a:buNone/>
              <a:defRPr lang="es-ES" sz="1000"/>
            </a:lvl3pPr>
            <a:lvl4pPr>
              <a:buNone/>
              <a:defRPr lang="es-ES" sz="900"/>
            </a:lvl4pPr>
            <a:lvl5pPr>
              <a:buNone/>
              <a:defRPr lang="es-ES" sz="900"/>
            </a:lvl5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3938BEC-55E3-4F9D-B5C5-76D23951C04A}" type="datetime1">
              <a:rPr/>
              <a:pPr/>
              <a:t>11/9/2006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4B5ADC2-7248-4799-8E52-477E151C3EE9}" type="slidenum">
              <a:rPr lang="es-ES" sz="1400" b="1">
                <a:solidFill>
                  <a:srgbClr val="FFFFFF"/>
                </a:solidFill>
              </a:rPr>
              <a:pPr/>
              <a:t>‹#›</a:t>
            </a:fld>
            <a:endParaRPr lang="es-E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9" name="Shap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12" name="Content Placeholder 11"/>
          <p:cNvSpPr>
            <a:spLocks noGrp="1"/>
          </p:cNvSpPr>
          <p:nvPr>
            <p:ph sz="quarter" idx="1"/>
          </p:nvPr>
        </p:nvSpPr>
        <p:spPr>
          <a:xfrm>
            <a:off x="304800" y="304800"/>
            <a:ext cx="5715000" cy="57150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latinLnBrk="0">
              <a:buNone/>
              <a:defRPr lang="es-ES" sz="2000" b="0">
                <a:solidFill>
                  <a:schemeClr val="tx1"/>
                </a:solidFill>
              </a:defRPr>
            </a:lvl1pPr>
          </a:lstStyle>
          <a:p>
            <a:r>
              <a:rPr lang="es-ES" smtClean="0"/>
              <a:t>Haga clic para modificar el estilo de título del patrón</a:t>
            </a:r>
            <a:endParaRPr lang="es-E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latinLnBrk="0">
              <a:spcBef>
                <a:spcPts val="600"/>
              </a:spcBef>
              <a:buNone/>
              <a:defRPr lang="es-ES" sz="3200"/>
            </a:lvl1pPr>
          </a:lstStyle>
          <a:p>
            <a:r>
              <a:rPr lang="es-ES" smtClean="0"/>
              <a:t>Haga clic en el icono para agregar una imagen</a:t>
            </a:r>
            <a:endParaRPr lang="es-ES"/>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latinLnBrk="0">
              <a:buFontTx/>
              <a:buNone/>
              <a:defRPr lang="es-ES" sz="1400"/>
            </a:lvl1pPr>
            <a:lvl2pPr>
              <a:defRPr lang="es-ES" sz="1200"/>
            </a:lvl2pPr>
            <a:lvl3pPr>
              <a:defRPr lang="es-ES" sz="1000"/>
            </a:lvl3pPr>
            <a:lvl4pPr>
              <a:defRPr lang="es-ES" sz="900"/>
            </a:lvl4pPr>
            <a:lvl5pPr>
              <a:defRPr lang="es-ES" sz="900"/>
            </a:lvl5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3938BEC-55E3-4F9D-B5C5-76D23951C04A}" type="datetime1">
              <a:rPr/>
              <a:pPr/>
              <a:t>11/9/2006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4B5ADC2-7248-4799-8E52-477E151C3EE9}" type="slidenum">
              <a:rPr lang="es-ES" sz="1400" b="1">
                <a:solidFill>
                  <a:srgbClr val="FFFFFF"/>
                </a:solidFill>
              </a:rPr>
              <a:pPr/>
              <a:t>‹#›</a:t>
            </a:fld>
            <a:endParaRPr lang="es-E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9" name="Shap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lang="es-ES"/>
              <a:t>Haga clic para modificar el estilo de título del patrón</a:t>
            </a:r>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a:r>
              <a:rPr lang="es-ES"/>
              <a:t>Haga clic para modificar los estilos de título del patrón</a:t>
            </a:r>
          </a:p>
          <a:p>
            <a:pPr lvl="1"/>
            <a:r>
              <a:rPr lang="es-ES"/>
              <a:t>Segundo nivel</a:t>
            </a:r>
          </a:p>
          <a:p>
            <a:pPr lvl="2"/>
            <a:r>
              <a:rPr lang="es-ES"/>
              <a:t>Tercer nivel</a:t>
            </a:r>
          </a:p>
          <a:p>
            <a:pPr lvl="3"/>
            <a:r>
              <a:rPr lang="es-ES"/>
              <a:t>Cuarto nivel</a:t>
            </a:r>
          </a:p>
          <a:p>
            <a:pPr lvl="4"/>
            <a:r>
              <a:rPr lang="es-ES"/>
              <a:t>Quinto nivel</a:t>
            </a:r>
          </a:p>
          <a:p>
            <a:pPr lvl="5"/>
            <a:r>
              <a:rPr lang="es-ES"/>
              <a:t>Sexto nivel</a:t>
            </a:r>
          </a:p>
          <a:p>
            <a:pPr lvl="6"/>
            <a:r>
              <a:rPr lang="es-ES"/>
              <a:t>Séptimo nivel</a:t>
            </a:r>
          </a:p>
          <a:p>
            <a:pPr lvl="7"/>
            <a:r>
              <a:rPr lang="es-ES"/>
              <a:t>Octavo nivel</a:t>
            </a:r>
          </a:p>
          <a:p>
            <a:pPr lvl="8"/>
            <a:r>
              <a:rPr lang="es-ES"/>
              <a:t>Noveno nivel</a:t>
            </a:r>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latinLnBrk="0">
              <a:defRPr lang="es-ES" sz="1400">
                <a:solidFill>
                  <a:schemeClr val="tx2"/>
                </a:solidFill>
              </a:defRPr>
            </a:lvl1pPr>
          </a:lstStyle>
          <a:p>
            <a:fld id="{33938BEC-55E3-4F9D-B5C5-76D23951C04A}" type="datetime1">
              <a:rPr/>
              <a:pPr/>
              <a:t>11/9/2006</a:t>
            </a:fld>
            <a:endParaRPr lang="es-ES" sz="1400">
              <a:solidFill>
                <a:schemeClr val="tx2"/>
              </a:solidFill>
            </a:endParaRP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latinLnBrk="0">
              <a:defRPr lang="es-ES" sz="1400">
                <a:solidFill>
                  <a:schemeClr val="tx2"/>
                </a:solidFill>
              </a:defRPr>
            </a:lvl1pPr>
          </a:lstStyle>
          <a:p>
            <a:pPr algn="r"/>
            <a:endParaRPr lang="es-ES" sz="1400">
              <a:solidFill>
                <a:schemeClr val="tx2"/>
              </a:solidFill>
            </a:endParaRP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latinLnBrk="0">
              <a:defRPr lang="es-ES" sz="1400">
                <a:solidFill>
                  <a:schemeClr val="tx2"/>
                </a:solidFill>
              </a:defRPr>
            </a:lvl1pPr>
          </a:lstStyle>
          <a:p>
            <a:pPr algn="l"/>
            <a:fld id="{D4B5ADC2-7248-4799-8E52-477E151C3EE9}" type="slidenum">
              <a:rPr lang="es-ES" sz="1400" b="1">
                <a:solidFill>
                  <a:srgbClr val="FFFFFF"/>
                </a:solidFill>
              </a:rPr>
              <a:pPr algn="l"/>
              <a:t>‹#›</a:t>
            </a:fld>
            <a:endParaRPr lang="es-ES" sz="1600">
              <a:solidFill>
                <a:schemeClr val="tx2"/>
              </a:solidFill>
            </a:endParaRP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10" name="Shap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xStyles>
    <p:titleStyle>
      <a:lvl1pPr algn="l" rtl="0" eaLnBrk="1" latinLnBrk="0" hangingPunct="1">
        <a:spcBef>
          <a:spcPct val="0"/>
        </a:spcBef>
        <a:buNone/>
        <a:defRPr lang="es-ES"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lang="es-ES"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lang="es-ES"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lang="es-ES"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lang="es-ES"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lang="es-ES"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lang="es-ES" sz="1600" kern="120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lang="es-ES" sz="1400" kern="120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lang="es-ES" sz="1400" kern="120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lang="es-ES" sz="1200" kern="1200">
          <a:solidFill>
            <a:schemeClr val="tx1"/>
          </a:solidFill>
          <a:latin typeface="+mn-lt"/>
          <a:ea typeface="+mn-ea"/>
          <a:cs typeface="+mn-cs"/>
        </a:defRPr>
      </a:lvl9pPr>
    </p:bodyStyle>
    <p:otherStyle>
      <a:lvl1pPr marL="0" algn="l" rtl="0" eaLnBrk="1" latinLnBrk="0" hangingPunct="1">
        <a:defRPr lang="es-ES" kern="1200">
          <a:solidFill>
            <a:schemeClr val="tx1"/>
          </a:solidFill>
          <a:latin typeface="+mn-lt"/>
          <a:ea typeface="+mn-ea"/>
          <a:cs typeface="+mn-cs"/>
        </a:defRPr>
      </a:lvl1pPr>
      <a:lvl2pPr marL="457200" algn="l" rtl="0" eaLnBrk="1" hangingPunct="1">
        <a:defRPr lang="es-ES" kern="1200">
          <a:solidFill>
            <a:schemeClr val="tx1"/>
          </a:solidFill>
          <a:latin typeface="+mn-lt"/>
          <a:ea typeface="+mn-ea"/>
          <a:cs typeface="+mn-cs"/>
        </a:defRPr>
      </a:lvl2pPr>
      <a:lvl3pPr marL="914400" algn="l" rtl="0" eaLnBrk="1" hangingPunct="1">
        <a:defRPr lang="es-ES" kern="1200">
          <a:solidFill>
            <a:schemeClr val="tx1"/>
          </a:solidFill>
          <a:latin typeface="+mn-lt"/>
          <a:ea typeface="+mn-ea"/>
          <a:cs typeface="+mn-cs"/>
        </a:defRPr>
      </a:lvl3pPr>
      <a:lvl4pPr marL="1371600" algn="l" rtl="0" eaLnBrk="1" hangingPunct="1">
        <a:defRPr lang="es-ES" kern="1200">
          <a:solidFill>
            <a:schemeClr val="tx1"/>
          </a:solidFill>
          <a:latin typeface="+mn-lt"/>
          <a:ea typeface="+mn-ea"/>
          <a:cs typeface="+mn-cs"/>
        </a:defRPr>
      </a:lvl4pPr>
      <a:lvl5pPr marL="1828800" algn="l" rtl="0" eaLnBrk="1" hangingPunct="1">
        <a:defRPr lang="es-ES" kern="1200">
          <a:solidFill>
            <a:schemeClr val="tx1"/>
          </a:solidFill>
          <a:latin typeface="+mn-lt"/>
          <a:ea typeface="+mn-ea"/>
          <a:cs typeface="+mn-cs"/>
        </a:defRPr>
      </a:lvl5pPr>
      <a:lvl6pPr marL="2286000" algn="l" rtl="0" eaLnBrk="1" hangingPunct="1">
        <a:defRPr lang="es-ES" kern="1200">
          <a:solidFill>
            <a:schemeClr val="tx1"/>
          </a:solidFill>
          <a:latin typeface="+mn-lt"/>
          <a:ea typeface="+mn-ea"/>
          <a:cs typeface="+mn-cs"/>
        </a:defRPr>
      </a:lvl6pPr>
      <a:lvl7pPr marL="2743200" algn="l" rtl="0" eaLnBrk="1" hangingPunct="1">
        <a:defRPr lang="es-ES" kern="1200">
          <a:solidFill>
            <a:schemeClr val="tx1"/>
          </a:solidFill>
          <a:latin typeface="+mn-lt"/>
          <a:ea typeface="+mn-ea"/>
          <a:cs typeface="+mn-cs"/>
        </a:defRPr>
      </a:lvl7pPr>
      <a:lvl8pPr marL="3200400" algn="l" rtl="0" eaLnBrk="1" hangingPunct="1">
        <a:defRPr lang="es-ES" kern="1200">
          <a:solidFill>
            <a:schemeClr val="tx1"/>
          </a:solidFill>
          <a:latin typeface="+mn-lt"/>
          <a:ea typeface="+mn-ea"/>
          <a:cs typeface="+mn-cs"/>
        </a:defRPr>
      </a:lvl8pPr>
      <a:lvl9pPr marL="3657600" algn="l" rtl="0" eaLnBrk="1" hangingPunct="1">
        <a:defRPr lang="es-ES"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www.codeproject.com/KB/threads/RealMultiThreading.aspx" TargetMode="External"/><Relationship Id="rId13" Type="http://schemas.openxmlformats.org/officeDocument/2006/relationships/hyperlink" Target="http://www.codeproject.com/KB/graphics/Stereoscopy.aspx" TargetMode="External"/><Relationship Id="rId18" Type="http://schemas.openxmlformats.org/officeDocument/2006/relationships/hyperlink" Target="http://www.codeproject.com/KB/vb/PortAccess.aspx" TargetMode="External"/><Relationship Id="rId3" Type="http://schemas.openxmlformats.org/officeDocument/2006/relationships/hyperlink" Target="http://www.codeproject.com/KB/recipes/cssorters.aspx" TargetMode="External"/><Relationship Id="rId21" Type="http://schemas.openxmlformats.org/officeDocument/2006/relationships/hyperlink" Target="http://www.codeproject.com/KB/system/RemoveDriveByLetter.aspx" TargetMode="External"/><Relationship Id="rId7" Type="http://schemas.openxmlformats.org/officeDocument/2006/relationships/hyperlink" Target="http://www.codeproject.com/KB/threads/workqueuethreading.aspx" TargetMode="External"/><Relationship Id="rId12" Type="http://schemas.openxmlformats.org/officeDocument/2006/relationships/hyperlink" Target="http://www.codeproject.com/KB/graphics/photopublisher.aspx" TargetMode="External"/><Relationship Id="rId17" Type="http://schemas.openxmlformats.org/officeDocument/2006/relationships/hyperlink" Target="http://www.codeproject.com/KB/GDI-plus/PhotoUtil.aspx" TargetMode="External"/><Relationship Id="rId2" Type="http://schemas.openxmlformats.org/officeDocument/2006/relationships/notesSlide" Target="../notesSlides/notesSlide5.xml"/><Relationship Id="rId16" Type="http://schemas.openxmlformats.org/officeDocument/2006/relationships/hyperlink" Target="http://www.codeproject.com/KB/directx/warplane.aspx" TargetMode="External"/><Relationship Id="rId20" Type="http://schemas.openxmlformats.org/officeDocument/2006/relationships/hyperlink" Target="http://www.codeproject.com/KB/system/HwDetect.aspx" TargetMode="External"/><Relationship Id="rId1" Type="http://schemas.openxmlformats.org/officeDocument/2006/relationships/slideLayout" Target="../slideLayouts/slideLayout2.xml"/><Relationship Id="rId6" Type="http://schemas.openxmlformats.org/officeDocument/2006/relationships/hyperlink" Target="http://www.codeproject.com/KB/threads/ProModViewer.aspx" TargetMode="External"/><Relationship Id="rId11" Type="http://schemas.openxmlformats.org/officeDocument/2006/relationships/hyperlink" Target="http://www.codeproject.com/KB/graphics/gismap.aspx" TargetMode="External"/><Relationship Id="rId24" Type="http://schemas.openxmlformats.org/officeDocument/2006/relationships/hyperlink" Target="http://www.codeproject.com/KB/IP/VoIP_For_You.aspx" TargetMode="External"/><Relationship Id="rId5" Type="http://schemas.openxmlformats.org/officeDocument/2006/relationships/hyperlink" Target="http://www.codeproject.com/KB/threads/smartthreadpool.aspx" TargetMode="External"/><Relationship Id="rId15" Type="http://schemas.openxmlformats.org/officeDocument/2006/relationships/hyperlink" Target="http://www.codeproject.com/KB/directx/invasioncsharp.aspx" TargetMode="External"/><Relationship Id="rId23" Type="http://schemas.openxmlformats.org/officeDocument/2006/relationships/hyperlink" Target="http://www.codeproject.com/KB/miscctrl/SimpleMessenger.aspx" TargetMode="External"/><Relationship Id="rId10" Type="http://schemas.openxmlformats.org/officeDocument/2006/relationships/hyperlink" Target="http://www.codeproject.com/KB/GDI-plus/Album_Surfer.aspx" TargetMode="External"/><Relationship Id="rId19" Type="http://schemas.openxmlformats.org/officeDocument/2006/relationships/hyperlink" Target="http://www.codeproject.com/KB/system/floppystepper.aspx" TargetMode="External"/><Relationship Id="rId4" Type="http://schemas.openxmlformats.org/officeDocument/2006/relationships/hyperlink" Target="http://www.codeproject.com/KB/threads/tam.aspx" TargetMode="External"/><Relationship Id="rId9" Type="http://schemas.openxmlformats.org/officeDocument/2006/relationships/hyperlink" Target="http://www.codeproject.com/KB/GDI-plus/etanphotoalbum.aspx" TargetMode="External"/><Relationship Id="rId14" Type="http://schemas.openxmlformats.org/officeDocument/2006/relationships/hyperlink" Target="http://www.codeproject.com/KB/graphics/fractalsnow.aspx" TargetMode="External"/><Relationship Id="rId22" Type="http://schemas.openxmlformats.org/officeDocument/2006/relationships/hyperlink" Target="http://www.codeproject.com/KB/mobile/bth_serial_port.aspx"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ctrTitle"/>
          </p:nvPr>
        </p:nvSpPr>
        <p:spPr/>
        <p:txBody>
          <a:bodyPr>
            <a:normAutofit fontScale="90000"/>
          </a:bodyPr>
          <a:lstStyle/>
          <a:p>
            <a:r>
              <a:rPr lang="es-ES" dirty="0" err="1" smtClean="0"/>
              <a:t>Topicos</a:t>
            </a:r>
            <a:r>
              <a:rPr lang="es-ES" dirty="0" smtClean="0"/>
              <a:t> Selectos de </a:t>
            </a:r>
            <a:r>
              <a:rPr lang="es-ES" dirty="0" err="1" smtClean="0"/>
              <a:t>Programacion</a:t>
            </a:r>
            <a:endParaRPr lang="es-ES" dirty="0"/>
          </a:p>
        </p:txBody>
      </p:sp>
      <p:sp>
        <p:nvSpPr>
          <p:cNvPr id="3" name="Rectangle 2"/>
          <p:cNvSpPr>
            <a:spLocks noGrp="1"/>
          </p:cNvSpPr>
          <p:nvPr>
            <p:ph type="subTitle" idx="1"/>
          </p:nvPr>
        </p:nvSpPr>
        <p:spPr/>
        <p:txBody>
          <a:bodyPr>
            <a:normAutofit fontScale="32500" lnSpcReduction="20000"/>
          </a:bodyPr>
          <a:lstStyle/>
          <a:p>
            <a:r>
              <a:rPr lang="en-US" dirty="0" err="1" smtClean="0"/>
              <a:t>Ingeniería</a:t>
            </a:r>
            <a:r>
              <a:rPr lang="en-US" dirty="0" smtClean="0"/>
              <a:t> en </a:t>
            </a:r>
            <a:r>
              <a:rPr lang="en-US" dirty="0" err="1" smtClean="0"/>
              <a:t>Sistemas</a:t>
            </a:r>
            <a:r>
              <a:rPr lang="en-US" dirty="0" smtClean="0"/>
              <a:t> </a:t>
            </a:r>
            <a:r>
              <a:rPr lang="en-US" dirty="0" err="1" smtClean="0"/>
              <a:t>Computacionales</a:t>
            </a:r>
            <a:endParaRPr lang="en-US" dirty="0" smtClean="0"/>
          </a:p>
          <a:p>
            <a:r>
              <a:rPr lang="en-US" dirty="0" smtClean="0"/>
              <a:t>Salvador </a:t>
            </a:r>
            <a:r>
              <a:rPr lang="en-US" dirty="0" err="1" smtClean="0"/>
              <a:t>Gurrola</a:t>
            </a:r>
            <a:r>
              <a:rPr lang="en-US" dirty="0" smtClean="0"/>
              <a:t> Velazquez</a:t>
            </a:r>
          </a:p>
          <a:p>
            <a:r>
              <a:rPr lang="en-US" dirty="0" smtClean="0"/>
              <a:t>Salvador.gurrola@yahoo.com.mx</a:t>
            </a:r>
            <a:endParaRPr lang="es-E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COLLECTIONS</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rmAutofit fontScale="92500" lnSpcReduction="10000"/>
          </a:bodyPr>
          <a:lstStyle/>
          <a:p>
            <a:r>
              <a:rPr lang="en-US" sz="2400" dirty="0" smtClean="0"/>
              <a:t>A collection is a structured data type that stores data and provides operations for adding data to the collection, removing data from the collection, updating data in the collection, as well as operations for setting and returning the values of different attributes of the collection.</a:t>
            </a:r>
          </a:p>
          <a:p>
            <a:r>
              <a:rPr lang="en-US" sz="2400" dirty="0" smtClean="0"/>
              <a:t>Collections can be broken down into two types: linear and nonlinear. </a:t>
            </a:r>
          </a:p>
          <a:p>
            <a:pPr lvl="1"/>
            <a:r>
              <a:rPr lang="en-US" sz="1900" dirty="0" smtClean="0"/>
              <a:t>A linear collection is a list of elements where one element follows the previous element. Elements in a linear collection are normally ordered by position (first, second, third, etc.). In the real world, a grocery list is a good example of a linear collection; in the computer world (which is also real), an array is designed as a linear collection.</a:t>
            </a:r>
          </a:p>
          <a:p>
            <a:pPr lvl="1"/>
            <a:r>
              <a:rPr lang="en-US" sz="1900" dirty="0" smtClean="0"/>
              <a:t>Nonlinear collections hold elements that do not have positional order within the collection. An organizational chart is an example of a nonlinear collection, as is a rack of billiard balls. In the computer world, trees, heaps, graphs, and sets are nonlinear collections.</a:t>
            </a:r>
            <a:endParaRPr lang="es-ES" sz="19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Arrays </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229600" cy="1143000"/>
          </a:xfrm>
        </p:spPr>
        <p:txBody>
          <a:bodyPr>
            <a:normAutofit/>
          </a:bodyPr>
          <a:lstStyle/>
          <a:p>
            <a:r>
              <a:rPr lang="en-US" sz="2000" dirty="0" smtClean="0"/>
              <a:t>The most common example of a direct access collection is the array.  We define an array as a collection of elements with the same data type that are directly accessed via an integer index, as illustrated in Figure.</a:t>
            </a:r>
            <a:endParaRPr lang="es-ES" sz="1900" dirty="0" smtClean="0"/>
          </a:p>
        </p:txBody>
      </p:sp>
      <p:pic>
        <p:nvPicPr>
          <p:cNvPr id="1026" name="Picture 2"/>
          <p:cNvPicPr>
            <a:picLocks noChangeAspect="1" noChangeArrowheads="1"/>
          </p:cNvPicPr>
          <p:nvPr/>
        </p:nvPicPr>
        <p:blipFill>
          <a:blip r:embed="rId3" cstate="print"/>
          <a:srcRect/>
          <a:stretch>
            <a:fillRect/>
          </a:stretch>
        </p:blipFill>
        <p:spPr bwMode="auto">
          <a:xfrm>
            <a:off x="2514600" y="2286000"/>
            <a:ext cx="3295650" cy="552450"/>
          </a:xfrm>
          <a:prstGeom prst="rect">
            <a:avLst/>
          </a:prstGeom>
          <a:noFill/>
          <a:ln w="9525">
            <a:noFill/>
            <a:miter lim="800000"/>
            <a:headEnd/>
            <a:tailEnd/>
          </a:ln>
        </p:spPr>
      </p:pic>
      <p:sp>
        <p:nvSpPr>
          <p:cNvPr id="6" name="Rectangle 2"/>
          <p:cNvSpPr txBox="1">
            <a:spLocks/>
          </p:cNvSpPr>
          <p:nvPr/>
        </p:nvSpPr>
        <p:spPr>
          <a:xfrm>
            <a:off x="533400" y="2895600"/>
            <a:ext cx="8229600" cy="3276600"/>
          </a:xfrm>
          <a:prstGeom prst="rect">
            <a:avLst/>
          </a:prstGeom>
        </p:spPr>
        <p:txBody>
          <a:bodyPr vert="horz">
            <a:normAutofit fontScale="85000" lnSpcReduction="10000"/>
          </a:bodyPr>
          <a:lstStyle/>
          <a:p>
            <a:r>
              <a:rPr lang="en-US" sz="2000" dirty="0" smtClean="0"/>
              <a:t>Arrays can be static so that the number of elements specified when the array</a:t>
            </a:r>
          </a:p>
          <a:p>
            <a:r>
              <a:rPr lang="en-US" sz="2000" dirty="0" smtClean="0"/>
              <a:t>is declared is fixed for the length of the program, or they can be dynamic, where the number of elements can be increased via the </a:t>
            </a:r>
            <a:r>
              <a:rPr lang="en-US" sz="2000" dirty="0" err="1" smtClean="0"/>
              <a:t>ReDim</a:t>
            </a:r>
            <a:r>
              <a:rPr lang="en-US" sz="2000" dirty="0" smtClean="0"/>
              <a:t> or </a:t>
            </a:r>
            <a:r>
              <a:rPr lang="en-US" sz="2000" dirty="0" err="1" smtClean="0"/>
              <a:t>ReDim</a:t>
            </a:r>
            <a:r>
              <a:rPr lang="en-US" sz="2000" dirty="0" smtClean="0"/>
              <a:t> Preserve statements.</a:t>
            </a:r>
          </a:p>
          <a:p>
            <a:r>
              <a:rPr lang="en-US" sz="2000" dirty="0" smtClean="0"/>
              <a:t>We can use an array to store a linear collection. </a:t>
            </a:r>
          </a:p>
          <a:p>
            <a:pPr lvl="1">
              <a:buFont typeface="Arial" pitchFamily="34" charset="0"/>
              <a:buChar char="•"/>
            </a:pPr>
            <a:r>
              <a:rPr lang="en-US" sz="2000" dirty="0" smtClean="0"/>
              <a:t>Adding new elements to an array is easy since we simply place the new element in the first free position at the rear of the array. </a:t>
            </a:r>
          </a:p>
          <a:p>
            <a:pPr lvl="1">
              <a:buFont typeface="Arial" pitchFamily="34" charset="0"/>
              <a:buChar char="•"/>
            </a:pPr>
            <a:r>
              <a:rPr lang="en-US" sz="2000" dirty="0" smtClean="0"/>
              <a:t>Inserting an element into an array is not as easy (or efficient), since we will have to move elements of the array down in order to make room for the inserted element. </a:t>
            </a:r>
          </a:p>
          <a:p>
            <a:pPr lvl="1">
              <a:buFont typeface="Arial" pitchFamily="34" charset="0"/>
              <a:buChar char="•"/>
            </a:pPr>
            <a:r>
              <a:rPr lang="en-US" sz="2000" dirty="0" smtClean="0"/>
              <a:t>Deleting an element from the end of an array is also efficient, since we can simply remove the value from the last element. </a:t>
            </a:r>
          </a:p>
          <a:p>
            <a:pPr lvl="1">
              <a:buFont typeface="Arial" pitchFamily="34" charset="0"/>
              <a:buChar char="•"/>
            </a:pPr>
            <a:r>
              <a:rPr lang="en-US" sz="2000" dirty="0" smtClean="0"/>
              <a:t>Deleting an element in any other position is less efficient because, just as with inserting, we will probably have to adjust many array elements  up one position to keep the elements in the array contiguous.</a:t>
            </a:r>
            <a:endParaRPr kumimoji="0" lang="es-ES" sz="19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One-Dimensional Array </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229600" cy="5029200"/>
          </a:xfrm>
        </p:spPr>
        <p:txBody>
          <a:bodyPr>
            <a:normAutofit/>
          </a:bodyPr>
          <a:lstStyle/>
          <a:p>
            <a:r>
              <a:rPr lang="en-US" sz="2000" dirty="0" smtClean="0"/>
              <a:t>Since arrays in C# are implemented as objects, two steps are needed to obtain one for use in your program. First, you must declare a variable that can refer to an array. Second, you must create an instance of the array by use of </a:t>
            </a:r>
            <a:r>
              <a:rPr lang="en-US" sz="2000" b="1" dirty="0" smtClean="0"/>
              <a:t>new.</a:t>
            </a:r>
          </a:p>
          <a:p>
            <a:pPr lvl="2">
              <a:buNone/>
            </a:pPr>
            <a:r>
              <a:rPr lang="en-US" sz="1600" i="1" dirty="0" smtClean="0"/>
              <a:t>type[ ] array-name = new type[size];</a:t>
            </a:r>
          </a:p>
          <a:p>
            <a:pPr lvl="2">
              <a:buNone/>
            </a:pPr>
            <a:r>
              <a:rPr lang="en-US" sz="1600" dirty="0" err="1" smtClean="0"/>
              <a:t>int</a:t>
            </a:r>
            <a:r>
              <a:rPr lang="en-US" sz="1600" dirty="0" smtClean="0"/>
              <a:t>[] sample = new </a:t>
            </a:r>
            <a:r>
              <a:rPr lang="en-US" sz="1600" dirty="0" err="1" smtClean="0"/>
              <a:t>int</a:t>
            </a:r>
            <a:r>
              <a:rPr lang="en-US" sz="1600" dirty="0" smtClean="0"/>
              <a:t>[10]</a:t>
            </a:r>
          </a:p>
          <a:p>
            <a:pPr lvl="2">
              <a:buNone/>
            </a:pPr>
            <a:endParaRPr lang="en-US" sz="1600" dirty="0" smtClean="0"/>
          </a:p>
          <a:p>
            <a:pPr lvl="2">
              <a:buNone/>
            </a:pPr>
            <a:r>
              <a:rPr lang="en-US" sz="1600" dirty="0" err="1" smtClean="0"/>
              <a:t>int</a:t>
            </a:r>
            <a:r>
              <a:rPr lang="en-US" sz="1600" dirty="0" smtClean="0"/>
              <a:t>[] sample;</a:t>
            </a:r>
          </a:p>
          <a:p>
            <a:pPr lvl="2">
              <a:buNone/>
            </a:pPr>
            <a:r>
              <a:rPr lang="en-US" sz="1600" dirty="0" smtClean="0"/>
              <a:t>sample = new </a:t>
            </a:r>
            <a:r>
              <a:rPr lang="en-US" sz="1600" dirty="0" err="1" smtClean="0"/>
              <a:t>int</a:t>
            </a:r>
            <a:r>
              <a:rPr lang="en-US" sz="1600" dirty="0" smtClean="0"/>
              <a:t>[10];</a:t>
            </a:r>
            <a:endParaRPr lang="en-US" sz="3800" dirty="0" smtClean="0"/>
          </a:p>
          <a:p>
            <a:pPr lvl="2">
              <a:buNone/>
            </a:pPr>
            <a:r>
              <a:rPr lang="en-US" sz="1600" dirty="0" err="1" smtClean="0"/>
              <a:t>int</a:t>
            </a:r>
            <a:r>
              <a:rPr lang="en-US" sz="1600" dirty="0" smtClean="0"/>
              <a:t>[] </a:t>
            </a:r>
            <a:r>
              <a:rPr lang="en-US" sz="1600" dirty="0" err="1" smtClean="0"/>
              <a:t>nums</a:t>
            </a:r>
            <a:r>
              <a:rPr lang="en-US" sz="1600" dirty="0" smtClean="0"/>
              <a:t>;</a:t>
            </a:r>
          </a:p>
          <a:p>
            <a:pPr lvl="2">
              <a:buNone/>
            </a:pPr>
            <a:endParaRPr lang="en-US" sz="1600" dirty="0" smtClean="0"/>
          </a:p>
          <a:p>
            <a:pPr lvl="2">
              <a:buNone/>
            </a:pPr>
            <a:r>
              <a:rPr lang="en-US" sz="1600" dirty="0" err="1" smtClean="0"/>
              <a:t>nums</a:t>
            </a:r>
            <a:r>
              <a:rPr lang="en-US" sz="1600" dirty="0" smtClean="0"/>
              <a:t> = new </a:t>
            </a:r>
            <a:r>
              <a:rPr lang="en-US" sz="1600" dirty="0" err="1" smtClean="0"/>
              <a:t>int</a:t>
            </a:r>
            <a:r>
              <a:rPr lang="en-US" sz="1600" dirty="0" smtClean="0"/>
              <a:t>[] { 99, -10, 100123, 18, -978, 5623, 463, -9, 287, 49 };</a:t>
            </a:r>
          </a:p>
          <a:p>
            <a:pPr lvl="2">
              <a:buNone/>
            </a:pPr>
            <a:r>
              <a:rPr lang="en-US" sz="1600" dirty="0" err="1" smtClean="0"/>
              <a:t>int</a:t>
            </a:r>
            <a:r>
              <a:rPr lang="en-US" sz="1600" dirty="0" smtClean="0"/>
              <a:t>[] </a:t>
            </a:r>
            <a:r>
              <a:rPr lang="en-US" sz="1600" dirty="0" err="1" smtClean="0"/>
              <a:t>nums</a:t>
            </a:r>
            <a:r>
              <a:rPr lang="en-US" sz="1600" dirty="0" smtClean="0"/>
              <a:t> = new </a:t>
            </a:r>
            <a:r>
              <a:rPr lang="en-US" sz="1600" dirty="0" err="1" smtClean="0"/>
              <a:t>int</a:t>
            </a:r>
            <a:r>
              <a:rPr lang="en-US" sz="1600" dirty="0" smtClean="0"/>
              <a:t>[] { 99, -10, 100123, 18, -978, 5623, 463, -9, 287, 49 };</a:t>
            </a:r>
          </a:p>
          <a:p>
            <a:pPr lvl="2">
              <a:buNone/>
            </a:pPr>
            <a:endParaRPr lang="es-ES" sz="32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Multi-Dimensional Array </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229600" cy="5029200"/>
          </a:xfrm>
        </p:spPr>
        <p:txBody>
          <a:bodyPr>
            <a:normAutofit fontScale="70000" lnSpcReduction="20000"/>
          </a:bodyPr>
          <a:lstStyle/>
          <a:p>
            <a:pPr lvl="1"/>
            <a:r>
              <a:rPr lang="en-US" sz="2700" dirty="0" smtClean="0"/>
              <a:t>Two-Dimensional Arrays</a:t>
            </a:r>
          </a:p>
          <a:p>
            <a:pPr lvl="2">
              <a:buNone/>
            </a:pPr>
            <a:r>
              <a:rPr lang="en-US" sz="2400" dirty="0" err="1" smtClean="0"/>
              <a:t>int</a:t>
            </a:r>
            <a:r>
              <a:rPr lang="en-US" sz="2400" dirty="0" smtClean="0"/>
              <a:t>[,] table = new </a:t>
            </a:r>
            <a:r>
              <a:rPr lang="en-US" sz="2400" dirty="0" err="1" smtClean="0"/>
              <a:t>int</a:t>
            </a:r>
            <a:r>
              <a:rPr lang="en-US" sz="2400" dirty="0" smtClean="0"/>
              <a:t>[10, 20];</a:t>
            </a:r>
          </a:p>
          <a:p>
            <a:pPr lvl="2">
              <a:buNone/>
            </a:pPr>
            <a:r>
              <a:rPr lang="en-US" sz="2400" dirty="0" smtClean="0"/>
              <a:t>table[3, 5] = 10;</a:t>
            </a:r>
          </a:p>
          <a:p>
            <a:pPr lvl="2">
              <a:buNone/>
            </a:pPr>
            <a:endParaRPr lang="en-US" sz="2400" dirty="0" smtClean="0"/>
          </a:p>
          <a:p>
            <a:pPr lvl="3">
              <a:buNone/>
            </a:pPr>
            <a:r>
              <a:rPr lang="en-US" sz="1900" dirty="0" smtClean="0"/>
              <a:t>using System;</a:t>
            </a:r>
          </a:p>
          <a:p>
            <a:pPr lvl="3">
              <a:buNone/>
            </a:pPr>
            <a:r>
              <a:rPr lang="en-US" sz="1900" dirty="0" smtClean="0"/>
              <a:t>class </a:t>
            </a:r>
            <a:r>
              <a:rPr lang="en-US" sz="1900" dirty="0" err="1" smtClean="0"/>
              <a:t>TwoD</a:t>
            </a:r>
            <a:r>
              <a:rPr lang="en-US" sz="1900" dirty="0" smtClean="0"/>
              <a:t> {</a:t>
            </a:r>
          </a:p>
          <a:p>
            <a:pPr lvl="4">
              <a:buNone/>
            </a:pPr>
            <a:r>
              <a:rPr lang="en-US" sz="1900" dirty="0" smtClean="0"/>
              <a:t>static void Main() {</a:t>
            </a:r>
          </a:p>
          <a:p>
            <a:pPr lvl="5">
              <a:buNone/>
            </a:pPr>
            <a:r>
              <a:rPr lang="en-US" sz="1900" dirty="0" err="1" smtClean="0"/>
              <a:t>int</a:t>
            </a:r>
            <a:r>
              <a:rPr lang="en-US" sz="1900" dirty="0" smtClean="0"/>
              <a:t> t, </a:t>
            </a:r>
            <a:r>
              <a:rPr lang="en-US" sz="1900" dirty="0" err="1" smtClean="0"/>
              <a:t>i</a:t>
            </a:r>
            <a:r>
              <a:rPr lang="en-US" sz="1900" dirty="0" smtClean="0"/>
              <a:t>;</a:t>
            </a:r>
          </a:p>
          <a:p>
            <a:pPr lvl="5">
              <a:buNone/>
            </a:pPr>
            <a:r>
              <a:rPr lang="en-US" sz="1900" dirty="0" err="1" smtClean="0"/>
              <a:t>int</a:t>
            </a:r>
            <a:r>
              <a:rPr lang="en-US" sz="1900" dirty="0" smtClean="0"/>
              <a:t>[,] table = new </a:t>
            </a:r>
            <a:r>
              <a:rPr lang="en-US" sz="1900" dirty="0" err="1" smtClean="0"/>
              <a:t>int</a:t>
            </a:r>
            <a:r>
              <a:rPr lang="en-US" sz="1900" dirty="0" smtClean="0"/>
              <a:t>[3, 4];</a:t>
            </a:r>
          </a:p>
          <a:p>
            <a:pPr lvl="6">
              <a:buNone/>
            </a:pPr>
            <a:r>
              <a:rPr lang="en-US" sz="1900" dirty="0" smtClean="0"/>
              <a:t>for(t=0; t &lt; 3; ++t) {</a:t>
            </a:r>
          </a:p>
          <a:p>
            <a:pPr lvl="7">
              <a:buNone/>
            </a:pPr>
            <a:r>
              <a:rPr lang="en-US" sz="1900" dirty="0" smtClean="0"/>
              <a:t>for(</a:t>
            </a:r>
            <a:r>
              <a:rPr lang="en-US" sz="1900" dirty="0" err="1" smtClean="0"/>
              <a:t>i</a:t>
            </a:r>
            <a:r>
              <a:rPr lang="en-US" sz="1900" dirty="0" smtClean="0"/>
              <a:t>=0; </a:t>
            </a:r>
            <a:r>
              <a:rPr lang="en-US" sz="1900" dirty="0" err="1" smtClean="0"/>
              <a:t>i</a:t>
            </a:r>
            <a:r>
              <a:rPr lang="en-US" sz="1900" dirty="0" smtClean="0"/>
              <a:t> &lt; 4; ++</a:t>
            </a:r>
            <a:r>
              <a:rPr lang="en-US" sz="1900" dirty="0" err="1" smtClean="0"/>
              <a:t>i</a:t>
            </a:r>
            <a:r>
              <a:rPr lang="en-US" sz="1900" dirty="0" smtClean="0"/>
              <a:t>) {</a:t>
            </a:r>
          </a:p>
          <a:p>
            <a:pPr lvl="7">
              <a:buNone/>
            </a:pPr>
            <a:r>
              <a:rPr lang="en-US" sz="1900" dirty="0" smtClean="0"/>
              <a:t>table[</a:t>
            </a:r>
            <a:r>
              <a:rPr lang="en-US" sz="1900" dirty="0" err="1" smtClean="0"/>
              <a:t>t,i</a:t>
            </a:r>
            <a:r>
              <a:rPr lang="en-US" sz="1900" dirty="0" smtClean="0"/>
              <a:t>] = (t*4)+i+1;</a:t>
            </a:r>
          </a:p>
          <a:p>
            <a:pPr lvl="7">
              <a:buNone/>
            </a:pPr>
            <a:r>
              <a:rPr lang="en-US" sz="1900" dirty="0" err="1" smtClean="0"/>
              <a:t>Console.Write</a:t>
            </a:r>
            <a:r>
              <a:rPr lang="en-US" sz="1900" dirty="0" smtClean="0"/>
              <a:t>(table[</a:t>
            </a:r>
            <a:r>
              <a:rPr lang="en-US" sz="1900" dirty="0" err="1" smtClean="0"/>
              <a:t>t,i</a:t>
            </a:r>
            <a:r>
              <a:rPr lang="en-US" sz="1900" dirty="0" smtClean="0"/>
              <a:t>] + " ");</a:t>
            </a:r>
          </a:p>
          <a:p>
            <a:pPr lvl="8">
              <a:buNone/>
            </a:pPr>
            <a:r>
              <a:rPr lang="en-US" sz="1900" dirty="0" smtClean="0"/>
              <a:t>}</a:t>
            </a:r>
          </a:p>
          <a:p>
            <a:pPr lvl="7">
              <a:buNone/>
            </a:pPr>
            <a:r>
              <a:rPr lang="en-US" sz="1900" dirty="0" err="1" smtClean="0"/>
              <a:t>Console.WriteLine</a:t>
            </a:r>
            <a:r>
              <a:rPr lang="en-US" sz="1900" dirty="0" smtClean="0"/>
              <a:t>();</a:t>
            </a:r>
          </a:p>
          <a:p>
            <a:pPr lvl="7">
              <a:buNone/>
            </a:pPr>
            <a:r>
              <a:rPr lang="en-US" sz="1900" dirty="0" smtClean="0"/>
              <a:t>}</a:t>
            </a:r>
          </a:p>
          <a:p>
            <a:pPr lvl="5">
              <a:buNone/>
            </a:pPr>
            <a:r>
              <a:rPr lang="en-US" sz="1900" dirty="0" smtClean="0"/>
              <a:t>}</a:t>
            </a:r>
          </a:p>
          <a:p>
            <a:pPr lvl="3">
              <a:buNone/>
            </a:pPr>
            <a:r>
              <a:rPr lang="en-US" sz="1900" dirty="0" smtClean="0"/>
              <a:t>}</a:t>
            </a:r>
          </a:p>
          <a:p>
            <a:pPr lvl="1"/>
            <a:r>
              <a:rPr lang="en-US" sz="2700" dirty="0" smtClean="0"/>
              <a:t>Arrays of Three or More Dimensions</a:t>
            </a:r>
          </a:p>
          <a:p>
            <a:pPr lvl="3">
              <a:buNone/>
            </a:pPr>
            <a:r>
              <a:rPr lang="en-US" sz="2100" i="1" dirty="0" smtClean="0"/>
              <a:t>type[,...,] name = new type[size1,size2,...,</a:t>
            </a:r>
            <a:r>
              <a:rPr lang="en-US" sz="2100" i="1" dirty="0" err="1" smtClean="0"/>
              <a:t>sizeN</a:t>
            </a:r>
            <a:r>
              <a:rPr lang="en-US" sz="2100" i="1" dirty="0" smtClean="0"/>
              <a:t>];</a:t>
            </a:r>
          </a:p>
          <a:p>
            <a:pPr lvl="3">
              <a:buNone/>
            </a:pPr>
            <a:r>
              <a:rPr lang="en-US" dirty="0" err="1" smtClean="0"/>
              <a:t>int</a:t>
            </a:r>
            <a:r>
              <a:rPr lang="en-US" dirty="0" smtClean="0"/>
              <a:t>[,,] </a:t>
            </a:r>
            <a:r>
              <a:rPr lang="en-US" dirty="0" err="1" smtClean="0"/>
              <a:t>multidim</a:t>
            </a:r>
            <a:r>
              <a:rPr lang="en-US" dirty="0" smtClean="0"/>
              <a:t> = new </a:t>
            </a:r>
            <a:r>
              <a:rPr lang="en-US" dirty="0" err="1" smtClean="0"/>
              <a:t>int</a:t>
            </a:r>
            <a:r>
              <a:rPr lang="en-US" dirty="0" smtClean="0"/>
              <a:t>[4, 10, 3];</a:t>
            </a:r>
          </a:p>
          <a:p>
            <a:pPr lvl="3">
              <a:buNone/>
            </a:pPr>
            <a:r>
              <a:rPr lang="en-US" sz="1500" dirty="0" err="1" smtClean="0"/>
              <a:t>multidim</a:t>
            </a:r>
            <a:r>
              <a:rPr lang="en-US" sz="1500" dirty="0" smtClean="0"/>
              <a:t>[2, 4, 1] = 100;</a:t>
            </a:r>
            <a:endParaRPr lang="es-ES" sz="21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Multi-Dimensional Array </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229600" cy="2743200"/>
          </a:xfrm>
        </p:spPr>
        <p:txBody>
          <a:bodyPr>
            <a:normAutofit fontScale="70000" lnSpcReduction="20000"/>
          </a:bodyPr>
          <a:lstStyle/>
          <a:p>
            <a:r>
              <a:rPr lang="en-US" sz="2800" dirty="0" smtClean="0"/>
              <a:t>A multidimensional array can be initialized by enclosing each dimension’s </a:t>
            </a:r>
            <a:r>
              <a:rPr lang="en-US" sz="2800" dirty="0" err="1" smtClean="0"/>
              <a:t>initializer</a:t>
            </a:r>
            <a:r>
              <a:rPr lang="en-US" sz="2800" dirty="0" smtClean="0"/>
              <a:t> list within its own set of curly braces. For example, the general form of array initialization for a two-dimensional array is shown here:</a:t>
            </a:r>
          </a:p>
          <a:p>
            <a:pPr lvl="3">
              <a:buNone/>
            </a:pPr>
            <a:r>
              <a:rPr lang="en-US" i="1" dirty="0" smtClean="0"/>
              <a:t>type[,] </a:t>
            </a:r>
            <a:r>
              <a:rPr lang="en-US" i="1" dirty="0" err="1" smtClean="0"/>
              <a:t>array_name</a:t>
            </a:r>
            <a:r>
              <a:rPr lang="en-US" i="1" dirty="0" smtClean="0"/>
              <a:t> = {</a:t>
            </a:r>
          </a:p>
          <a:p>
            <a:pPr lvl="3">
              <a:buNone/>
            </a:pPr>
            <a:r>
              <a:rPr lang="en-US" dirty="0" smtClean="0"/>
              <a:t>{ </a:t>
            </a:r>
            <a:r>
              <a:rPr lang="en-US" i="1" dirty="0" err="1" smtClean="0"/>
              <a:t>val</a:t>
            </a:r>
            <a:r>
              <a:rPr lang="en-US" i="1" dirty="0" smtClean="0"/>
              <a:t>, </a:t>
            </a:r>
            <a:r>
              <a:rPr lang="en-US" i="1" dirty="0" err="1" smtClean="0"/>
              <a:t>val</a:t>
            </a:r>
            <a:r>
              <a:rPr lang="en-US" i="1" dirty="0" smtClean="0"/>
              <a:t>, </a:t>
            </a:r>
            <a:r>
              <a:rPr lang="en-US" i="1" dirty="0" err="1" smtClean="0"/>
              <a:t>val</a:t>
            </a:r>
            <a:r>
              <a:rPr lang="en-US" i="1" dirty="0" smtClean="0"/>
              <a:t>, ..., </a:t>
            </a:r>
            <a:r>
              <a:rPr lang="en-US" i="1" dirty="0" err="1" smtClean="0"/>
              <a:t>val</a:t>
            </a:r>
            <a:r>
              <a:rPr lang="en-US" i="1" dirty="0" smtClean="0"/>
              <a:t> },</a:t>
            </a:r>
          </a:p>
          <a:p>
            <a:pPr lvl="3">
              <a:buNone/>
            </a:pPr>
            <a:r>
              <a:rPr lang="en-US" dirty="0" smtClean="0"/>
              <a:t>{ </a:t>
            </a:r>
            <a:r>
              <a:rPr lang="en-US" i="1" dirty="0" err="1" smtClean="0"/>
              <a:t>val</a:t>
            </a:r>
            <a:r>
              <a:rPr lang="en-US" i="1" dirty="0" smtClean="0"/>
              <a:t>, </a:t>
            </a:r>
            <a:r>
              <a:rPr lang="en-US" i="1" dirty="0" err="1" smtClean="0"/>
              <a:t>val</a:t>
            </a:r>
            <a:r>
              <a:rPr lang="en-US" i="1" dirty="0" smtClean="0"/>
              <a:t>, </a:t>
            </a:r>
            <a:r>
              <a:rPr lang="en-US" i="1" dirty="0" err="1" smtClean="0"/>
              <a:t>val</a:t>
            </a:r>
            <a:r>
              <a:rPr lang="en-US" i="1" dirty="0" smtClean="0"/>
              <a:t>, ..., </a:t>
            </a:r>
            <a:r>
              <a:rPr lang="en-US" i="1" dirty="0" err="1" smtClean="0"/>
              <a:t>val</a:t>
            </a:r>
            <a:r>
              <a:rPr lang="en-US" i="1" dirty="0" smtClean="0"/>
              <a:t> },</a:t>
            </a:r>
          </a:p>
          <a:p>
            <a:pPr lvl="3">
              <a:buNone/>
            </a:pPr>
            <a:r>
              <a:rPr lang="en-US" dirty="0" smtClean="0"/>
              <a:t>.</a:t>
            </a:r>
          </a:p>
          <a:p>
            <a:pPr lvl="3">
              <a:buNone/>
            </a:pPr>
            <a:r>
              <a:rPr lang="en-US" dirty="0" smtClean="0"/>
              <a:t>.</a:t>
            </a:r>
          </a:p>
          <a:p>
            <a:pPr lvl="3">
              <a:buNone/>
            </a:pPr>
            <a:r>
              <a:rPr lang="en-US" dirty="0" smtClean="0"/>
              <a:t>.</a:t>
            </a:r>
          </a:p>
          <a:p>
            <a:pPr lvl="3">
              <a:buNone/>
            </a:pPr>
            <a:r>
              <a:rPr lang="en-US" dirty="0" smtClean="0"/>
              <a:t>{ </a:t>
            </a:r>
            <a:r>
              <a:rPr lang="en-US" i="1" dirty="0" err="1" smtClean="0"/>
              <a:t>val</a:t>
            </a:r>
            <a:r>
              <a:rPr lang="en-US" i="1" dirty="0" smtClean="0"/>
              <a:t>, </a:t>
            </a:r>
            <a:r>
              <a:rPr lang="en-US" i="1" dirty="0" err="1" smtClean="0"/>
              <a:t>val</a:t>
            </a:r>
            <a:r>
              <a:rPr lang="en-US" i="1" dirty="0" smtClean="0"/>
              <a:t>, </a:t>
            </a:r>
            <a:r>
              <a:rPr lang="en-US" i="1" dirty="0" err="1" smtClean="0"/>
              <a:t>val</a:t>
            </a:r>
            <a:r>
              <a:rPr lang="en-US" i="1" dirty="0" smtClean="0"/>
              <a:t>, ..., </a:t>
            </a:r>
            <a:r>
              <a:rPr lang="en-US" i="1" dirty="0" err="1" smtClean="0"/>
              <a:t>val</a:t>
            </a:r>
            <a:r>
              <a:rPr lang="en-US" i="1" dirty="0" smtClean="0"/>
              <a:t> }</a:t>
            </a:r>
          </a:p>
          <a:p>
            <a:pPr lvl="3">
              <a:buNone/>
            </a:pPr>
            <a:r>
              <a:rPr lang="en-US" dirty="0" smtClean="0"/>
              <a:t>};</a:t>
            </a:r>
            <a:endParaRPr lang="es-ES" dirty="0" smtClean="0"/>
          </a:p>
        </p:txBody>
      </p:sp>
      <p:pic>
        <p:nvPicPr>
          <p:cNvPr id="1026" name="Picture 2"/>
          <p:cNvPicPr>
            <a:picLocks noChangeAspect="1" noChangeArrowheads="1"/>
          </p:cNvPicPr>
          <p:nvPr/>
        </p:nvPicPr>
        <p:blipFill>
          <a:blip r:embed="rId3" cstate="print"/>
          <a:srcRect/>
          <a:stretch>
            <a:fillRect/>
          </a:stretch>
        </p:blipFill>
        <p:spPr bwMode="auto">
          <a:xfrm>
            <a:off x="5105400" y="1981200"/>
            <a:ext cx="2895600" cy="1678609"/>
          </a:xfrm>
          <a:prstGeom prst="rect">
            <a:avLst/>
          </a:prstGeom>
          <a:noFill/>
          <a:ln w="9525">
            <a:noFill/>
            <a:miter lim="800000"/>
            <a:headEnd/>
            <a:tailEnd/>
          </a:ln>
        </p:spPr>
      </p:pic>
      <p:sp>
        <p:nvSpPr>
          <p:cNvPr id="6" name="Rectangle 2"/>
          <p:cNvSpPr txBox="1">
            <a:spLocks/>
          </p:cNvSpPr>
          <p:nvPr/>
        </p:nvSpPr>
        <p:spPr>
          <a:xfrm>
            <a:off x="2133600" y="3733800"/>
            <a:ext cx="6629400" cy="3124200"/>
          </a:xfrm>
          <a:prstGeom prst="rect">
            <a:avLst/>
          </a:prstGeom>
        </p:spPr>
        <p:txBody>
          <a:bodyPr vert="horz">
            <a:normAutofit fontScale="62500" lnSpcReduction="20000"/>
          </a:bodyPr>
          <a:lstStyle/>
          <a:p>
            <a:pPr lvl="2"/>
            <a:r>
              <a:rPr lang="en-US" sz="2100" dirty="0" smtClean="0"/>
              <a:t>// Initialize a two-dimensional array.</a:t>
            </a:r>
          </a:p>
          <a:p>
            <a:pPr lvl="2"/>
            <a:r>
              <a:rPr lang="en-US" sz="2100" dirty="0" smtClean="0"/>
              <a:t>using System;</a:t>
            </a:r>
          </a:p>
          <a:p>
            <a:pPr lvl="2"/>
            <a:r>
              <a:rPr lang="en-US" sz="2100" dirty="0" smtClean="0"/>
              <a:t>class Squares {</a:t>
            </a:r>
          </a:p>
          <a:p>
            <a:pPr lvl="3"/>
            <a:r>
              <a:rPr lang="en-US" sz="2100" dirty="0" smtClean="0"/>
              <a:t>static void Main() {</a:t>
            </a:r>
          </a:p>
          <a:p>
            <a:pPr lvl="4"/>
            <a:r>
              <a:rPr lang="en-US" sz="2100" dirty="0" err="1" smtClean="0"/>
              <a:t>int</a:t>
            </a:r>
            <a:r>
              <a:rPr lang="en-US" sz="2100" dirty="0" smtClean="0"/>
              <a:t>[,] </a:t>
            </a:r>
            <a:r>
              <a:rPr lang="en-US" sz="2100" dirty="0" err="1" smtClean="0"/>
              <a:t>sqrs</a:t>
            </a:r>
            <a:r>
              <a:rPr lang="en-US" sz="2100" dirty="0" smtClean="0"/>
              <a:t> = {</a:t>
            </a:r>
          </a:p>
          <a:p>
            <a:pPr lvl="4"/>
            <a:r>
              <a:rPr lang="en-US" sz="2100" dirty="0" smtClean="0"/>
              <a:t>{ 1, 1 },</a:t>
            </a:r>
          </a:p>
          <a:p>
            <a:pPr lvl="4"/>
            <a:r>
              <a:rPr lang="en-US" sz="2100" dirty="0" smtClean="0"/>
              <a:t>{ 2, 4 },</a:t>
            </a:r>
          </a:p>
          <a:p>
            <a:pPr lvl="4"/>
            <a:r>
              <a:rPr lang="en-US" sz="2100" dirty="0" smtClean="0"/>
              <a:t>{ 3, 9 },</a:t>
            </a:r>
          </a:p>
          <a:p>
            <a:pPr lvl="4"/>
            <a:r>
              <a:rPr lang="en-US" sz="2100" dirty="0" smtClean="0"/>
              <a:t>{ 4, 16 },</a:t>
            </a:r>
          </a:p>
          <a:p>
            <a:pPr lvl="4"/>
            <a:r>
              <a:rPr lang="en-US" sz="2100" dirty="0" smtClean="0"/>
              <a:t>{ 5, 25 },</a:t>
            </a:r>
          </a:p>
          <a:p>
            <a:pPr lvl="4"/>
            <a:r>
              <a:rPr lang="en-US" sz="2100" dirty="0" smtClean="0"/>
              <a:t>};</a:t>
            </a:r>
          </a:p>
          <a:p>
            <a:pPr lvl="4"/>
            <a:r>
              <a:rPr lang="en-US" sz="2100" dirty="0" err="1" smtClean="0"/>
              <a:t>int</a:t>
            </a:r>
            <a:r>
              <a:rPr lang="en-US" sz="2100" dirty="0" smtClean="0"/>
              <a:t> </a:t>
            </a:r>
            <a:r>
              <a:rPr lang="en-US" sz="2100" dirty="0" err="1" smtClean="0"/>
              <a:t>i</a:t>
            </a:r>
            <a:r>
              <a:rPr lang="en-US" sz="2100" dirty="0" smtClean="0"/>
              <a:t>, j;</a:t>
            </a:r>
          </a:p>
          <a:p>
            <a:pPr lvl="4"/>
            <a:r>
              <a:rPr lang="en-US" sz="2100" dirty="0" smtClean="0"/>
              <a:t>for(</a:t>
            </a:r>
            <a:r>
              <a:rPr lang="en-US" sz="2100" dirty="0" err="1" smtClean="0"/>
              <a:t>i</a:t>
            </a:r>
            <a:r>
              <a:rPr lang="en-US" sz="2100" dirty="0" smtClean="0"/>
              <a:t>=0; </a:t>
            </a:r>
            <a:r>
              <a:rPr lang="en-US" sz="2100" dirty="0" err="1" smtClean="0"/>
              <a:t>i</a:t>
            </a:r>
            <a:r>
              <a:rPr lang="en-US" sz="2100" dirty="0" smtClean="0"/>
              <a:t> &lt; 5; </a:t>
            </a:r>
            <a:r>
              <a:rPr lang="en-US" sz="2100" dirty="0" err="1" smtClean="0"/>
              <a:t>i</a:t>
            </a:r>
            <a:r>
              <a:rPr lang="en-US" sz="2100" dirty="0" smtClean="0"/>
              <a:t>++) {</a:t>
            </a:r>
          </a:p>
          <a:p>
            <a:pPr lvl="5"/>
            <a:r>
              <a:rPr lang="en-US" sz="2100" dirty="0" smtClean="0"/>
              <a:t>for(j=0; j &lt; 2; j++)</a:t>
            </a:r>
          </a:p>
          <a:p>
            <a:pPr lvl="5"/>
            <a:r>
              <a:rPr lang="en-US" sz="2100" dirty="0" err="1" smtClean="0"/>
              <a:t>Console.Write</a:t>
            </a:r>
            <a:r>
              <a:rPr lang="en-US" sz="2100" dirty="0" smtClean="0"/>
              <a:t>(</a:t>
            </a:r>
            <a:r>
              <a:rPr lang="en-US" sz="2100" dirty="0" err="1" smtClean="0"/>
              <a:t>sqrs</a:t>
            </a:r>
            <a:r>
              <a:rPr lang="en-US" sz="2100" dirty="0" smtClean="0"/>
              <a:t>[</a:t>
            </a:r>
            <a:r>
              <a:rPr lang="en-US" sz="2100" dirty="0" err="1" smtClean="0"/>
              <a:t>i,j</a:t>
            </a:r>
            <a:r>
              <a:rPr lang="en-US" sz="2100" dirty="0" smtClean="0"/>
              <a:t>] + " ");</a:t>
            </a:r>
          </a:p>
          <a:p>
            <a:pPr lvl="5"/>
            <a:r>
              <a:rPr lang="en-US" sz="2100" dirty="0" err="1" smtClean="0"/>
              <a:t>Console.WriteLine</a:t>
            </a:r>
            <a:r>
              <a:rPr lang="en-US" sz="2100" dirty="0" smtClean="0"/>
              <a:t>();</a:t>
            </a:r>
          </a:p>
          <a:p>
            <a:pPr lvl="5"/>
            <a:r>
              <a:rPr lang="en-US" sz="2100" dirty="0" smtClean="0"/>
              <a:t>}</a:t>
            </a:r>
          </a:p>
          <a:p>
            <a:pPr lvl="4"/>
            <a:r>
              <a:rPr lang="en-US" sz="2100" dirty="0" smtClean="0"/>
              <a:t>}</a:t>
            </a:r>
          </a:p>
          <a:p>
            <a:pPr lvl="2"/>
            <a:r>
              <a:rPr lang="en-US" sz="2100" dirty="0" smtClean="0"/>
              <a:t>}</a:t>
            </a:r>
            <a:endParaRPr kumimoji="0" lang="es-ES"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String </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229600" cy="5029200"/>
          </a:xfrm>
        </p:spPr>
        <p:txBody>
          <a:bodyPr>
            <a:normAutofit/>
          </a:bodyPr>
          <a:lstStyle/>
          <a:p>
            <a:r>
              <a:rPr lang="en-US" sz="2000" dirty="0" smtClean="0"/>
              <a:t>A string is a collection of characters that can be accessed based on their index, in the same manner we access the elements of an array.</a:t>
            </a:r>
          </a:p>
          <a:p>
            <a:pPr lvl="2">
              <a:buNone/>
            </a:pPr>
            <a:r>
              <a:rPr lang="en-US" sz="1400" dirty="0" smtClean="0"/>
              <a:t>string </a:t>
            </a:r>
            <a:r>
              <a:rPr lang="en-US" sz="1400" dirty="0" err="1" smtClean="0"/>
              <a:t>str</a:t>
            </a:r>
            <a:r>
              <a:rPr lang="en-US" sz="1400" dirty="0" smtClean="0"/>
              <a:t> = "C# strings are powerful.";</a:t>
            </a:r>
          </a:p>
          <a:p>
            <a:pPr lvl="2">
              <a:buNone/>
            </a:pPr>
            <a:r>
              <a:rPr lang="en-US" sz="1400" dirty="0" smtClean="0"/>
              <a:t>char[] </a:t>
            </a:r>
            <a:r>
              <a:rPr lang="en-US" sz="1400" dirty="0" err="1" smtClean="0"/>
              <a:t>chrs</a:t>
            </a:r>
            <a:r>
              <a:rPr lang="en-US" sz="1400" dirty="0" smtClean="0"/>
              <a:t> = {'t', 'e', 's', 't'};</a:t>
            </a:r>
          </a:p>
          <a:p>
            <a:pPr lvl="2">
              <a:buNone/>
            </a:pPr>
            <a:r>
              <a:rPr lang="en-US" sz="1400" dirty="0" smtClean="0"/>
              <a:t>string </a:t>
            </a:r>
            <a:r>
              <a:rPr lang="en-US" sz="1400" dirty="0" err="1" smtClean="0"/>
              <a:t>str</a:t>
            </a:r>
            <a:r>
              <a:rPr lang="en-US" sz="1400" dirty="0" smtClean="0"/>
              <a:t> = new string(</a:t>
            </a:r>
            <a:r>
              <a:rPr lang="en-US" sz="1400" dirty="0" err="1" smtClean="0"/>
              <a:t>chrs</a:t>
            </a:r>
            <a:r>
              <a:rPr lang="en-US" sz="1400" dirty="0" smtClean="0"/>
              <a:t>);</a:t>
            </a:r>
          </a:p>
          <a:p>
            <a:pPr lvl="2">
              <a:buNone/>
            </a:pPr>
            <a:endParaRPr lang="en-US" sz="1400" dirty="0" smtClean="0"/>
          </a:p>
          <a:p>
            <a:pPr lvl="2">
              <a:buNone/>
            </a:pPr>
            <a:r>
              <a:rPr lang="en-US" sz="1400" dirty="0" smtClean="0"/>
              <a:t>// Introduce string.</a:t>
            </a:r>
          </a:p>
          <a:p>
            <a:pPr lvl="2">
              <a:buNone/>
            </a:pPr>
            <a:r>
              <a:rPr lang="en-US" sz="1400" dirty="0" smtClean="0"/>
              <a:t>using System;</a:t>
            </a:r>
          </a:p>
          <a:p>
            <a:pPr lvl="2">
              <a:buNone/>
            </a:pPr>
            <a:r>
              <a:rPr lang="en-US" sz="1400" dirty="0" smtClean="0"/>
              <a:t>class </a:t>
            </a:r>
            <a:r>
              <a:rPr lang="en-US" sz="1400" dirty="0" err="1" smtClean="0"/>
              <a:t>StringDemo</a:t>
            </a:r>
            <a:r>
              <a:rPr lang="en-US" sz="1400" dirty="0" smtClean="0"/>
              <a:t> {</a:t>
            </a:r>
          </a:p>
          <a:p>
            <a:pPr lvl="3">
              <a:buNone/>
            </a:pPr>
            <a:r>
              <a:rPr lang="en-US" sz="1200" dirty="0" smtClean="0"/>
              <a:t>static void Main() {</a:t>
            </a:r>
          </a:p>
          <a:p>
            <a:pPr lvl="3">
              <a:buNone/>
            </a:pPr>
            <a:r>
              <a:rPr lang="en-US" sz="1200" dirty="0" smtClean="0"/>
              <a:t>char[] </a:t>
            </a:r>
            <a:r>
              <a:rPr lang="en-US" sz="1200" dirty="0" err="1" smtClean="0"/>
              <a:t>charray</a:t>
            </a:r>
            <a:r>
              <a:rPr lang="en-US" sz="1200" dirty="0" smtClean="0"/>
              <a:t> = {'A', ' ', 's', 't', 'r', '</a:t>
            </a:r>
            <a:r>
              <a:rPr lang="en-US" sz="1200" dirty="0" err="1" smtClean="0"/>
              <a:t>i</a:t>
            </a:r>
            <a:r>
              <a:rPr lang="en-US" sz="1200" dirty="0" smtClean="0"/>
              <a:t>', 'n', 'g', '.' };</a:t>
            </a:r>
          </a:p>
          <a:p>
            <a:pPr lvl="3">
              <a:buNone/>
            </a:pPr>
            <a:r>
              <a:rPr lang="en-US" sz="1200" dirty="0" smtClean="0"/>
              <a:t>string str1 = new string(</a:t>
            </a:r>
            <a:r>
              <a:rPr lang="en-US" sz="1200" dirty="0" err="1" smtClean="0"/>
              <a:t>charray</a:t>
            </a:r>
            <a:r>
              <a:rPr lang="en-US" sz="1200" dirty="0" smtClean="0"/>
              <a:t>);</a:t>
            </a:r>
          </a:p>
          <a:p>
            <a:pPr lvl="3">
              <a:buNone/>
            </a:pPr>
            <a:r>
              <a:rPr lang="en-US" sz="1200" dirty="0" smtClean="0"/>
              <a:t>string str2 = "Another string.";</a:t>
            </a:r>
          </a:p>
          <a:p>
            <a:pPr lvl="3">
              <a:buNone/>
            </a:pPr>
            <a:r>
              <a:rPr lang="en-US" sz="1200" dirty="0" err="1" smtClean="0"/>
              <a:t>Console.WriteLine</a:t>
            </a:r>
            <a:r>
              <a:rPr lang="en-US" sz="1200" dirty="0" smtClean="0"/>
              <a:t>(str1);</a:t>
            </a:r>
          </a:p>
          <a:p>
            <a:pPr lvl="3">
              <a:buNone/>
            </a:pPr>
            <a:r>
              <a:rPr lang="en-US" sz="1200" dirty="0" err="1" smtClean="0"/>
              <a:t>Console.WriteLine</a:t>
            </a:r>
            <a:r>
              <a:rPr lang="en-US" sz="1200" dirty="0" smtClean="0"/>
              <a:t>(str2);</a:t>
            </a:r>
          </a:p>
          <a:p>
            <a:pPr lvl="3">
              <a:buNone/>
            </a:pPr>
            <a:r>
              <a:rPr lang="en-US" sz="1200" dirty="0" smtClean="0"/>
              <a:t>}</a:t>
            </a:r>
          </a:p>
          <a:p>
            <a:pPr lvl="2">
              <a:buNone/>
            </a:pPr>
            <a:r>
              <a:rPr lang="en-US" sz="1400" dirty="0" smtClean="0"/>
              <a:t>}</a:t>
            </a:r>
          </a:p>
          <a:p>
            <a:endParaRPr lang="es-ES" sz="19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Operating on Strings </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2819400"/>
            <a:ext cx="8229600" cy="3429000"/>
          </a:xfrm>
        </p:spPr>
        <p:txBody>
          <a:bodyPr>
            <a:noAutofit/>
          </a:bodyPr>
          <a:lstStyle/>
          <a:p>
            <a:r>
              <a:rPr lang="en-US" sz="1100" dirty="0" smtClean="0"/>
              <a:t>To obtain the value of an individual character of a string, you simply use an index. For example:</a:t>
            </a:r>
          </a:p>
          <a:p>
            <a:pPr lvl="1">
              <a:buNone/>
            </a:pPr>
            <a:r>
              <a:rPr lang="en-US" sz="1100" dirty="0" smtClean="0"/>
              <a:t>string </a:t>
            </a:r>
            <a:r>
              <a:rPr lang="en-US" sz="1100" dirty="0" err="1" smtClean="0"/>
              <a:t>str</a:t>
            </a:r>
            <a:r>
              <a:rPr lang="en-US" sz="1100" dirty="0" smtClean="0"/>
              <a:t> = "test";</a:t>
            </a:r>
          </a:p>
          <a:p>
            <a:pPr lvl="1">
              <a:buNone/>
            </a:pPr>
            <a:r>
              <a:rPr lang="en-US" sz="1100" dirty="0" err="1" smtClean="0"/>
              <a:t>Console.WriteLine</a:t>
            </a:r>
            <a:r>
              <a:rPr lang="en-US" sz="1100" dirty="0" smtClean="0"/>
              <a:t>(</a:t>
            </a:r>
            <a:r>
              <a:rPr lang="en-US" sz="1100" dirty="0" err="1" smtClean="0"/>
              <a:t>str</a:t>
            </a:r>
            <a:r>
              <a:rPr lang="en-US" sz="1100" dirty="0" smtClean="0"/>
              <a:t>[0]);</a:t>
            </a:r>
          </a:p>
          <a:p>
            <a:r>
              <a:rPr lang="en-US" sz="1100" dirty="0" smtClean="0"/>
              <a:t>You can </a:t>
            </a:r>
            <a:r>
              <a:rPr lang="en-US" sz="1100" i="1" dirty="0" smtClean="0"/>
              <a:t>concatenate (join together) two strings using the </a:t>
            </a:r>
            <a:r>
              <a:rPr lang="en-US" sz="1100" b="1" i="1" dirty="0" smtClean="0"/>
              <a:t>+ operator. For example, this </a:t>
            </a:r>
            <a:r>
              <a:rPr lang="en-US" sz="1100" dirty="0" smtClean="0"/>
              <a:t>statement:</a:t>
            </a:r>
          </a:p>
          <a:p>
            <a:pPr lvl="1">
              <a:buNone/>
            </a:pPr>
            <a:r>
              <a:rPr lang="en-US" sz="1100" dirty="0" smtClean="0"/>
              <a:t>string str1 = "One";</a:t>
            </a:r>
          </a:p>
          <a:p>
            <a:pPr lvl="1">
              <a:buNone/>
            </a:pPr>
            <a:r>
              <a:rPr lang="en-US" sz="1100" dirty="0" smtClean="0"/>
              <a:t>string str2 = "Two";</a:t>
            </a:r>
          </a:p>
          <a:p>
            <a:pPr lvl="1">
              <a:buNone/>
            </a:pPr>
            <a:r>
              <a:rPr lang="en-US" sz="1100" dirty="0" smtClean="0"/>
              <a:t>string str3 = "Three";</a:t>
            </a:r>
          </a:p>
          <a:p>
            <a:pPr lvl="1">
              <a:buNone/>
            </a:pPr>
            <a:r>
              <a:rPr lang="en-US" sz="1100" dirty="0" smtClean="0"/>
              <a:t>string str4 = str1 + str2 + str3;</a:t>
            </a:r>
          </a:p>
          <a:p>
            <a:r>
              <a:rPr lang="en-US" sz="1100" dirty="0" smtClean="0"/>
              <a:t>Here is a program that demonstrates </a:t>
            </a:r>
            <a:r>
              <a:rPr lang="en-US" sz="1100" b="1" dirty="0" smtClean="0"/>
              <a:t>Substring( ) and the principle of immutable strings:</a:t>
            </a:r>
          </a:p>
          <a:p>
            <a:pPr lvl="1">
              <a:buNone/>
            </a:pPr>
            <a:r>
              <a:rPr lang="en-US" sz="1100" dirty="0" smtClean="0"/>
              <a:t>// Use Substring().</a:t>
            </a:r>
          </a:p>
          <a:p>
            <a:pPr lvl="1">
              <a:buNone/>
            </a:pPr>
            <a:r>
              <a:rPr lang="en-US" sz="1100" dirty="0" smtClean="0"/>
              <a:t>using System;</a:t>
            </a:r>
          </a:p>
          <a:p>
            <a:pPr lvl="1">
              <a:buNone/>
            </a:pPr>
            <a:r>
              <a:rPr lang="en-US" sz="1100" dirty="0" smtClean="0"/>
              <a:t>class </a:t>
            </a:r>
            <a:r>
              <a:rPr lang="en-US" sz="1100" dirty="0" err="1" smtClean="0"/>
              <a:t>SubStr</a:t>
            </a:r>
            <a:r>
              <a:rPr lang="en-US" sz="1100" dirty="0" smtClean="0"/>
              <a:t> {</a:t>
            </a:r>
          </a:p>
          <a:p>
            <a:pPr lvl="1">
              <a:buNone/>
            </a:pPr>
            <a:r>
              <a:rPr lang="en-US" sz="1100" dirty="0" smtClean="0"/>
              <a:t>static void Main() {</a:t>
            </a:r>
          </a:p>
          <a:p>
            <a:pPr lvl="1">
              <a:buNone/>
            </a:pPr>
            <a:r>
              <a:rPr lang="en-US" sz="1100" dirty="0" smtClean="0"/>
              <a:t>string </a:t>
            </a:r>
            <a:r>
              <a:rPr lang="en-US" sz="1100" dirty="0" err="1" smtClean="0"/>
              <a:t>orgstr</a:t>
            </a:r>
            <a:r>
              <a:rPr lang="en-US" sz="1100" dirty="0" smtClean="0"/>
              <a:t> = "C# makes strings easy.";</a:t>
            </a:r>
          </a:p>
          <a:p>
            <a:pPr lvl="1">
              <a:buNone/>
            </a:pPr>
            <a:r>
              <a:rPr lang="en-US" sz="1100" dirty="0" smtClean="0"/>
              <a:t>// Construct a substring.</a:t>
            </a:r>
          </a:p>
          <a:p>
            <a:pPr lvl="1">
              <a:buNone/>
            </a:pPr>
            <a:r>
              <a:rPr lang="en-US" sz="1100" dirty="0" smtClean="0"/>
              <a:t>string </a:t>
            </a:r>
            <a:r>
              <a:rPr lang="en-US" sz="1100" dirty="0" err="1" smtClean="0"/>
              <a:t>substr</a:t>
            </a:r>
            <a:r>
              <a:rPr lang="en-US" sz="1100" dirty="0" smtClean="0"/>
              <a:t> = </a:t>
            </a:r>
            <a:r>
              <a:rPr lang="en-US" sz="1100" dirty="0" err="1" smtClean="0"/>
              <a:t>orgstr.Substring</a:t>
            </a:r>
            <a:r>
              <a:rPr lang="en-US" sz="1100" dirty="0" smtClean="0"/>
              <a:t>(5, 12);</a:t>
            </a:r>
            <a:endParaRPr lang="es-ES" sz="1100" dirty="0" smtClean="0"/>
          </a:p>
        </p:txBody>
      </p:sp>
      <p:pic>
        <p:nvPicPr>
          <p:cNvPr id="2050" name="Picture 2"/>
          <p:cNvPicPr>
            <a:picLocks noChangeAspect="1" noChangeArrowheads="1"/>
          </p:cNvPicPr>
          <p:nvPr/>
        </p:nvPicPr>
        <p:blipFill>
          <a:blip r:embed="rId3" cstate="print"/>
          <a:srcRect/>
          <a:stretch>
            <a:fillRect/>
          </a:stretch>
        </p:blipFill>
        <p:spPr bwMode="auto">
          <a:xfrm>
            <a:off x="1600200" y="1295400"/>
            <a:ext cx="5705475" cy="1524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Operating on Strings </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3886200" cy="5029200"/>
          </a:xfrm>
        </p:spPr>
        <p:txBody>
          <a:bodyPr>
            <a:noAutofit/>
          </a:bodyPr>
          <a:lstStyle/>
          <a:p>
            <a:pPr lvl="1">
              <a:buNone/>
            </a:pPr>
            <a:r>
              <a:rPr lang="en-US" sz="1200" dirty="0" smtClean="0"/>
              <a:t>// Some string operations.</a:t>
            </a:r>
          </a:p>
          <a:p>
            <a:pPr lvl="1">
              <a:buNone/>
            </a:pPr>
            <a:r>
              <a:rPr lang="en-US" sz="1200" dirty="0" smtClean="0"/>
              <a:t>using System;</a:t>
            </a:r>
          </a:p>
          <a:p>
            <a:pPr lvl="1">
              <a:buNone/>
            </a:pPr>
            <a:r>
              <a:rPr lang="en-US" sz="1200" dirty="0" smtClean="0"/>
              <a:t>class </a:t>
            </a:r>
            <a:r>
              <a:rPr lang="en-US" sz="1200" dirty="0" err="1" smtClean="0"/>
              <a:t>StrOps</a:t>
            </a:r>
            <a:r>
              <a:rPr lang="en-US" sz="1200" dirty="0" smtClean="0"/>
              <a:t> {</a:t>
            </a:r>
          </a:p>
          <a:p>
            <a:pPr lvl="2">
              <a:buNone/>
            </a:pPr>
            <a:r>
              <a:rPr lang="en-US" sz="1200" dirty="0" smtClean="0"/>
              <a:t>static void Main() {</a:t>
            </a:r>
          </a:p>
          <a:p>
            <a:pPr lvl="2">
              <a:buNone/>
            </a:pPr>
            <a:r>
              <a:rPr lang="en-US" sz="1200" dirty="0" smtClean="0"/>
              <a:t>string str1 = "When it comes to .NET programming, C# is #1.";</a:t>
            </a:r>
          </a:p>
          <a:p>
            <a:pPr lvl="2">
              <a:buNone/>
            </a:pPr>
            <a:r>
              <a:rPr lang="en-US" sz="1200" dirty="0" smtClean="0"/>
              <a:t>string str2 = </a:t>
            </a:r>
            <a:r>
              <a:rPr lang="en-US" sz="1200" dirty="0" err="1" smtClean="0"/>
              <a:t>string.Copy</a:t>
            </a:r>
            <a:r>
              <a:rPr lang="en-US" sz="1200" dirty="0" smtClean="0"/>
              <a:t>(str1);</a:t>
            </a:r>
          </a:p>
          <a:p>
            <a:pPr lvl="2">
              <a:buNone/>
            </a:pPr>
            <a:r>
              <a:rPr lang="en-US" sz="1200" dirty="0" smtClean="0"/>
              <a:t>string str3 = "C# strings are powerful.";</a:t>
            </a:r>
          </a:p>
          <a:p>
            <a:pPr lvl="2">
              <a:buNone/>
            </a:pPr>
            <a:r>
              <a:rPr lang="en-US" sz="1200" dirty="0" err="1" smtClean="0"/>
              <a:t>int</a:t>
            </a:r>
            <a:r>
              <a:rPr lang="en-US" sz="1200" dirty="0" smtClean="0"/>
              <a:t> result, </a:t>
            </a:r>
            <a:r>
              <a:rPr lang="en-US" sz="1200" dirty="0" err="1" smtClean="0"/>
              <a:t>idx</a:t>
            </a:r>
            <a:r>
              <a:rPr lang="en-US" sz="1200" dirty="0" smtClean="0"/>
              <a:t>;</a:t>
            </a:r>
          </a:p>
          <a:p>
            <a:pPr lvl="2">
              <a:buNone/>
            </a:pPr>
            <a:r>
              <a:rPr lang="en-US" sz="1200" dirty="0" err="1" smtClean="0"/>
              <a:t>Console.WriteLine</a:t>
            </a:r>
            <a:r>
              <a:rPr lang="en-US" sz="1200" dirty="0" smtClean="0"/>
              <a:t>("Length of str1: " + str1.Length);</a:t>
            </a:r>
          </a:p>
          <a:p>
            <a:pPr lvl="2">
              <a:buNone/>
            </a:pPr>
            <a:r>
              <a:rPr lang="en-US" sz="1200" dirty="0" smtClean="0"/>
              <a:t>// Display str1, one char at a time.</a:t>
            </a:r>
          </a:p>
          <a:p>
            <a:pPr lvl="2">
              <a:buNone/>
            </a:pPr>
            <a:r>
              <a:rPr lang="en-US" sz="1200" dirty="0" smtClean="0"/>
              <a:t>for(</a:t>
            </a:r>
            <a:r>
              <a:rPr lang="en-US" sz="1200" dirty="0" err="1" smtClean="0"/>
              <a:t>int</a:t>
            </a:r>
            <a:r>
              <a:rPr lang="en-US" sz="1200" dirty="0" smtClean="0"/>
              <a:t> </a:t>
            </a:r>
            <a:r>
              <a:rPr lang="en-US" sz="1200" dirty="0" err="1" smtClean="0"/>
              <a:t>i</a:t>
            </a:r>
            <a:r>
              <a:rPr lang="en-US" sz="1200" dirty="0" smtClean="0"/>
              <a:t>=0; </a:t>
            </a:r>
            <a:r>
              <a:rPr lang="en-US" sz="1200" dirty="0" err="1" smtClean="0"/>
              <a:t>i</a:t>
            </a:r>
            <a:r>
              <a:rPr lang="en-US" sz="1200" dirty="0" smtClean="0"/>
              <a:t> &lt; str1.Length; </a:t>
            </a:r>
            <a:r>
              <a:rPr lang="en-US" sz="1200" dirty="0" err="1" smtClean="0"/>
              <a:t>i</a:t>
            </a:r>
            <a:r>
              <a:rPr lang="en-US" sz="1200" dirty="0" smtClean="0"/>
              <a:t>++)</a:t>
            </a:r>
          </a:p>
          <a:p>
            <a:pPr lvl="2">
              <a:buNone/>
            </a:pPr>
            <a:r>
              <a:rPr lang="en-US" sz="1200" dirty="0" smtClean="0"/>
              <a:t>	</a:t>
            </a:r>
            <a:r>
              <a:rPr lang="en-US" sz="1200" dirty="0" err="1" smtClean="0"/>
              <a:t>Console.Write</a:t>
            </a:r>
            <a:r>
              <a:rPr lang="en-US" sz="1200" dirty="0" smtClean="0"/>
              <a:t>(str1[</a:t>
            </a:r>
            <a:r>
              <a:rPr lang="en-US" sz="1200" dirty="0" err="1" smtClean="0"/>
              <a:t>i</a:t>
            </a:r>
            <a:r>
              <a:rPr lang="en-US" sz="1200" dirty="0" smtClean="0"/>
              <a:t>]);</a:t>
            </a:r>
          </a:p>
          <a:p>
            <a:pPr lvl="2">
              <a:buNone/>
            </a:pPr>
            <a:r>
              <a:rPr lang="en-US" sz="1200" dirty="0" err="1" smtClean="0"/>
              <a:t>Console.WriteLine</a:t>
            </a:r>
            <a:r>
              <a:rPr lang="en-US" sz="1200" dirty="0" smtClean="0"/>
              <a:t>();</a:t>
            </a:r>
          </a:p>
          <a:p>
            <a:pPr lvl="2">
              <a:buNone/>
            </a:pPr>
            <a:r>
              <a:rPr lang="en-US" sz="1200" dirty="0" smtClean="0"/>
              <a:t>if(str1 == str2)</a:t>
            </a:r>
          </a:p>
          <a:p>
            <a:pPr lvl="2">
              <a:buNone/>
            </a:pPr>
            <a:r>
              <a:rPr lang="en-US" sz="1200" dirty="0" smtClean="0"/>
              <a:t>	</a:t>
            </a:r>
            <a:r>
              <a:rPr lang="en-US" sz="1200" dirty="0" err="1" smtClean="0"/>
              <a:t>Console.WriteLine</a:t>
            </a:r>
            <a:r>
              <a:rPr lang="en-US" sz="1200" dirty="0" smtClean="0"/>
              <a:t>("str1 == str2");</a:t>
            </a:r>
          </a:p>
          <a:p>
            <a:pPr lvl="2">
              <a:buNone/>
            </a:pPr>
            <a:r>
              <a:rPr lang="en-US" sz="1200" dirty="0" smtClean="0"/>
              <a:t>else</a:t>
            </a:r>
          </a:p>
          <a:p>
            <a:pPr lvl="2">
              <a:buNone/>
            </a:pPr>
            <a:r>
              <a:rPr lang="en-US" sz="1200" dirty="0" smtClean="0"/>
              <a:t>	</a:t>
            </a:r>
            <a:r>
              <a:rPr lang="en-US" sz="1200" dirty="0" err="1" smtClean="0"/>
              <a:t>Console.WriteLine</a:t>
            </a:r>
            <a:r>
              <a:rPr lang="en-US" sz="1200" dirty="0" smtClean="0"/>
              <a:t>("str1 != str2");</a:t>
            </a:r>
          </a:p>
          <a:p>
            <a:pPr lvl="1">
              <a:buNone/>
            </a:pPr>
            <a:endParaRPr lang="es-ES" sz="800" dirty="0" smtClean="0"/>
          </a:p>
        </p:txBody>
      </p:sp>
      <p:sp>
        <p:nvSpPr>
          <p:cNvPr id="5" name="Rectangle 2"/>
          <p:cNvSpPr txBox="1">
            <a:spLocks/>
          </p:cNvSpPr>
          <p:nvPr/>
        </p:nvSpPr>
        <p:spPr>
          <a:xfrm>
            <a:off x="4724400" y="1371600"/>
            <a:ext cx="3886200" cy="5029200"/>
          </a:xfrm>
          <a:prstGeom prst="rect">
            <a:avLst/>
          </a:prstGeom>
        </p:spPr>
        <p:txBody>
          <a:bodyPr vert="horz">
            <a:noAutofit/>
          </a:bodyPr>
          <a:lstStyle/>
          <a:p>
            <a:pPr marL="1005840" lvl="2" indent="-274320">
              <a:spcBef>
                <a:spcPts val="500"/>
              </a:spcBef>
              <a:buClr>
                <a:schemeClr val="accent2"/>
              </a:buClr>
              <a:buSzPct val="76000"/>
              <a:buFont typeface="Wingdings 3"/>
              <a:buNone/>
            </a:pPr>
            <a:r>
              <a:rPr kumimoji="0" lang="en-US" sz="1200" b="0" i="0" u="none" strike="noStrike" kern="1200" cap="none" spc="0" normalizeH="0" baseline="0" noProof="0" dirty="0" smtClean="0">
                <a:ln>
                  <a:noFill/>
                </a:ln>
                <a:solidFill>
                  <a:schemeClr val="tx2"/>
                </a:solidFill>
                <a:effectLst/>
                <a:uLnTx/>
                <a:uFillTx/>
                <a:latin typeface="+mn-lt"/>
                <a:ea typeface="+mn-ea"/>
                <a:cs typeface="+mn-cs"/>
              </a:rPr>
              <a:t>if(str1 == str3)</a:t>
            </a:r>
          </a:p>
          <a:p>
            <a:pPr marL="1005840" lvl="2" indent="-274320">
              <a:spcBef>
                <a:spcPts val="500"/>
              </a:spcBef>
              <a:buClr>
                <a:schemeClr val="accent2"/>
              </a:buClr>
              <a:buSzPct val="76000"/>
              <a:buFont typeface="Wingdings 3"/>
              <a:buNone/>
            </a:pPr>
            <a:r>
              <a:rPr kumimoji="0" lang="en-US" sz="12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200" b="0" i="0" u="none" strike="noStrike" kern="1200" cap="none" spc="0" normalizeH="0" baseline="0" noProof="0" dirty="0" err="1" smtClean="0">
                <a:ln>
                  <a:noFill/>
                </a:ln>
                <a:solidFill>
                  <a:schemeClr val="tx2"/>
                </a:solidFill>
                <a:effectLst/>
                <a:uLnTx/>
                <a:uFillTx/>
                <a:latin typeface="+mn-lt"/>
                <a:ea typeface="+mn-ea"/>
                <a:cs typeface="+mn-cs"/>
              </a:rPr>
              <a:t>Console.WriteLine</a:t>
            </a:r>
            <a:r>
              <a:rPr kumimoji="0" lang="en-US" sz="1200" b="0" i="0" u="none" strike="noStrike" kern="1200" cap="none" spc="0" normalizeH="0" baseline="0" noProof="0" dirty="0" smtClean="0">
                <a:ln>
                  <a:noFill/>
                </a:ln>
                <a:solidFill>
                  <a:schemeClr val="tx2"/>
                </a:solidFill>
                <a:effectLst/>
                <a:uLnTx/>
                <a:uFillTx/>
                <a:latin typeface="+mn-lt"/>
                <a:ea typeface="+mn-ea"/>
                <a:cs typeface="+mn-cs"/>
              </a:rPr>
              <a:t>("str1 == str3");</a:t>
            </a:r>
          </a:p>
          <a:p>
            <a:pPr marL="1005840" lvl="2" indent="-274320">
              <a:spcBef>
                <a:spcPts val="500"/>
              </a:spcBef>
              <a:buClr>
                <a:schemeClr val="accent2"/>
              </a:buClr>
              <a:buSzPct val="76000"/>
              <a:buFont typeface="Wingdings 3"/>
              <a:buNone/>
            </a:pPr>
            <a:r>
              <a:rPr kumimoji="0" lang="en-US" sz="1200" b="0" i="0" u="none" strike="noStrike" kern="1200" cap="none" spc="0" normalizeH="0" baseline="0" noProof="0" dirty="0" smtClean="0">
                <a:ln>
                  <a:noFill/>
                </a:ln>
                <a:solidFill>
                  <a:schemeClr val="tx2"/>
                </a:solidFill>
                <a:effectLst/>
                <a:uLnTx/>
                <a:uFillTx/>
                <a:latin typeface="+mn-lt"/>
                <a:ea typeface="+mn-ea"/>
                <a:cs typeface="+mn-cs"/>
              </a:rPr>
              <a:t>else</a:t>
            </a:r>
          </a:p>
          <a:p>
            <a:pPr marL="1005840" lvl="2" indent="-274320">
              <a:spcBef>
                <a:spcPts val="500"/>
              </a:spcBef>
              <a:buClr>
                <a:schemeClr val="accent2"/>
              </a:buClr>
              <a:buSzPct val="76000"/>
              <a:buFont typeface="Wingdings 3"/>
              <a:buNone/>
            </a:pPr>
            <a:r>
              <a:rPr kumimoji="0" lang="en-US" sz="12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200" b="0" i="0" u="none" strike="noStrike" kern="1200" cap="none" spc="0" normalizeH="0" baseline="0" noProof="0" dirty="0" err="1" smtClean="0">
                <a:ln>
                  <a:noFill/>
                </a:ln>
                <a:solidFill>
                  <a:schemeClr val="tx2"/>
                </a:solidFill>
                <a:effectLst/>
                <a:uLnTx/>
                <a:uFillTx/>
                <a:latin typeface="+mn-lt"/>
                <a:ea typeface="+mn-ea"/>
                <a:cs typeface="+mn-cs"/>
              </a:rPr>
              <a:t>Console.WriteLine</a:t>
            </a:r>
            <a:r>
              <a:rPr kumimoji="0" lang="en-US" sz="1200" b="0" i="0" u="none" strike="noStrike" kern="1200" cap="none" spc="0" normalizeH="0" baseline="0" noProof="0" dirty="0" smtClean="0">
                <a:ln>
                  <a:noFill/>
                </a:ln>
                <a:solidFill>
                  <a:schemeClr val="tx2"/>
                </a:solidFill>
                <a:effectLst/>
                <a:uLnTx/>
                <a:uFillTx/>
                <a:latin typeface="+mn-lt"/>
                <a:ea typeface="+mn-ea"/>
                <a:cs typeface="+mn-cs"/>
              </a:rPr>
              <a:t>("str1 != str3");</a:t>
            </a:r>
          </a:p>
          <a:p>
            <a:pPr marL="1005840" lvl="2" indent="-274320">
              <a:spcBef>
                <a:spcPts val="500"/>
              </a:spcBef>
              <a:buClr>
                <a:schemeClr val="accent2"/>
              </a:buClr>
              <a:buSzPct val="76000"/>
              <a:buFont typeface="Wingdings 3"/>
              <a:buNone/>
            </a:pPr>
            <a:r>
              <a:rPr kumimoji="0" lang="en-US" sz="1200" b="0" i="0" u="none" strike="noStrike" kern="1200" cap="none" spc="0" normalizeH="0" baseline="0" noProof="0" dirty="0" smtClean="0">
                <a:ln>
                  <a:noFill/>
                </a:ln>
                <a:solidFill>
                  <a:schemeClr val="tx2"/>
                </a:solidFill>
                <a:effectLst/>
                <a:uLnTx/>
                <a:uFillTx/>
                <a:latin typeface="+mn-lt"/>
                <a:ea typeface="+mn-ea"/>
                <a:cs typeface="+mn-cs"/>
              </a:rPr>
              <a:t>result = str1.CompareTo(str3);</a:t>
            </a:r>
          </a:p>
          <a:p>
            <a:pPr marL="1005840" lvl="2" indent="-274320">
              <a:spcBef>
                <a:spcPts val="500"/>
              </a:spcBef>
              <a:buClr>
                <a:schemeClr val="accent2"/>
              </a:buClr>
              <a:buSzPct val="76000"/>
              <a:buFont typeface="Wingdings 3"/>
              <a:buNone/>
            </a:pPr>
            <a:r>
              <a:rPr kumimoji="0" lang="en-US" sz="1200" b="0" i="0" u="none" strike="noStrike" kern="1200" cap="none" spc="0" normalizeH="0" baseline="0" noProof="0" dirty="0" smtClean="0">
                <a:ln>
                  <a:noFill/>
                </a:ln>
                <a:solidFill>
                  <a:schemeClr val="tx2"/>
                </a:solidFill>
                <a:effectLst/>
                <a:uLnTx/>
                <a:uFillTx/>
                <a:latin typeface="+mn-lt"/>
                <a:ea typeface="+mn-ea"/>
                <a:cs typeface="+mn-cs"/>
              </a:rPr>
              <a:t>if(result == 0)</a:t>
            </a:r>
          </a:p>
          <a:p>
            <a:pPr marL="1005840" lvl="2" indent="-274320">
              <a:spcBef>
                <a:spcPts val="500"/>
              </a:spcBef>
              <a:buClr>
                <a:schemeClr val="accent2"/>
              </a:buClr>
              <a:buSzPct val="76000"/>
              <a:buFont typeface="Wingdings 3"/>
              <a:buNone/>
            </a:pPr>
            <a:r>
              <a:rPr kumimoji="0" lang="en-US" sz="12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200" b="0" i="0" u="none" strike="noStrike" kern="1200" cap="none" spc="0" normalizeH="0" baseline="0" noProof="0" dirty="0" err="1" smtClean="0">
                <a:ln>
                  <a:noFill/>
                </a:ln>
                <a:solidFill>
                  <a:schemeClr val="tx2"/>
                </a:solidFill>
                <a:effectLst/>
                <a:uLnTx/>
                <a:uFillTx/>
                <a:latin typeface="+mn-lt"/>
                <a:ea typeface="+mn-ea"/>
                <a:cs typeface="+mn-cs"/>
              </a:rPr>
              <a:t>Console.WriteLine</a:t>
            </a:r>
            <a:r>
              <a:rPr kumimoji="0" lang="en-US" sz="1200" b="0" i="0" u="none" strike="noStrike" kern="1200" cap="none" spc="0" normalizeH="0" baseline="0" noProof="0" dirty="0" smtClean="0">
                <a:ln>
                  <a:noFill/>
                </a:ln>
                <a:solidFill>
                  <a:schemeClr val="tx2"/>
                </a:solidFill>
                <a:effectLst/>
                <a:uLnTx/>
                <a:uFillTx/>
                <a:latin typeface="+mn-lt"/>
                <a:ea typeface="+mn-ea"/>
                <a:cs typeface="+mn-cs"/>
              </a:rPr>
              <a:t>("str1 and str3 are equal");</a:t>
            </a:r>
          </a:p>
          <a:p>
            <a:pPr marL="1005840" lvl="2" indent="-274320">
              <a:spcBef>
                <a:spcPts val="500"/>
              </a:spcBef>
              <a:buClr>
                <a:schemeClr val="accent2"/>
              </a:buClr>
              <a:buSzPct val="76000"/>
              <a:buFont typeface="Wingdings 3"/>
              <a:buNone/>
            </a:pPr>
            <a:r>
              <a:rPr kumimoji="0" lang="en-US" sz="1200" b="0" i="0" u="none" strike="noStrike" kern="1200" cap="none" spc="0" normalizeH="0" baseline="0" noProof="0" dirty="0" smtClean="0">
                <a:ln>
                  <a:noFill/>
                </a:ln>
                <a:solidFill>
                  <a:schemeClr val="tx2"/>
                </a:solidFill>
                <a:effectLst/>
                <a:uLnTx/>
                <a:uFillTx/>
                <a:latin typeface="+mn-lt"/>
                <a:ea typeface="+mn-ea"/>
                <a:cs typeface="+mn-cs"/>
              </a:rPr>
              <a:t>else if(result &lt; 0)</a:t>
            </a:r>
          </a:p>
          <a:p>
            <a:pPr marL="1005840" lvl="2" indent="-274320">
              <a:spcBef>
                <a:spcPts val="500"/>
              </a:spcBef>
              <a:buClr>
                <a:schemeClr val="accent2"/>
              </a:buClr>
              <a:buSzPct val="76000"/>
              <a:buFont typeface="Wingdings 3"/>
              <a:buNone/>
            </a:pPr>
            <a:r>
              <a:rPr kumimoji="0" lang="en-US" sz="12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200" b="0" i="0" u="none" strike="noStrike" kern="1200" cap="none" spc="0" normalizeH="0" baseline="0" noProof="0" dirty="0" err="1" smtClean="0">
                <a:ln>
                  <a:noFill/>
                </a:ln>
                <a:solidFill>
                  <a:schemeClr val="tx2"/>
                </a:solidFill>
                <a:effectLst/>
                <a:uLnTx/>
                <a:uFillTx/>
                <a:latin typeface="+mn-lt"/>
                <a:ea typeface="+mn-ea"/>
                <a:cs typeface="+mn-cs"/>
              </a:rPr>
              <a:t>Console.WriteLine</a:t>
            </a:r>
            <a:r>
              <a:rPr kumimoji="0" lang="en-US" sz="1200" b="0" i="0" u="none" strike="noStrike" kern="1200" cap="none" spc="0" normalizeH="0" baseline="0" noProof="0" dirty="0" smtClean="0">
                <a:ln>
                  <a:noFill/>
                </a:ln>
                <a:solidFill>
                  <a:schemeClr val="tx2"/>
                </a:solidFill>
                <a:effectLst/>
                <a:uLnTx/>
                <a:uFillTx/>
                <a:latin typeface="+mn-lt"/>
                <a:ea typeface="+mn-ea"/>
                <a:cs typeface="+mn-cs"/>
              </a:rPr>
              <a:t>("str1 is less than str3");</a:t>
            </a:r>
          </a:p>
          <a:p>
            <a:pPr marL="1005840" lvl="2" indent="-274320">
              <a:spcBef>
                <a:spcPts val="500"/>
              </a:spcBef>
              <a:buClr>
                <a:schemeClr val="accent2"/>
              </a:buClr>
              <a:buSzPct val="76000"/>
              <a:buFont typeface="Wingdings 3"/>
              <a:buNone/>
            </a:pPr>
            <a:r>
              <a:rPr kumimoji="0" lang="en-US" sz="1200" b="0" i="0" u="none" strike="noStrike" kern="1200" cap="none" spc="0" normalizeH="0" baseline="0" noProof="0" dirty="0" smtClean="0">
                <a:ln>
                  <a:noFill/>
                </a:ln>
                <a:solidFill>
                  <a:schemeClr val="tx2"/>
                </a:solidFill>
                <a:effectLst/>
                <a:uLnTx/>
                <a:uFillTx/>
                <a:latin typeface="+mn-lt"/>
                <a:ea typeface="+mn-ea"/>
                <a:cs typeface="+mn-cs"/>
              </a:rPr>
              <a:t>else</a:t>
            </a:r>
          </a:p>
          <a:p>
            <a:pPr marL="1005840" lvl="2" indent="-274320">
              <a:spcBef>
                <a:spcPts val="500"/>
              </a:spcBef>
              <a:buClr>
                <a:schemeClr val="accent2"/>
              </a:buClr>
              <a:buSzPct val="76000"/>
              <a:buFont typeface="Wingdings 3"/>
              <a:buNone/>
            </a:pPr>
            <a:r>
              <a:rPr kumimoji="0" lang="en-US" sz="12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200" b="0" i="0" u="none" strike="noStrike" kern="1200" cap="none" spc="0" normalizeH="0" baseline="0" noProof="0" dirty="0" err="1" smtClean="0">
                <a:ln>
                  <a:noFill/>
                </a:ln>
                <a:solidFill>
                  <a:schemeClr val="tx2"/>
                </a:solidFill>
                <a:effectLst/>
                <a:uLnTx/>
                <a:uFillTx/>
                <a:latin typeface="+mn-lt"/>
                <a:ea typeface="+mn-ea"/>
                <a:cs typeface="+mn-cs"/>
              </a:rPr>
              <a:t>Console.WriteLine</a:t>
            </a:r>
            <a:r>
              <a:rPr kumimoji="0" lang="en-US" sz="1200" b="0" i="0" u="none" strike="noStrike" kern="1200" cap="none" spc="0" normalizeH="0" baseline="0" noProof="0" dirty="0" smtClean="0">
                <a:ln>
                  <a:noFill/>
                </a:ln>
                <a:solidFill>
                  <a:schemeClr val="tx2"/>
                </a:solidFill>
                <a:effectLst/>
                <a:uLnTx/>
                <a:uFillTx/>
                <a:latin typeface="+mn-lt"/>
                <a:ea typeface="+mn-ea"/>
                <a:cs typeface="+mn-cs"/>
              </a:rPr>
              <a:t>("str1 is greater than str3");</a:t>
            </a:r>
          </a:p>
          <a:p>
            <a:pPr marL="1005840" lvl="2" indent="-274320">
              <a:spcBef>
                <a:spcPts val="500"/>
              </a:spcBef>
              <a:buClr>
                <a:schemeClr val="accent2"/>
              </a:buClr>
              <a:buSzPct val="76000"/>
              <a:buFont typeface="Wingdings 3"/>
              <a:buNone/>
            </a:pPr>
            <a:r>
              <a:rPr kumimoji="0" lang="en-US" sz="1200" b="0" i="0" u="none" strike="noStrike" kern="1200" cap="none" spc="0" normalizeH="0" baseline="0" noProof="0" dirty="0" smtClean="0">
                <a:ln>
                  <a:noFill/>
                </a:ln>
                <a:solidFill>
                  <a:schemeClr val="tx2"/>
                </a:solidFill>
                <a:effectLst/>
                <a:uLnTx/>
                <a:uFillTx/>
                <a:latin typeface="+mn-lt"/>
                <a:ea typeface="+mn-ea"/>
                <a:cs typeface="+mn-cs"/>
              </a:rPr>
              <a:t>// Assign a new string to str2.</a:t>
            </a:r>
          </a:p>
          <a:p>
            <a:pPr marL="1005840" lvl="2" indent="-274320">
              <a:spcBef>
                <a:spcPts val="500"/>
              </a:spcBef>
              <a:buClr>
                <a:schemeClr val="accent2"/>
              </a:buClr>
              <a:buSzPct val="76000"/>
              <a:buFont typeface="Wingdings 3"/>
              <a:buNone/>
            </a:pPr>
            <a:r>
              <a:rPr kumimoji="0" lang="en-US" sz="1200" b="0" i="0" u="none" strike="noStrike" kern="1200" cap="none" spc="0" normalizeH="0" baseline="0" noProof="0" dirty="0" smtClean="0">
                <a:ln>
                  <a:noFill/>
                </a:ln>
                <a:solidFill>
                  <a:schemeClr val="tx2"/>
                </a:solidFill>
                <a:effectLst/>
                <a:uLnTx/>
                <a:uFillTx/>
                <a:latin typeface="+mn-lt"/>
                <a:ea typeface="+mn-ea"/>
                <a:cs typeface="+mn-cs"/>
              </a:rPr>
              <a:t>str2 = "One Two Three One";</a:t>
            </a:r>
          </a:p>
          <a:p>
            <a:pPr marL="1005840" lvl="2" indent="-274320">
              <a:spcBef>
                <a:spcPts val="500"/>
              </a:spcBef>
              <a:buClr>
                <a:schemeClr val="accent2"/>
              </a:buClr>
              <a:buSzPct val="76000"/>
              <a:buFont typeface="Wingdings 3"/>
              <a:buNone/>
            </a:pPr>
            <a:r>
              <a:rPr kumimoji="0" lang="en-US" sz="1200" b="0" i="0" u="none" strike="noStrike" kern="1200" cap="none" spc="0" normalizeH="0" baseline="0" noProof="0" dirty="0" err="1" smtClean="0">
                <a:ln>
                  <a:noFill/>
                </a:ln>
                <a:solidFill>
                  <a:schemeClr val="tx2"/>
                </a:solidFill>
                <a:effectLst/>
                <a:uLnTx/>
                <a:uFillTx/>
                <a:latin typeface="+mn-lt"/>
                <a:ea typeface="+mn-ea"/>
                <a:cs typeface="+mn-cs"/>
              </a:rPr>
              <a:t>idx</a:t>
            </a:r>
            <a:r>
              <a:rPr kumimoji="0" lang="en-US" sz="1200" b="0" i="0" u="none" strike="noStrike" kern="1200" cap="none" spc="0" normalizeH="0" baseline="0" noProof="0" dirty="0" smtClean="0">
                <a:ln>
                  <a:noFill/>
                </a:ln>
                <a:solidFill>
                  <a:schemeClr val="tx2"/>
                </a:solidFill>
                <a:effectLst/>
                <a:uLnTx/>
                <a:uFillTx/>
                <a:latin typeface="+mn-lt"/>
                <a:ea typeface="+mn-ea"/>
                <a:cs typeface="+mn-cs"/>
              </a:rPr>
              <a:t> = str2.IndexOf("One");</a:t>
            </a:r>
          </a:p>
          <a:p>
            <a:pPr marL="1005840" lvl="2" indent="-274320">
              <a:spcBef>
                <a:spcPts val="500"/>
              </a:spcBef>
              <a:buClr>
                <a:schemeClr val="accent2"/>
              </a:buClr>
              <a:buSzPct val="76000"/>
              <a:buFont typeface="Wingdings 3"/>
              <a:buNone/>
            </a:pPr>
            <a:r>
              <a:rPr kumimoji="0" lang="en-US" sz="1200" b="0" i="0" u="none" strike="noStrike" kern="1200" cap="none" spc="0" normalizeH="0" baseline="0" noProof="0" dirty="0" err="1" smtClean="0">
                <a:ln>
                  <a:noFill/>
                </a:ln>
                <a:solidFill>
                  <a:schemeClr val="tx2"/>
                </a:solidFill>
                <a:effectLst/>
                <a:uLnTx/>
                <a:uFillTx/>
                <a:latin typeface="+mn-lt"/>
                <a:ea typeface="+mn-ea"/>
                <a:cs typeface="+mn-cs"/>
              </a:rPr>
              <a:t>Console.WriteLine</a:t>
            </a:r>
            <a:r>
              <a:rPr kumimoji="0" lang="en-US" sz="1200" b="0" i="0" u="none" strike="noStrike" kern="1200" cap="none" spc="0" normalizeH="0" baseline="0" noProof="0" dirty="0" smtClean="0">
                <a:ln>
                  <a:noFill/>
                </a:ln>
                <a:solidFill>
                  <a:schemeClr val="tx2"/>
                </a:solidFill>
                <a:effectLst/>
                <a:uLnTx/>
                <a:uFillTx/>
                <a:latin typeface="+mn-lt"/>
                <a:ea typeface="+mn-ea"/>
                <a:cs typeface="+mn-cs"/>
              </a:rPr>
              <a:t>("Index of first occurrence of One: " + </a:t>
            </a:r>
            <a:r>
              <a:rPr kumimoji="0" lang="en-US" sz="1200" b="0" i="0" u="none" strike="noStrike" kern="1200" cap="none" spc="0" normalizeH="0" baseline="0" noProof="0" dirty="0" err="1" smtClean="0">
                <a:ln>
                  <a:noFill/>
                </a:ln>
                <a:solidFill>
                  <a:schemeClr val="tx2"/>
                </a:solidFill>
                <a:effectLst/>
                <a:uLnTx/>
                <a:uFillTx/>
                <a:latin typeface="+mn-lt"/>
                <a:ea typeface="+mn-ea"/>
                <a:cs typeface="+mn-cs"/>
              </a:rPr>
              <a:t>idx</a:t>
            </a:r>
            <a:r>
              <a:rPr kumimoji="0" lang="en-US" sz="1200" b="0" i="0" u="none" strike="noStrike" kern="1200" cap="none" spc="0" normalizeH="0" baseline="0" noProof="0" dirty="0" smtClean="0">
                <a:ln>
                  <a:noFill/>
                </a:ln>
                <a:solidFill>
                  <a:schemeClr val="tx2"/>
                </a:solidFill>
                <a:effectLst/>
                <a:uLnTx/>
                <a:uFillTx/>
                <a:latin typeface="+mn-lt"/>
                <a:ea typeface="+mn-ea"/>
                <a:cs typeface="+mn-cs"/>
              </a:rPr>
              <a:t>);</a:t>
            </a:r>
          </a:p>
          <a:p>
            <a:pPr marL="1005840" lvl="2" indent="-274320">
              <a:spcBef>
                <a:spcPts val="500"/>
              </a:spcBef>
              <a:buClr>
                <a:schemeClr val="accent2"/>
              </a:buClr>
              <a:buSzPct val="76000"/>
              <a:buFont typeface="Wingdings 3"/>
              <a:buNone/>
            </a:pPr>
            <a:r>
              <a:rPr kumimoji="0" lang="en-US" sz="1200" b="0" i="0" u="none" strike="noStrike" kern="1200" cap="none" spc="0" normalizeH="0" baseline="0" noProof="0" dirty="0" err="1" smtClean="0">
                <a:ln>
                  <a:noFill/>
                </a:ln>
                <a:solidFill>
                  <a:schemeClr val="tx2"/>
                </a:solidFill>
                <a:effectLst/>
                <a:uLnTx/>
                <a:uFillTx/>
                <a:latin typeface="+mn-lt"/>
                <a:ea typeface="+mn-ea"/>
                <a:cs typeface="+mn-cs"/>
              </a:rPr>
              <a:t>idx</a:t>
            </a:r>
            <a:r>
              <a:rPr kumimoji="0" lang="en-US" sz="1200" b="0" i="0" u="none" strike="noStrike" kern="1200" cap="none" spc="0" normalizeH="0" baseline="0" noProof="0" dirty="0" smtClean="0">
                <a:ln>
                  <a:noFill/>
                </a:ln>
                <a:solidFill>
                  <a:schemeClr val="tx2"/>
                </a:solidFill>
                <a:effectLst/>
                <a:uLnTx/>
                <a:uFillTx/>
                <a:latin typeface="+mn-lt"/>
                <a:ea typeface="+mn-ea"/>
                <a:cs typeface="+mn-cs"/>
              </a:rPr>
              <a:t> = str2.LastIndexOf("One");</a:t>
            </a:r>
          </a:p>
          <a:p>
            <a:pPr marL="1005840" lvl="2" indent="-274320">
              <a:spcBef>
                <a:spcPts val="500"/>
              </a:spcBef>
              <a:buClr>
                <a:schemeClr val="accent2"/>
              </a:buClr>
              <a:buSzPct val="76000"/>
              <a:buFont typeface="Wingdings 3"/>
              <a:buNone/>
            </a:pPr>
            <a:r>
              <a:rPr kumimoji="0" lang="en-US" sz="1200" b="0" i="0" u="none" strike="noStrike" kern="1200" cap="none" spc="0" normalizeH="0" baseline="0" noProof="0" dirty="0" err="1" smtClean="0">
                <a:ln>
                  <a:noFill/>
                </a:ln>
                <a:solidFill>
                  <a:schemeClr val="tx2"/>
                </a:solidFill>
                <a:effectLst/>
                <a:uLnTx/>
                <a:uFillTx/>
                <a:latin typeface="+mn-lt"/>
                <a:ea typeface="+mn-ea"/>
                <a:cs typeface="+mn-cs"/>
              </a:rPr>
              <a:t>Console.WriteLine</a:t>
            </a:r>
            <a:r>
              <a:rPr kumimoji="0" lang="en-US" sz="1200" b="0" i="0" u="none" strike="noStrike" kern="1200" cap="none" spc="0" normalizeH="0" baseline="0" noProof="0" dirty="0" smtClean="0">
                <a:ln>
                  <a:noFill/>
                </a:ln>
                <a:solidFill>
                  <a:schemeClr val="tx2"/>
                </a:solidFill>
                <a:effectLst/>
                <a:uLnTx/>
                <a:uFillTx/>
                <a:latin typeface="+mn-lt"/>
                <a:ea typeface="+mn-ea"/>
                <a:cs typeface="+mn-cs"/>
              </a:rPr>
              <a:t>("Index of last occurrence of One: " + </a:t>
            </a:r>
            <a:r>
              <a:rPr kumimoji="0" lang="en-US" sz="1200" b="0" i="0" u="none" strike="noStrike" kern="1200" cap="none" spc="0" normalizeH="0" baseline="0" noProof="0" dirty="0" err="1" smtClean="0">
                <a:ln>
                  <a:noFill/>
                </a:ln>
                <a:solidFill>
                  <a:schemeClr val="tx2"/>
                </a:solidFill>
                <a:effectLst/>
                <a:uLnTx/>
                <a:uFillTx/>
                <a:latin typeface="+mn-lt"/>
                <a:ea typeface="+mn-ea"/>
                <a:cs typeface="+mn-cs"/>
              </a:rPr>
              <a:t>idx</a:t>
            </a:r>
            <a:r>
              <a:rPr kumimoji="0" lang="en-US" sz="1200" b="0" i="0" u="none" strike="noStrike" kern="1200" cap="none" spc="0" normalizeH="0" baseline="0" noProof="0" dirty="0" smtClean="0">
                <a:ln>
                  <a:noFill/>
                </a:ln>
                <a:solidFill>
                  <a:schemeClr val="tx2"/>
                </a:solidFill>
                <a:effectLst/>
                <a:uLnTx/>
                <a:uFillTx/>
                <a:latin typeface="+mn-lt"/>
                <a:ea typeface="+mn-ea"/>
                <a:cs typeface="+mn-cs"/>
              </a:rPr>
              <a:t>);</a:t>
            </a:r>
          </a:p>
          <a:p>
            <a:pPr marL="1005840" lvl="2" indent="-274320">
              <a:spcBef>
                <a:spcPts val="500"/>
              </a:spcBef>
              <a:buClr>
                <a:schemeClr val="accent2"/>
              </a:buClr>
              <a:buSzPct val="76000"/>
              <a:buFont typeface="Wingdings 3"/>
              <a:buNone/>
            </a:pPr>
            <a:r>
              <a:rPr kumimoji="0" lang="en-US" sz="1200" b="0" i="0" u="none" strike="noStrike" kern="1200" cap="none" spc="0" normalizeH="0" baseline="0" noProof="0" dirty="0" smtClean="0">
                <a:ln>
                  <a:noFill/>
                </a:ln>
                <a:solidFill>
                  <a:schemeClr val="tx2"/>
                </a:solidFill>
                <a:effectLst/>
                <a:uLnTx/>
                <a:uFillTx/>
                <a:latin typeface="+mn-lt"/>
                <a:ea typeface="+mn-ea"/>
                <a:cs typeface="+mn-cs"/>
              </a:rPr>
              <a:t>}</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200" b="0" i="0" u="none" strike="noStrike" kern="1200" cap="none" spc="0" normalizeH="0" baseline="0" noProof="0" dirty="0" smtClean="0">
                <a:ln>
                  <a:noFill/>
                </a:ln>
                <a:solidFill>
                  <a:schemeClr val="tx2"/>
                </a:solidFill>
                <a:effectLst/>
                <a:uLnTx/>
                <a:uFillTx/>
                <a:latin typeface="+mn-lt"/>
                <a:ea typeface="+mn-ea"/>
                <a:cs typeface="+mn-cs"/>
              </a:rPr>
              <a:t>}</a:t>
            </a:r>
            <a:endParaRPr kumimoji="0" lang="es-ES" sz="1200" b="0" i="0" u="none" strike="noStrike" kern="1200" cap="none" spc="0" normalizeH="0" baseline="0" noProof="0" dirty="0" smtClean="0">
              <a:ln>
                <a:noFill/>
              </a:ln>
              <a:solidFill>
                <a:schemeClr val="tx2"/>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Array of Strings </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077200" cy="5029200"/>
          </a:xfrm>
        </p:spPr>
        <p:txBody>
          <a:bodyPr>
            <a:noAutofit/>
          </a:bodyPr>
          <a:lstStyle/>
          <a:p>
            <a:pPr lvl="1">
              <a:buNone/>
            </a:pPr>
            <a:r>
              <a:rPr lang="en-US" sz="1600" dirty="0" smtClean="0"/>
              <a:t>// Demonstrate string arrays.</a:t>
            </a:r>
          </a:p>
          <a:p>
            <a:pPr lvl="1">
              <a:buNone/>
            </a:pPr>
            <a:r>
              <a:rPr lang="en-US" sz="1600" dirty="0" smtClean="0"/>
              <a:t>using System;</a:t>
            </a:r>
          </a:p>
          <a:p>
            <a:pPr lvl="1">
              <a:buNone/>
            </a:pPr>
            <a:r>
              <a:rPr lang="en-US" sz="1600" dirty="0" smtClean="0"/>
              <a:t>class </a:t>
            </a:r>
            <a:r>
              <a:rPr lang="en-US" sz="1600" dirty="0" err="1" smtClean="0"/>
              <a:t>StringArrays</a:t>
            </a:r>
            <a:r>
              <a:rPr lang="en-US" sz="1600" dirty="0" smtClean="0"/>
              <a:t> {</a:t>
            </a:r>
          </a:p>
          <a:p>
            <a:pPr lvl="2">
              <a:buNone/>
            </a:pPr>
            <a:r>
              <a:rPr lang="en-US" sz="1600" dirty="0" smtClean="0"/>
              <a:t>static void Main() {</a:t>
            </a:r>
          </a:p>
          <a:p>
            <a:pPr lvl="2">
              <a:buNone/>
            </a:pPr>
            <a:r>
              <a:rPr lang="en-US" sz="1600" dirty="0" smtClean="0"/>
              <a:t>string[] </a:t>
            </a:r>
            <a:r>
              <a:rPr lang="en-US" sz="1600" dirty="0" err="1" smtClean="0"/>
              <a:t>str</a:t>
            </a:r>
            <a:r>
              <a:rPr lang="en-US" sz="1600" dirty="0" smtClean="0"/>
              <a:t> = { "This", "is", "a", "test." };</a:t>
            </a:r>
          </a:p>
          <a:p>
            <a:pPr lvl="2">
              <a:buNone/>
            </a:pPr>
            <a:r>
              <a:rPr lang="en-US" sz="1600" dirty="0" err="1" smtClean="0"/>
              <a:t>Console.WriteLine</a:t>
            </a:r>
            <a:r>
              <a:rPr lang="en-US" sz="1600" dirty="0" smtClean="0"/>
              <a:t>("Original array: ");</a:t>
            </a:r>
          </a:p>
          <a:p>
            <a:pPr lvl="2">
              <a:buNone/>
            </a:pPr>
            <a:r>
              <a:rPr lang="en-US" sz="1600" dirty="0" smtClean="0"/>
              <a:t>for(</a:t>
            </a:r>
            <a:r>
              <a:rPr lang="en-US" sz="1600" dirty="0" err="1" smtClean="0"/>
              <a:t>int</a:t>
            </a:r>
            <a:r>
              <a:rPr lang="en-US" sz="1600" dirty="0" smtClean="0"/>
              <a:t> </a:t>
            </a:r>
            <a:r>
              <a:rPr lang="en-US" sz="1600" dirty="0" err="1" smtClean="0"/>
              <a:t>i</a:t>
            </a:r>
            <a:r>
              <a:rPr lang="en-US" sz="1600" dirty="0" smtClean="0"/>
              <a:t>=0; </a:t>
            </a:r>
            <a:r>
              <a:rPr lang="en-US" sz="1600" dirty="0" err="1" smtClean="0"/>
              <a:t>i</a:t>
            </a:r>
            <a:r>
              <a:rPr lang="en-US" sz="1600" dirty="0" smtClean="0"/>
              <a:t> &lt; </a:t>
            </a:r>
            <a:r>
              <a:rPr lang="en-US" sz="1600" dirty="0" err="1" smtClean="0"/>
              <a:t>str.Length</a:t>
            </a:r>
            <a:r>
              <a:rPr lang="en-US" sz="1600" dirty="0" smtClean="0"/>
              <a:t>; </a:t>
            </a:r>
            <a:r>
              <a:rPr lang="en-US" sz="1600" dirty="0" err="1" smtClean="0"/>
              <a:t>i</a:t>
            </a:r>
            <a:r>
              <a:rPr lang="en-US" sz="1600" dirty="0" smtClean="0"/>
              <a:t>++)</a:t>
            </a:r>
          </a:p>
          <a:p>
            <a:pPr lvl="2">
              <a:buNone/>
            </a:pPr>
            <a:r>
              <a:rPr lang="en-US" sz="1600" dirty="0" smtClean="0"/>
              <a:t>	</a:t>
            </a:r>
            <a:r>
              <a:rPr lang="en-US" sz="1600" dirty="0" err="1" smtClean="0"/>
              <a:t>Console.Write</a:t>
            </a:r>
            <a:r>
              <a:rPr lang="en-US" sz="1600" dirty="0" smtClean="0"/>
              <a:t>(</a:t>
            </a:r>
            <a:r>
              <a:rPr lang="en-US" sz="1600" dirty="0" err="1" smtClean="0"/>
              <a:t>str</a:t>
            </a:r>
            <a:r>
              <a:rPr lang="en-US" sz="1600" dirty="0" smtClean="0"/>
              <a:t>[</a:t>
            </a:r>
            <a:r>
              <a:rPr lang="en-US" sz="1600" dirty="0" err="1" smtClean="0"/>
              <a:t>i</a:t>
            </a:r>
            <a:r>
              <a:rPr lang="en-US" sz="1600" dirty="0" smtClean="0"/>
              <a:t>] + " ");</a:t>
            </a:r>
          </a:p>
          <a:p>
            <a:pPr lvl="2">
              <a:buNone/>
            </a:pPr>
            <a:r>
              <a:rPr lang="en-US" sz="1600" dirty="0" err="1" smtClean="0"/>
              <a:t>Console.WriteLine</a:t>
            </a:r>
            <a:r>
              <a:rPr lang="en-US" sz="1600" dirty="0" smtClean="0"/>
              <a:t>("\n");</a:t>
            </a:r>
          </a:p>
          <a:p>
            <a:pPr lvl="2">
              <a:buNone/>
            </a:pPr>
            <a:r>
              <a:rPr lang="en-US" sz="1600" dirty="0" smtClean="0"/>
              <a:t>// Change a string.</a:t>
            </a:r>
          </a:p>
          <a:p>
            <a:pPr lvl="2">
              <a:buNone/>
            </a:pPr>
            <a:r>
              <a:rPr lang="en-US" sz="1600" dirty="0" err="1" smtClean="0"/>
              <a:t>str</a:t>
            </a:r>
            <a:r>
              <a:rPr lang="en-US" sz="1600" dirty="0" smtClean="0"/>
              <a:t>[1] = "was";</a:t>
            </a:r>
          </a:p>
          <a:p>
            <a:pPr lvl="2">
              <a:buNone/>
            </a:pPr>
            <a:r>
              <a:rPr lang="en-US" sz="1600" dirty="0" err="1" smtClean="0"/>
              <a:t>str</a:t>
            </a:r>
            <a:r>
              <a:rPr lang="en-US" sz="1600" dirty="0" smtClean="0"/>
              <a:t>[3] = "test, too!";</a:t>
            </a:r>
          </a:p>
          <a:p>
            <a:pPr lvl="2">
              <a:buNone/>
            </a:pPr>
            <a:r>
              <a:rPr lang="en-US" sz="1600" dirty="0" err="1" smtClean="0"/>
              <a:t>Console.WriteLine</a:t>
            </a:r>
            <a:r>
              <a:rPr lang="en-US" sz="1600" dirty="0" smtClean="0"/>
              <a:t>("Modified array: ");</a:t>
            </a:r>
          </a:p>
          <a:p>
            <a:pPr lvl="2">
              <a:buNone/>
            </a:pPr>
            <a:r>
              <a:rPr lang="en-US" sz="1600" dirty="0" smtClean="0"/>
              <a:t>for(</a:t>
            </a:r>
            <a:r>
              <a:rPr lang="en-US" sz="1600" dirty="0" err="1" smtClean="0"/>
              <a:t>int</a:t>
            </a:r>
            <a:r>
              <a:rPr lang="en-US" sz="1600" dirty="0" smtClean="0"/>
              <a:t> </a:t>
            </a:r>
            <a:r>
              <a:rPr lang="en-US" sz="1600" dirty="0" err="1" smtClean="0"/>
              <a:t>i</a:t>
            </a:r>
            <a:r>
              <a:rPr lang="en-US" sz="1600" dirty="0" smtClean="0"/>
              <a:t>=0; </a:t>
            </a:r>
            <a:r>
              <a:rPr lang="en-US" sz="1600" dirty="0" err="1" smtClean="0"/>
              <a:t>i</a:t>
            </a:r>
            <a:r>
              <a:rPr lang="en-US" sz="1600" dirty="0" smtClean="0"/>
              <a:t> &lt; </a:t>
            </a:r>
            <a:r>
              <a:rPr lang="en-US" sz="1600" dirty="0" err="1" smtClean="0"/>
              <a:t>str.Length</a:t>
            </a:r>
            <a:r>
              <a:rPr lang="en-US" sz="1600" dirty="0" smtClean="0"/>
              <a:t>; </a:t>
            </a:r>
            <a:r>
              <a:rPr lang="en-US" sz="1600" dirty="0" err="1" smtClean="0"/>
              <a:t>i</a:t>
            </a:r>
            <a:r>
              <a:rPr lang="en-US" sz="1600" dirty="0" smtClean="0"/>
              <a:t>++)</a:t>
            </a:r>
          </a:p>
          <a:p>
            <a:pPr lvl="2">
              <a:buNone/>
            </a:pPr>
            <a:r>
              <a:rPr lang="en-US" sz="1600" dirty="0" err="1" smtClean="0"/>
              <a:t>Console.Write</a:t>
            </a:r>
            <a:r>
              <a:rPr lang="en-US" sz="1600" dirty="0" smtClean="0"/>
              <a:t>(</a:t>
            </a:r>
            <a:r>
              <a:rPr lang="en-US" sz="1600" dirty="0" err="1" smtClean="0"/>
              <a:t>str</a:t>
            </a:r>
            <a:r>
              <a:rPr lang="en-US" sz="1600" dirty="0" smtClean="0"/>
              <a:t>[</a:t>
            </a:r>
            <a:r>
              <a:rPr lang="en-US" sz="1600" dirty="0" err="1" smtClean="0"/>
              <a:t>i</a:t>
            </a:r>
            <a:r>
              <a:rPr lang="en-US" sz="1600" dirty="0" smtClean="0"/>
              <a:t>] + " ");</a:t>
            </a:r>
          </a:p>
          <a:p>
            <a:pPr lvl="2">
              <a:buNone/>
            </a:pPr>
            <a:r>
              <a:rPr lang="en-US" sz="1600" dirty="0" smtClean="0"/>
              <a:t>}</a:t>
            </a:r>
          </a:p>
          <a:p>
            <a:pPr lvl="1">
              <a:buNone/>
            </a:pPr>
            <a:r>
              <a:rPr lang="en-US" sz="1600" dirty="0" smtClean="0"/>
              <a:t>}</a:t>
            </a:r>
            <a:endParaRPr lang="es-ES" sz="16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err="1" smtClean="0"/>
              <a:t>Struct</a:t>
            </a:r>
            <a:r>
              <a:rPr lang="en-US" dirty="0" smtClean="0"/>
              <a:t> (c# 2008 p108)</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229600" cy="5029200"/>
          </a:xfrm>
        </p:spPr>
        <p:txBody>
          <a:bodyPr>
            <a:normAutofit/>
          </a:bodyPr>
          <a:lstStyle/>
          <a:p>
            <a:r>
              <a:rPr lang="en-US" sz="2000" dirty="0" smtClean="0"/>
              <a:t>the </a:t>
            </a:r>
            <a:r>
              <a:rPr lang="en-US" sz="2000" dirty="0" err="1" smtClean="0"/>
              <a:t>struct</a:t>
            </a:r>
            <a:r>
              <a:rPr lang="en-US" sz="2000" dirty="0" smtClean="0"/>
              <a:t> (also called structures and records in other languages). A </a:t>
            </a:r>
            <a:r>
              <a:rPr lang="en-US" sz="2000" dirty="0" err="1" smtClean="0"/>
              <a:t>struct</a:t>
            </a:r>
            <a:r>
              <a:rPr lang="en-US" sz="2000" dirty="0" smtClean="0"/>
              <a:t> is a composite data type that holds data that may consist of many different data types. For example, an employee record consists of employee’ name (a string), salary (an integer), identification number (a string, or an integer), as well as other attributes.</a:t>
            </a:r>
          </a:p>
          <a:p>
            <a:r>
              <a:rPr lang="en-US" sz="2000" dirty="0" smtClean="0"/>
              <a:t>A powerful addition to the C# </a:t>
            </a:r>
            <a:r>
              <a:rPr lang="en-US" sz="2000" dirty="0" err="1" smtClean="0"/>
              <a:t>struct</a:t>
            </a:r>
            <a:r>
              <a:rPr lang="en-US" sz="2000" dirty="0" smtClean="0"/>
              <a:t> is the ability to define methods for performing operations stored on the data in a </a:t>
            </a:r>
            <a:r>
              <a:rPr lang="en-US" sz="2000" dirty="0" err="1" smtClean="0"/>
              <a:t>struct</a:t>
            </a:r>
            <a:r>
              <a:rPr lang="en-US" sz="2000" dirty="0" smtClean="0"/>
              <a:t>. This makes a </a:t>
            </a:r>
            <a:r>
              <a:rPr lang="en-US" sz="2000" dirty="0" err="1" smtClean="0"/>
              <a:t>struct</a:t>
            </a:r>
            <a:r>
              <a:rPr lang="en-US" sz="2000" dirty="0" smtClean="0"/>
              <a:t> somewhat like a class, though you can’t inherit or derive a new type from a structure. The following code demonstrates a simple use of a structure in C#:</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b="1" smtClean="0"/>
              <a:t>Topicos Selectos de Programacion</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rmAutofit/>
          </a:bodyPr>
          <a:lstStyle/>
          <a:p>
            <a:r>
              <a:rPr b="1" smtClean="0"/>
              <a:t>Aportación de la asignatura al perfil del egresado</a:t>
            </a:r>
          </a:p>
          <a:p>
            <a:pPr lvl="1"/>
            <a:r>
              <a:rPr sz="2400" smtClean="0"/>
              <a:t>Desarrolla sistemas de información, programación de redes de computadora, sistemas distribuidos, de base y aplicación.</a:t>
            </a:r>
          </a:p>
          <a:p>
            <a:pPr lvl="1"/>
            <a:r>
              <a:rPr sz="2400" smtClean="0"/>
              <a:t>Desarrolla interfaces de software hombre-máquina, máquina-máquina.</a:t>
            </a:r>
          </a:p>
          <a:p>
            <a:pPr lvl="1"/>
            <a:r>
              <a:rPr sz="2400" smtClean="0"/>
              <a:t>Aplica nuevas tecnologías a la solución de problemas de su entorno </a:t>
            </a:r>
            <a:r>
              <a:rPr lang="en-US" sz="2400" dirty="0" err="1" smtClean="0"/>
              <a:t>laboral</a:t>
            </a:r>
            <a:r>
              <a:rPr lang="en-US" sz="2400" dirty="0" smtClean="0"/>
              <a:t>.</a:t>
            </a:r>
          </a:p>
          <a:p>
            <a:r>
              <a:rPr lang="en-US" b="1" dirty="0" smtClean="0"/>
              <a:t>OBJETIVO GENERAL DEL CURSO</a:t>
            </a:r>
          </a:p>
          <a:p>
            <a:pPr lvl="1"/>
            <a:r>
              <a:rPr sz="2500" smtClean="0"/>
              <a:t>El estudiante integrará tópicos avanzados de programación al desarrollo de aplicaciones que requieran multihilo, multimedia, interfaz grafica de usuario y </a:t>
            </a:r>
            <a:r>
              <a:rPr lang="en-US" sz="2500" dirty="0" err="1" smtClean="0"/>
              <a:t>comunicación</a:t>
            </a:r>
            <a:r>
              <a:rPr lang="en-US" sz="2500" dirty="0" smtClean="0"/>
              <a:t> con </a:t>
            </a:r>
            <a:r>
              <a:rPr lang="en-US" sz="2500" dirty="0" err="1" smtClean="0"/>
              <a:t>puertos</a:t>
            </a:r>
            <a:r>
              <a:rPr lang="en-US" sz="2500" dirty="0" smtClean="0"/>
              <a:t>.</a:t>
            </a:r>
            <a:endParaRPr lang="es-E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err="1" smtClean="0"/>
              <a:t>Struct</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3581400" cy="5029200"/>
          </a:xfrm>
        </p:spPr>
        <p:txBody>
          <a:bodyPr>
            <a:noAutofit/>
          </a:bodyPr>
          <a:lstStyle/>
          <a:p>
            <a:pPr lvl="1">
              <a:buNone/>
            </a:pPr>
            <a:r>
              <a:rPr lang="en-US" sz="1400" dirty="0" smtClean="0"/>
              <a:t>using System;</a:t>
            </a:r>
          </a:p>
          <a:p>
            <a:pPr lvl="1">
              <a:buNone/>
            </a:pPr>
            <a:r>
              <a:rPr lang="en-US" sz="1400" dirty="0" smtClean="0"/>
              <a:t>public </a:t>
            </a:r>
            <a:r>
              <a:rPr lang="en-US" sz="1400" dirty="0" err="1" smtClean="0"/>
              <a:t>struct</a:t>
            </a:r>
            <a:r>
              <a:rPr lang="en-US" sz="1400" dirty="0" smtClean="0"/>
              <a:t> Name </a:t>
            </a:r>
            <a:r>
              <a:rPr lang="en-US" sz="1400" i="1" dirty="0" smtClean="0"/>
              <a:t>{</a:t>
            </a:r>
          </a:p>
          <a:p>
            <a:pPr lvl="2">
              <a:buNone/>
            </a:pPr>
            <a:r>
              <a:rPr lang="en-US" sz="1100" dirty="0" smtClean="0"/>
              <a:t>private string </a:t>
            </a:r>
            <a:r>
              <a:rPr lang="en-US" sz="1100" dirty="0" err="1" smtClean="0"/>
              <a:t>fname</a:t>
            </a:r>
            <a:r>
              <a:rPr lang="en-US" sz="1100" dirty="0" smtClean="0"/>
              <a:t>, </a:t>
            </a:r>
            <a:r>
              <a:rPr lang="en-US" sz="1100" dirty="0" err="1" smtClean="0"/>
              <a:t>mname</a:t>
            </a:r>
            <a:r>
              <a:rPr lang="en-US" sz="1100" dirty="0" smtClean="0"/>
              <a:t>, </a:t>
            </a:r>
            <a:r>
              <a:rPr lang="en-US" sz="1100" dirty="0" err="1" smtClean="0"/>
              <a:t>lname</a:t>
            </a:r>
            <a:r>
              <a:rPr lang="en-US" sz="1100" dirty="0" smtClean="0"/>
              <a:t>;</a:t>
            </a:r>
          </a:p>
          <a:p>
            <a:pPr lvl="2">
              <a:buNone/>
            </a:pPr>
            <a:r>
              <a:rPr lang="en-US" sz="1100" dirty="0" smtClean="0"/>
              <a:t>public Name(string first, string middle, string last) </a:t>
            </a:r>
            <a:r>
              <a:rPr lang="en-US" sz="1100" i="1" dirty="0" smtClean="0"/>
              <a:t>{</a:t>
            </a:r>
          </a:p>
          <a:p>
            <a:pPr lvl="3">
              <a:buNone/>
            </a:pPr>
            <a:r>
              <a:rPr lang="en-US" sz="900" dirty="0" err="1" smtClean="0"/>
              <a:t>fname</a:t>
            </a:r>
            <a:r>
              <a:rPr lang="en-US" sz="900" dirty="0" smtClean="0"/>
              <a:t> = first;</a:t>
            </a:r>
          </a:p>
          <a:p>
            <a:pPr lvl="3">
              <a:buNone/>
            </a:pPr>
            <a:r>
              <a:rPr lang="en-US" sz="900" dirty="0" err="1" smtClean="0"/>
              <a:t>mname</a:t>
            </a:r>
            <a:r>
              <a:rPr lang="en-US" sz="900" dirty="0" smtClean="0"/>
              <a:t> = middle;</a:t>
            </a:r>
          </a:p>
          <a:p>
            <a:pPr lvl="3">
              <a:buNone/>
            </a:pPr>
            <a:r>
              <a:rPr lang="en-US" sz="900" dirty="0" err="1" smtClean="0"/>
              <a:t>lname</a:t>
            </a:r>
            <a:r>
              <a:rPr lang="en-US" sz="900" dirty="0" smtClean="0"/>
              <a:t> = last;</a:t>
            </a:r>
          </a:p>
          <a:p>
            <a:pPr lvl="2">
              <a:buNone/>
            </a:pPr>
            <a:r>
              <a:rPr lang="en-US" sz="1100" i="1" dirty="0" smtClean="0"/>
              <a:t>	}</a:t>
            </a:r>
          </a:p>
          <a:p>
            <a:pPr lvl="2">
              <a:buNone/>
            </a:pPr>
            <a:r>
              <a:rPr lang="en-US" sz="1100" dirty="0" smtClean="0"/>
              <a:t>public string </a:t>
            </a:r>
            <a:r>
              <a:rPr lang="en-US" sz="1100" dirty="0" err="1" smtClean="0"/>
              <a:t>firstName</a:t>
            </a:r>
            <a:r>
              <a:rPr lang="en-US" sz="1100" dirty="0" smtClean="0"/>
              <a:t> </a:t>
            </a:r>
            <a:r>
              <a:rPr lang="en-US" sz="1100" i="1" dirty="0" smtClean="0"/>
              <a:t>{</a:t>
            </a:r>
          </a:p>
          <a:p>
            <a:pPr lvl="3">
              <a:buNone/>
            </a:pPr>
            <a:r>
              <a:rPr lang="en-US" sz="900" dirty="0" smtClean="0"/>
              <a:t>get </a:t>
            </a:r>
            <a:r>
              <a:rPr lang="en-US" sz="900" i="1" dirty="0" smtClean="0"/>
              <a:t>{</a:t>
            </a:r>
          </a:p>
          <a:p>
            <a:pPr lvl="3">
              <a:buNone/>
            </a:pPr>
            <a:r>
              <a:rPr lang="en-US" sz="900" dirty="0" smtClean="0"/>
              <a:t>return </a:t>
            </a:r>
            <a:r>
              <a:rPr lang="en-US" sz="900" dirty="0" err="1" smtClean="0"/>
              <a:t>fname</a:t>
            </a:r>
            <a:r>
              <a:rPr lang="en-US" sz="900" dirty="0" smtClean="0"/>
              <a:t>;</a:t>
            </a:r>
          </a:p>
          <a:p>
            <a:pPr lvl="3">
              <a:buNone/>
            </a:pPr>
            <a:r>
              <a:rPr lang="en-US" sz="900" i="1" dirty="0" smtClean="0"/>
              <a:t>}</a:t>
            </a:r>
          </a:p>
          <a:p>
            <a:pPr lvl="3">
              <a:buNone/>
            </a:pPr>
            <a:r>
              <a:rPr lang="en-US" sz="900" dirty="0" smtClean="0"/>
              <a:t>set </a:t>
            </a:r>
            <a:r>
              <a:rPr lang="en-US" sz="900" i="1" dirty="0" smtClean="0"/>
              <a:t>{</a:t>
            </a:r>
          </a:p>
          <a:p>
            <a:pPr lvl="3">
              <a:buNone/>
            </a:pPr>
            <a:r>
              <a:rPr lang="en-US" sz="900" dirty="0" err="1" smtClean="0"/>
              <a:t>fname</a:t>
            </a:r>
            <a:r>
              <a:rPr lang="en-US" sz="900" dirty="0" smtClean="0"/>
              <a:t> = </a:t>
            </a:r>
            <a:r>
              <a:rPr lang="en-US" sz="900" dirty="0" err="1" smtClean="0"/>
              <a:t>firstName</a:t>
            </a:r>
            <a:r>
              <a:rPr lang="en-US" sz="900" dirty="0" smtClean="0"/>
              <a:t>;</a:t>
            </a:r>
          </a:p>
          <a:p>
            <a:pPr lvl="3">
              <a:buNone/>
            </a:pPr>
            <a:r>
              <a:rPr lang="en-US" sz="900" i="1" dirty="0" smtClean="0"/>
              <a:t>}</a:t>
            </a:r>
          </a:p>
          <a:p>
            <a:pPr lvl="2">
              <a:buNone/>
            </a:pPr>
            <a:r>
              <a:rPr lang="en-US" sz="1100" i="1" dirty="0" smtClean="0"/>
              <a:t>}</a:t>
            </a:r>
          </a:p>
          <a:p>
            <a:pPr lvl="2">
              <a:buNone/>
            </a:pPr>
            <a:r>
              <a:rPr lang="en-US" sz="1100" dirty="0" smtClean="0"/>
              <a:t>public string </a:t>
            </a:r>
            <a:r>
              <a:rPr lang="en-US" sz="1100" dirty="0" err="1" smtClean="0"/>
              <a:t>middleName</a:t>
            </a:r>
            <a:r>
              <a:rPr lang="en-US" sz="1100" dirty="0" smtClean="0"/>
              <a:t> </a:t>
            </a:r>
            <a:r>
              <a:rPr lang="en-US" sz="1100" i="1" dirty="0" smtClean="0"/>
              <a:t>{</a:t>
            </a:r>
          </a:p>
          <a:p>
            <a:pPr lvl="3">
              <a:buNone/>
            </a:pPr>
            <a:r>
              <a:rPr lang="en-US" sz="900" dirty="0" smtClean="0"/>
              <a:t>get </a:t>
            </a:r>
            <a:r>
              <a:rPr lang="en-US" sz="900" i="1" dirty="0" smtClean="0"/>
              <a:t>{</a:t>
            </a:r>
          </a:p>
          <a:p>
            <a:pPr lvl="3">
              <a:buNone/>
            </a:pPr>
            <a:r>
              <a:rPr lang="en-US" sz="900" dirty="0" smtClean="0"/>
              <a:t>return </a:t>
            </a:r>
            <a:r>
              <a:rPr lang="en-US" sz="900" dirty="0" err="1" smtClean="0"/>
              <a:t>mname</a:t>
            </a:r>
            <a:r>
              <a:rPr lang="en-US" sz="900" dirty="0" smtClean="0"/>
              <a:t>;</a:t>
            </a:r>
          </a:p>
          <a:p>
            <a:pPr lvl="3">
              <a:buNone/>
            </a:pPr>
            <a:r>
              <a:rPr lang="en-US" sz="900" i="1" dirty="0" smtClean="0"/>
              <a:t>}</a:t>
            </a:r>
          </a:p>
          <a:p>
            <a:pPr lvl="3">
              <a:buNone/>
            </a:pPr>
            <a:r>
              <a:rPr lang="en-US" sz="900" dirty="0" smtClean="0"/>
              <a:t>set </a:t>
            </a:r>
            <a:r>
              <a:rPr lang="en-US" sz="900" i="1" dirty="0" smtClean="0"/>
              <a:t>{</a:t>
            </a:r>
          </a:p>
          <a:p>
            <a:pPr lvl="3">
              <a:buNone/>
            </a:pPr>
            <a:r>
              <a:rPr lang="en-US" sz="900" dirty="0" err="1" smtClean="0"/>
              <a:t>mname</a:t>
            </a:r>
            <a:r>
              <a:rPr lang="en-US" sz="900" dirty="0" smtClean="0"/>
              <a:t> = </a:t>
            </a:r>
            <a:r>
              <a:rPr lang="en-US" sz="900" dirty="0" err="1" smtClean="0"/>
              <a:t>middleName</a:t>
            </a:r>
            <a:r>
              <a:rPr lang="en-US" sz="900" dirty="0" smtClean="0"/>
              <a:t>;</a:t>
            </a:r>
          </a:p>
          <a:p>
            <a:pPr lvl="3">
              <a:buNone/>
            </a:pPr>
            <a:r>
              <a:rPr lang="en-US" sz="900" i="1" dirty="0" smtClean="0"/>
              <a:t>}</a:t>
            </a:r>
          </a:p>
          <a:p>
            <a:pPr lvl="2">
              <a:buNone/>
            </a:pPr>
            <a:r>
              <a:rPr lang="en-US" sz="1100" i="1" dirty="0" smtClean="0"/>
              <a:t>}</a:t>
            </a:r>
          </a:p>
        </p:txBody>
      </p:sp>
      <p:sp>
        <p:nvSpPr>
          <p:cNvPr id="4" name="Rectangle 2"/>
          <p:cNvSpPr txBox="1">
            <a:spLocks/>
          </p:cNvSpPr>
          <p:nvPr/>
        </p:nvSpPr>
        <p:spPr>
          <a:xfrm>
            <a:off x="4648200" y="1371600"/>
            <a:ext cx="4038600" cy="5029200"/>
          </a:xfrm>
          <a:prstGeom prst="rect">
            <a:avLst/>
          </a:prstGeom>
        </p:spPr>
        <p:txBody>
          <a:bodyPr vert="horz">
            <a:noAutofit/>
          </a:bodyPr>
          <a:lstStyle/>
          <a:p>
            <a:pPr marL="822960" marR="0" lvl="2" indent="-228600" algn="l" defTabSz="914400" rtl="0" eaLnBrk="1" fontAlgn="auto" latinLnBrk="0" hangingPunct="1">
              <a:lnSpc>
                <a:spcPct val="100000"/>
              </a:lnSpc>
              <a:spcBef>
                <a:spcPts val="500"/>
              </a:spcBef>
              <a:spcAft>
                <a:spcPts val="0"/>
              </a:spcAft>
              <a:buClr>
                <a:schemeClr val="bg1">
                  <a:shade val="50000"/>
                </a:schemeClr>
              </a:buClr>
              <a:buSzPct val="76000"/>
              <a:buFont typeface="Wingdings 3"/>
              <a:buNone/>
              <a:tabLst/>
              <a:defRPr/>
            </a:pPr>
            <a:r>
              <a:rPr kumimoji="0" lang="en-US" sz="900" b="0" i="0" u="none" strike="noStrike" kern="1200" cap="none" spc="0" normalizeH="0" baseline="0" noProof="0" dirty="0" smtClean="0">
                <a:ln>
                  <a:noFill/>
                </a:ln>
                <a:solidFill>
                  <a:schemeClr val="tx1"/>
                </a:solidFill>
                <a:effectLst/>
                <a:uLnTx/>
                <a:uFillTx/>
                <a:latin typeface="+mn-lt"/>
                <a:ea typeface="+mn-ea"/>
                <a:cs typeface="+mn-cs"/>
              </a:rPr>
              <a:t>public string </a:t>
            </a:r>
            <a:r>
              <a:rPr kumimoji="0" lang="en-US" sz="900" b="0" i="0" u="none" strike="noStrike" kern="1200" cap="none" spc="0" normalizeH="0" baseline="0" noProof="0" dirty="0" err="1" smtClean="0">
                <a:ln>
                  <a:noFill/>
                </a:ln>
                <a:solidFill>
                  <a:schemeClr val="tx1"/>
                </a:solidFill>
                <a:effectLst/>
                <a:uLnTx/>
                <a:uFillTx/>
                <a:latin typeface="+mn-lt"/>
                <a:ea typeface="+mn-ea"/>
                <a:cs typeface="+mn-cs"/>
              </a:rPr>
              <a:t>lastName</a:t>
            </a:r>
            <a:r>
              <a:rPr kumimoji="0" lang="en-US" sz="9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900" b="0" i="1" u="none" strike="noStrike" kern="1200" cap="none" spc="0" normalizeH="0" baseline="0" noProof="0" dirty="0" smtClean="0">
                <a:ln>
                  <a:noFill/>
                </a:ln>
                <a:solidFill>
                  <a:schemeClr val="tx1"/>
                </a:solidFill>
                <a:effectLst/>
                <a:uLnTx/>
                <a:uFillTx/>
                <a:latin typeface="+mn-lt"/>
                <a:ea typeface="+mn-ea"/>
                <a:cs typeface="+mn-cs"/>
              </a:rPr>
              <a:t>{</a:t>
            </a:r>
          </a:p>
          <a:p>
            <a:pPr marL="1280160" lvl="3" indent="-228600">
              <a:spcBef>
                <a:spcPts val="500"/>
              </a:spcBef>
              <a:buClr>
                <a:schemeClr val="bg1">
                  <a:shade val="50000"/>
                </a:schemeClr>
              </a:buClr>
              <a:buSzPct val="76000"/>
              <a:buFont typeface="Wingdings 3"/>
              <a:buNone/>
            </a:pPr>
            <a:r>
              <a:rPr kumimoji="0" lang="en-US" sz="900" b="0" i="0" u="none" strike="noStrike" kern="1200" cap="none" spc="0" normalizeH="0" baseline="0" noProof="0" dirty="0" smtClean="0">
                <a:ln>
                  <a:noFill/>
                </a:ln>
                <a:solidFill>
                  <a:schemeClr val="tx1"/>
                </a:solidFill>
                <a:effectLst/>
                <a:uLnTx/>
                <a:uFillTx/>
                <a:latin typeface="+mn-lt"/>
                <a:ea typeface="+mn-ea"/>
                <a:cs typeface="+mn-cs"/>
              </a:rPr>
              <a:t>get </a:t>
            </a:r>
            <a:r>
              <a:rPr kumimoji="0" lang="en-US" sz="900" b="0" i="1" u="none" strike="noStrike" kern="1200" cap="none" spc="0" normalizeH="0" baseline="0" noProof="0" dirty="0" smtClean="0">
                <a:ln>
                  <a:noFill/>
                </a:ln>
                <a:solidFill>
                  <a:schemeClr val="tx1"/>
                </a:solidFill>
                <a:effectLst/>
                <a:uLnTx/>
                <a:uFillTx/>
                <a:latin typeface="+mn-lt"/>
                <a:ea typeface="+mn-ea"/>
                <a:cs typeface="+mn-cs"/>
              </a:rPr>
              <a:t>{</a:t>
            </a:r>
          </a:p>
          <a:p>
            <a:pPr marL="1280160" lvl="3" indent="-228600">
              <a:spcBef>
                <a:spcPts val="500"/>
              </a:spcBef>
              <a:buClr>
                <a:schemeClr val="bg1">
                  <a:shade val="50000"/>
                </a:schemeClr>
              </a:buClr>
              <a:buSzPct val="76000"/>
              <a:buFont typeface="Wingdings 3"/>
              <a:buNone/>
            </a:pPr>
            <a:r>
              <a:rPr kumimoji="0" lang="en-US" sz="900" b="0" i="0" u="none" strike="noStrike" kern="1200" cap="none" spc="0" normalizeH="0" baseline="0" noProof="0" dirty="0" smtClean="0">
                <a:ln>
                  <a:noFill/>
                </a:ln>
                <a:solidFill>
                  <a:schemeClr val="tx1"/>
                </a:solidFill>
                <a:effectLst/>
                <a:uLnTx/>
                <a:uFillTx/>
                <a:latin typeface="+mn-lt"/>
                <a:ea typeface="+mn-ea"/>
                <a:cs typeface="+mn-cs"/>
              </a:rPr>
              <a:t>return </a:t>
            </a:r>
            <a:r>
              <a:rPr kumimoji="0" lang="en-US" sz="900" b="0" i="0" u="none" strike="noStrike" kern="1200" cap="none" spc="0" normalizeH="0" baseline="0" noProof="0" dirty="0" err="1" smtClean="0">
                <a:ln>
                  <a:noFill/>
                </a:ln>
                <a:solidFill>
                  <a:schemeClr val="tx1"/>
                </a:solidFill>
                <a:effectLst/>
                <a:uLnTx/>
                <a:uFillTx/>
                <a:latin typeface="+mn-lt"/>
                <a:ea typeface="+mn-ea"/>
                <a:cs typeface="+mn-cs"/>
              </a:rPr>
              <a:t>lname</a:t>
            </a:r>
            <a:r>
              <a:rPr kumimoji="0" lang="en-US" sz="900" b="0" i="0" u="none" strike="noStrike" kern="1200" cap="none" spc="0" normalizeH="0" baseline="0" noProof="0" dirty="0" smtClean="0">
                <a:ln>
                  <a:noFill/>
                </a:ln>
                <a:solidFill>
                  <a:schemeClr val="tx1"/>
                </a:solidFill>
                <a:effectLst/>
                <a:uLnTx/>
                <a:uFillTx/>
                <a:latin typeface="+mn-lt"/>
                <a:ea typeface="+mn-ea"/>
                <a:cs typeface="+mn-cs"/>
              </a:rPr>
              <a:t>;</a:t>
            </a:r>
          </a:p>
          <a:p>
            <a:pPr marL="1280160" lvl="3" indent="-228600">
              <a:spcBef>
                <a:spcPts val="500"/>
              </a:spcBef>
              <a:buClr>
                <a:schemeClr val="bg1">
                  <a:shade val="50000"/>
                </a:schemeClr>
              </a:buClr>
              <a:buSzPct val="76000"/>
              <a:buFont typeface="Wingdings 3"/>
              <a:buNone/>
            </a:pPr>
            <a:r>
              <a:rPr kumimoji="0" lang="en-US" sz="900" b="0" i="1" u="none" strike="noStrike" kern="1200" cap="none" spc="0" normalizeH="0" baseline="0" noProof="0" dirty="0" smtClean="0">
                <a:ln>
                  <a:noFill/>
                </a:ln>
                <a:solidFill>
                  <a:schemeClr val="tx1"/>
                </a:solidFill>
                <a:effectLst/>
                <a:uLnTx/>
                <a:uFillTx/>
                <a:latin typeface="+mn-lt"/>
                <a:ea typeface="+mn-ea"/>
                <a:cs typeface="+mn-cs"/>
              </a:rPr>
              <a:t>}</a:t>
            </a:r>
          </a:p>
          <a:p>
            <a:pPr marL="1280160" lvl="3" indent="-228600">
              <a:spcBef>
                <a:spcPts val="500"/>
              </a:spcBef>
              <a:buClr>
                <a:schemeClr val="bg1">
                  <a:shade val="50000"/>
                </a:schemeClr>
              </a:buClr>
              <a:buSzPct val="76000"/>
              <a:buFont typeface="Wingdings 3"/>
              <a:buNone/>
            </a:pPr>
            <a:r>
              <a:rPr kumimoji="0" lang="en-US" sz="900" b="0" i="0" u="none" strike="noStrike" kern="1200" cap="none" spc="0" normalizeH="0" baseline="0" noProof="0" dirty="0" smtClean="0">
                <a:ln>
                  <a:noFill/>
                </a:ln>
                <a:solidFill>
                  <a:schemeClr val="tx1"/>
                </a:solidFill>
                <a:effectLst/>
                <a:uLnTx/>
                <a:uFillTx/>
                <a:latin typeface="+mn-lt"/>
                <a:ea typeface="+mn-ea"/>
                <a:cs typeface="+mn-cs"/>
              </a:rPr>
              <a:t>set </a:t>
            </a:r>
            <a:r>
              <a:rPr kumimoji="0" lang="en-US" sz="900" b="0" i="1" u="none" strike="noStrike" kern="1200" cap="none" spc="0" normalizeH="0" baseline="0" noProof="0" dirty="0" smtClean="0">
                <a:ln>
                  <a:noFill/>
                </a:ln>
                <a:solidFill>
                  <a:schemeClr val="tx1"/>
                </a:solidFill>
                <a:effectLst/>
                <a:uLnTx/>
                <a:uFillTx/>
                <a:latin typeface="+mn-lt"/>
                <a:ea typeface="+mn-ea"/>
                <a:cs typeface="+mn-cs"/>
              </a:rPr>
              <a:t>{</a:t>
            </a:r>
          </a:p>
          <a:p>
            <a:pPr marL="1280160" lvl="3" indent="-228600">
              <a:spcBef>
                <a:spcPts val="500"/>
              </a:spcBef>
              <a:buClr>
                <a:schemeClr val="bg1">
                  <a:shade val="50000"/>
                </a:schemeClr>
              </a:buClr>
              <a:buSzPct val="76000"/>
              <a:buFont typeface="Wingdings 3"/>
              <a:buNone/>
            </a:pPr>
            <a:r>
              <a:rPr kumimoji="0" lang="en-US" sz="900" b="0" i="0" u="none" strike="noStrike" kern="1200" cap="none" spc="0" normalizeH="0" baseline="0" noProof="0" dirty="0" err="1" smtClean="0">
                <a:ln>
                  <a:noFill/>
                </a:ln>
                <a:solidFill>
                  <a:schemeClr val="tx1"/>
                </a:solidFill>
                <a:effectLst/>
                <a:uLnTx/>
                <a:uFillTx/>
                <a:latin typeface="+mn-lt"/>
                <a:ea typeface="+mn-ea"/>
                <a:cs typeface="+mn-cs"/>
              </a:rPr>
              <a:t>lname</a:t>
            </a:r>
            <a:r>
              <a:rPr kumimoji="0" lang="en-US" sz="900" b="0" i="0" u="none" strike="noStrike" kern="1200" cap="none" spc="0" normalizeH="0" baseline="0" noProof="0" dirty="0" smtClean="0">
                <a:ln>
                  <a:noFill/>
                </a:ln>
                <a:solidFill>
                  <a:schemeClr val="tx1"/>
                </a:solidFill>
                <a:effectLst/>
                <a:uLnTx/>
                <a:uFillTx/>
                <a:latin typeface="+mn-lt"/>
                <a:ea typeface="+mn-ea"/>
                <a:cs typeface="+mn-cs"/>
              </a:rPr>
              <a:t> = </a:t>
            </a:r>
            <a:r>
              <a:rPr kumimoji="0" lang="en-US" sz="900" b="0" i="0" u="none" strike="noStrike" kern="1200" cap="none" spc="0" normalizeH="0" baseline="0" noProof="0" dirty="0" err="1" smtClean="0">
                <a:ln>
                  <a:noFill/>
                </a:ln>
                <a:solidFill>
                  <a:schemeClr val="tx1"/>
                </a:solidFill>
                <a:effectLst/>
                <a:uLnTx/>
                <a:uFillTx/>
                <a:latin typeface="+mn-lt"/>
                <a:ea typeface="+mn-ea"/>
                <a:cs typeface="+mn-cs"/>
              </a:rPr>
              <a:t>lastName</a:t>
            </a:r>
            <a:r>
              <a:rPr kumimoji="0" lang="en-US" sz="900" b="0" i="0" u="none" strike="noStrike" kern="1200" cap="none" spc="0" normalizeH="0" baseline="0" noProof="0" dirty="0" smtClean="0">
                <a:ln>
                  <a:noFill/>
                </a:ln>
                <a:solidFill>
                  <a:schemeClr val="tx1"/>
                </a:solidFill>
                <a:effectLst/>
                <a:uLnTx/>
                <a:uFillTx/>
                <a:latin typeface="+mn-lt"/>
                <a:ea typeface="+mn-ea"/>
                <a:cs typeface="+mn-cs"/>
              </a:rPr>
              <a:t>;</a:t>
            </a:r>
          </a:p>
          <a:p>
            <a:pPr marL="1280160" lvl="3" indent="-228600">
              <a:spcBef>
                <a:spcPts val="500"/>
              </a:spcBef>
              <a:buClr>
                <a:schemeClr val="bg1">
                  <a:shade val="50000"/>
                </a:schemeClr>
              </a:buClr>
              <a:buSzPct val="76000"/>
              <a:buFont typeface="Wingdings 3"/>
              <a:buNone/>
            </a:pPr>
            <a:r>
              <a:rPr kumimoji="0" lang="en-US" sz="900" b="0" i="1" u="none" strike="noStrike" kern="1200" cap="none" spc="0" normalizeH="0" baseline="0" noProof="0" dirty="0" smtClean="0">
                <a:ln>
                  <a:noFill/>
                </a:ln>
                <a:solidFill>
                  <a:schemeClr val="tx1"/>
                </a:solidFill>
                <a:effectLst/>
                <a:uLnTx/>
                <a:uFillTx/>
                <a:latin typeface="+mn-lt"/>
                <a:ea typeface="+mn-ea"/>
                <a:cs typeface="+mn-cs"/>
              </a:rPr>
              <a:t>}</a:t>
            </a:r>
          </a:p>
          <a:p>
            <a:pPr marL="822960" marR="0" lvl="2" indent="-228600" algn="l" defTabSz="914400" rtl="0" eaLnBrk="1" fontAlgn="auto" latinLnBrk="0" hangingPunct="1">
              <a:lnSpc>
                <a:spcPct val="100000"/>
              </a:lnSpc>
              <a:spcBef>
                <a:spcPts val="500"/>
              </a:spcBef>
              <a:spcAft>
                <a:spcPts val="0"/>
              </a:spcAft>
              <a:buClr>
                <a:schemeClr val="bg1">
                  <a:shade val="50000"/>
                </a:schemeClr>
              </a:buClr>
              <a:buSzPct val="76000"/>
              <a:buFont typeface="Wingdings 3"/>
              <a:buNone/>
              <a:tabLst/>
              <a:defRPr/>
            </a:pPr>
            <a:r>
              <a:rPr kumimoji="0" lang="en-US" sz="900" b="0" i="1" u="none" strike="noStrike" kern="1200" cap="none" spc="0" normalizeH="0" baseline="0" noProof="0" dirty="0" smtClean="0">
                <a:ln>
                  <a:noFill/>
                </a:ln>
                <a:solidFill>
                  <a:schemeClr val="tx1"/>
                </a:solidFill>
                <a:effectLst/>
                <a:uLnTx/>
                <a:uFillTx/>
                <a:latin typeface="+mn-lt"/>
                <a:ea typeface="+mn-ea"/>
                <a:cs typeface="+mn-cs"/>
              </a:rPr>
              <a:t>}</a:t>
            </a:r>
          </a:p>
          <a:p>
            <a:pPr marL="822960" marR="0" lvl="2" indent="-228600" algn="l" defTabSz="914400" rtl="0" eaLnBrk="1" fontAlgn="auto" latinLnBrk="0" hangingPunct="1">
              <a:lnSpc>
                <a:spcPct val="100000"/>
              </a:lnSpc>
              <a:spcBef>
                <a:spcPts val="500"/>
              </a:spcBef>
              <a:spcAft>
                <a:spcPts val="0"/>
              </a:spcAft>
              <a:buClr>
                <a:schemeClr val="bg1">
                  <a:shade val="50000"/>
                </a:schemeClr>
              </a:buClr>
              <a:buSzPct val="76000"/>
              <a:buFont typeface="Wingdings 3"/>
              <a:buNone/>
              <a:tabLst/>
              <a:defRPr/>
            </a:pPr>
            <a:r>
              <a:rPr kumimoji="0" lang="en-US" sz="900" b="0" i="0" u="none" strike="noStrike" kern="1200" cap="none" spc="0" normalizeH="0" baseline="0" noProof="0" dirty="0" smtClean="0">
                <a:ln>
                  <a:noFill/>
                </a:ln>
                <a:solidFill>
                  <a:schemeClr val="tx1"/>
                </a:solidFill>
                <a:effectLst/>
                <a:uLnTx/>
                <a:uFillTx/>
                <a:latin typeface="+mn-lt"/>
                <a:ea typeface="+mn-ea"/>
                <a:cs typeface="+mn-cs"/>
              </a:rPr>
              <a:t>public override string </a:t>
            </a:r>
            <a:r>
              <a:rPr kumimoji="0" lang="en-US" sz="900" b="0" i="0" u="none" strike="noStrike" kern="1200" cap="none" spc="0" normalizeH="0" baseline="0" noProof="0" dirty="0" err="1" smtClean="0">
                <a:ln>
                  <a:noFill/>
                </a:ln>
                <a:solidFill>
                  <a:schemeClr val="tx1"/>
                </a:solidFill>
                <a:effectLst/>
                <a:uLnTx/>
                <a:uFillTx/>
                <a:latin typeface="+mn-lt"/>
                <a:ea typeface="+mn-ea"/>
                <a:cs typeface="+mn-cs"/>
              </a:rPr>
              <a:t>ToString</a:t>
            </a:r>
            <a:r>
              <a:rPr kumimoji="0" lang="en-US" sz="9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900" b="0" i="1" u="none" strike="noStrike" kern="1200" cap="none" spc="0" normalizeH="0" baseline="0" noProof="0" dirty="0" smtClean="0">
                <a:ln>
                  <a:noFill/>
                </a:ln>
                <a:solidFill>
                  <a:schemeClr val="tx1"/>
                </a:solidFill>
                <a:effectLst/>
                <a:uLnTx/>
                <a:uFillTx/>
                <a:latin typeface="+mn-lt"/>
                <a:ea typeface="+mn-ea"/>
                <a:cs typeface="+mn-cs"/>
              </a:rPr>
              <a:t>{</a:t>
            </a:r>
          </a:p>
          <a:p>
            <a:pPr marL="822960" marR="0" lvl="2" indent="-228600" algn="l" defTabSz="914400" rtl="0" eaLnBrk="1" fontAlgn="auto" latinLnBrk="0" hangingPunct="1">
              <a:lnSpc>
                <a:spcPct val="100000"/>
              </a:lnSpc>
              <a:spcBef>
                <a:spcPts val="500"/>
              </a:spcBef>
              <a:spcAft>
                <a:spcPts val="0"/>
              </a:spcAft>
              <a:buClr>
                <a:schemeClr val="bg1">
                  <a:shade val="50000"/>
                </a:schemeClr>
              </a:buClr>
              <a:buSzPct val="76000"/>
              <a:buFont typeface="Wingdings 3"/>
              <a:buNone/>
              <a:tabLst/>
              <a:defRPr/>
            </a:pPr>
            <a:r>
              <a:rPr kumimoji="0" lang="en-US" sz="900" b="0" i="0" u="none" strike="noStrike" kern="1200" cap="none" spc="0" normalizeH="0" baseline="0" noProof="0" dirty="0" smtClean="0">
                <a:ln>
                  <a:noFill/>
                </a:ln>
                <a:solidFill>
                  <a:schemeClr val="tx1"/>
                </a:solidFill>
                <a:effectLst/>
                <a:uLnTx/>
                <a:uFillTx/>
                <a:latin typeface="+mn-lt"/>
                <a:ea typeface="+mn-ea"/>
                <a:cs typeface="+mn-cs"/>
              </a:rPr>
              <a:t>return (</a:t>
            </a:r>
            <a:r>
              <a:rPr kumimoji="0" lang="en-US" sz="900" b="0" i="0" u="none" strike="noStrike" kern="1200" cap="none" spc="0" normalizeH="0" baseline="0" noProof="0" dirty="0" err="1" smtClean="0">
                <a:ln>
                  <a:noFill/>
                </a:ln>
                <a:solidFill>
                  <a:schemeClr val="tx1"/>
                </a:solidFill>
                <a:effectLst/>
                <a:uLnTx/>
                <a:uFillTx/>
                <a:latin typeface="+mn-lt"/>
                <a:ea typeface="+mn-ea"/>
                <a:cs typeface="+mn-cs"/>
              </a:rPr>
              <a:t>String.Format</a:t>
            </a:r>
            <a:r>
              <a:rPr kumimoji="0" lang="en-US" sz="900" b="0" i="0" u="none" strike="noStrike" kern="1200" cap="none" spc="0" normalizeH="0" baseline="0" noProof="0" dirty="0" smtClean="0">
                <a:ln>
                  <a:noFill/>
                </a:ln>
                <a:solidFill>
                  <a:schemeClr val="tx1"/>
                </a:solidFill>
                <a:effectLst/>
                <a:uLnTx/>
                <a:uFillTx/>
                <a:latin typeface="+mn-lt"/>
                <a:ea typeface="+mn-ea"/>
                <a:cs typeface="+mn-cs"/>
              </a:rPr>
              <a:t>("</a:t>
            </a:r>
            <a:r>
              <a:rPr kumimoji="0" lang="en-US" sz="900" b="0" i="1" u="none" strike="noStrike" kern="1200" cap="none" spc="0" normalizeH="0" baseline="0" noProof="0" dirty="0" smtClean="0">
                <a:ln>
                  <a:noFill/>
                </a:ln>
                <a:solidFill>
                  <a:schemeClr val="tx1"/>
                </a:solidFill>
                <a:effectLst/>
                <a:uLnTx/>
                <a:uFillTx/>
                <a:latin typeface="+mn-lt"/>
                <a:ea typeface="+mn-ea"/>
                <a:cs typeface="+mn-cs"/>
              </a:rPr>
              <a:t>{0} {1} {2}", </a:t>
            </a:r>
            <a:r>
              <a:rPr kumimoji="0" lang="en-US" sz="900" b="0" i="1" u="none" strike="noStrike" kern="1200" cap="none" spc="0" normalizeH="0" baseline="0" noProof="0" dirty="0" err="1" smtClean="0">
                <a:ln>
                  <a:noFill/>
                </a:ln>
                <a:solidFill>
                  <a:schemeClr val="tx1"/>
                </a:solidFill>
                <a:effectLst/>
                <a:uLnTx/>
                <a:uFillTx/>
                <a:latin typeface="+mn-lt"/>
                <a:ea typeface="+mn-ea"/>
                <a:cs typeface="+mn-cs"/>
              </a:rPr>
              <a:t>fname</a:t>
            </a:r>
            <a:r>
              <a:rPr kumimoji="0" lang="en-US" sz="900" b="0" i="1" u="none" strike="noStrike" kern="1200" cap="none" spc="0" normalizeH="0" baseline="0" noProof="0" dirty="0" smtClean="0">
                <a:ln>
                  <a:noFill/>
                </a:ln>
                <a:solidFill>
                  <a:schemeClr val="tx1"/>
                </a:solidFill>
                <a:effectLst/>
                <a:uLnTx/>
                <a:uFillTx/>
                <a:latin typeface="+mn-lt"/>
                <a:ea typeface="+mn-ea"/>
                <a:cs typeface="+mn-cs"/>
              </a:rPr>
              <a:t>, </a:t>
            </a:r>
            <a:r>
              <a:rPr kumimoji="0" lang="en-US" sz="900" b="0" i="1" u="none" strike="noStrike" kern="1200" cap="none" spc="0" normalizeH="0" baseline="0" noProof="0" dirty="0" err="1" smtClean="0">
                <a:ln>
                  <a:noFill/>
                </a:ln>
                <a:solidFill>
                  <a:schemeClr val="tx1"/>
                </a:solidFill>
                <a:effectLst/>
                <a:uLnTx/>
                <a:uFillTx/>
                <a:latin typeface="+mn-lt"/>
                <a:ea typeface="+mn-ea"/>
                <a:cs typeface="+mn-cs"/>
              </a:rPr>
              <a:t>mname</a:t>
            </a:r>
            <a:r>
              <a:rPr kumimoji="0" lang="en-US" sz="900" b="0" i="1" u="none" strike="noStrike" kern="1200" cap="none" spc="0" normalizeH="0" baseline="0" noProof="0" dirty="0" smtClean="0">
                <a:ln>
                  <a:noFill/>
                </a:ln>
                <a:solidFill>
                  <a:schemeClr val="tx1"/>
                </a:solidFill>
                <a:effectLst/>
                <a:uLnTx/>
                <a:uFillTx/>
                <a:latin typeface="+mn-lt"/>
                <a:ea typeface="+mn-ea"/>
                <a:cs typeface="+mn-cs"/>
              </a:rPr>
              <a:t>, </a:t>
            </a:r>
            <a:r>
              <a:rPr kumimoji="0" lang="en-US" sz="900" b="0" i="0" u="none" strike="noStrike" kern="1200" cap="none" spc="0" normalizeH="0" baseline="0" noProof="0" dirty="0" err="1" smtClean="0">
                <a:ln>
                  <a:noFill/>
                </a:ln>
                <a:solidFill>
                  <a:schemeClr val="tx1"/>
                </a:solidFill>
                <a:effectLst/>
                <a:uLnTx/>
                <a:uFillTx/>
                <a:latin typeface="+mn-lt"/>
                <a:ea typeface="+mn-ea"/>
                <a:cs typeface="+mn-cs"/>
              </a:rPr>
              <a:t>lname</a:t>
            </a:r>
            <a:r>
              <a:rPr kumimoji="0" lang="en-US" sz="900" b="0" i="0" u="none" strike="noStrike" kern="1200" cap="none" spc="0" normalizeH="0" baseline="0" noProof="0" dirty="0" smtClean="0">
                <a:ln>
                  <a:noFill/>
                </a:ln>
                <a:solidFill>
                  <a:schemeClr val="tx1"/>
                </a:solidFill>
                <a:effectLst/>
                <a:uLnTx/>
                <a:uFillTx/>
                <a:latin typeface="+mn-lt"/>
                <a:ea typeface="+mn-ea"/>
                <a:cs typeface="+mn-cs"/>
              </a:rPr>
              <a:t>));</a:t>
            </a:r>
          </a:p>
          <a:p>
            <a:pPr marL="822960" marR="0" lvl="2" indent="-228600" algn="l" defTabSz="914400" rtl="0" eaLnBrk="1" fontAlgn="auto" latinLnBrk="0" hangingPunct="1">
              <a:lnSpc>
                <a:spcPct val="100000"/>
              </a:lnSpc>
              <a:spcBef>
                <a:spcPts val="500"/>
              </a:spcBef>
              <a:spcAft>
                <a:spcPts val="0"/>
              </a:spcAft>
              <a:buClr>
                <a:schemeClr val="bg1">
                  <a:shade val="50000"/>
                </a:schemeClr>
              </a:buClr>
              <a:buSzPct val="76000"/>
              <a:buFont typeface="Wingdings 3"/>
              <a:buNone/>
              <a:tabLst/>
              <a:defRPr/>
            </a:pPr>
            <a:r>
              <a:rPr kumimoji="0" lang="en-US" sz="900" b="0" i="1" u="none" strike="noStrike" kern="1200" cap="none" spc="0" normalizeH="0" baseline="0" noProof="0" dirty="0" smtClean="0">
                <a:ln>
                  <a:noFill/>
                </a:ln>
                <a:solidFill>
                  <a:schemeClr val="tx1"/>
                </a:solidFill>
                <a:effectLst/>
                <a:uLnTx/>
                <a:uFillTx/>
                <a:latin typeface="+mn-lt"/>
                <a:ea typeface="+mn-ea"/>
                <a:cs typeface="+mn-cs"/>
              </a:rPr>
              <a:t>}</a:t>
            </a:r>
          </a:p>
          <a:p>
            <a:pPr marL="822960" marR="0" lvl="2" indent="-228600" algn="l" defTabSz="914400" rtl="0" eaLnBrk="1" fontAlgn="auto" latinLnBrk="0" hangingPunct="1">
              <a:lnSpc>
                <a:spcPct val="100000"/>
              </a:lnSpc>
              <a:spcBef>
                <a:spcPts val="500"/>
              </a:spcBef>
              <a:spcAft>
                <a:spcPts val="0"/>
              </a:spcAft>
              <a:buClr>
                <a:schemeClr val="bg1">
                  <a:shade val="50000"/>
                </a:schemeClr>
              </a:buClr>
              <a:buSzPct val="76000"/>
              <a:buFont typeface="Wingdings 3"/>
              <a:buNone/>
              <a:tabLst/>
              <a:defRPr/>
            </a:pPr>
            <a:r>
              <a:rPr kumimoji="0" lang="en-US" sz="900" b="0" i="0" u="none" strike="noStrike" kern="1200" cap="none" spc="0" normalizeH="0" baseline="0" noProof="0" dirty="0" smtClean="0">
                <a:ln>
                  <a:noFill/>
                </a:ln>
                <a:solidFill>
                  <a:schemeClr val="tx1"/>
                </a:solidFill>
                <a:effectLst/>
                <a:uLnTx/>
                <a:uFillTx/>
                <a:latin typeface="+mn-lt"/>
                <a:ea typeface="+mn-ea"/>
                <a:cs typeface="+mn-cs"/>
              </a:rPr>
              <a:t>public string Initials() </a:t>
            </a:r>
            <a:r>
              <a:rPr kumimoji="0" lang="en-US" sz="900" b="0" i="1" u="none" strike="noStrike" kern="1200" cap="none" spc="0" normalizeH="0" baseline="0" noProof="0" dirty="0" smtClean="0">
                <a:ln>
                  <a:noFill/>
                </a:ln>
                <a:solidFill>
                  <a:schemeClr val="tx1"/>
                </a:solidFill>
                <a:effectLst/>
                <a:uLnTx/>
                <a:uFillTx/>
                <a:latin typeface="+mn-lt"/>
                <a:ea typeface="+mn-ea"/>
                <a:cs typeface="+mn-cs"/>
              </a:rPr>
              <a:t>{</a:t>
            </a:r>
          </a:p>
          <a:p>
            <a:pPr marL="822960" marR="0" lvl="2" indent="-228600" algn="l" defTabSz="914400" rtl="0" eaLnBrk="1" fontAlgn="auto" latinLnBrk="0" hangingPunct="1">
              <a:lnSpc>
                <a:spcPct val="100000"/>
              </a:lnSpc>
              <a:spcBef>
                <a:spcPts val="500"/>
              </a:spcBef>
              <a:spcAft>
                <a:spcPts val="0"/>
              </a:spcAft>
              <a:buClr>
                <a:schemeClr val="bg1">
                  <a:shade val="50000"/>
                </a:schemeClr>
              </a:buClr>
              <a:buSzPct val="76000"/>
              <a:buFont typeface="Wingdings 3"/>
              <a:buNone/>
              <a:tabLst/>
              <a:defRPr/>
            </a:pPr>
            <a:r>
              <a:rPr kumimoji="0" lang="en-US" sz="900" b="0" i="0" u="none" strike="noStrike" kern="1200" cap="none" spc="0" normalizeH="0" baseline="0" noProof="0" dirty="0" smtClean="0">
                <a:ln>
                  <a:noFill/>
                </a:ln>
                <a:solidFill>
                  <a:schemeClr val="tx1"/>
                </a:solidFill>
                <a:effectLst/>
                <a:uLnTx/>
                <a:uFillTx/>
                <a:latin typeface="+mn-lt"/>
                <a:ea typeface="+mn-ea"/>
                <a:cs typeface="+mn-cs"/>
              </a:rPr>
              <a:t>return (</a:t>
            </a:r>
            <a:r>
              <a:rPr kumimoji="0" lang="en-US" sz="900" b="0" i="0" u="none" strike="noStrike" kern="1200" cap="none" spc="0" normalizeH="0" baseline="0" noProof="0" dirty="0" err="1" smtClean="0">
                <a:ln>
                  <a:noFill/>
                </a:ln>
                <a:solidFill>
                  <a:schemeClr val="tx1"/>
                </a:solidFill>
                <a:effectLst/>
                <a:uLnTx/>
                <a:uFillTx/>
                <a:latin typeface="+mn-lt"/>
                <a:ea typeface="+mn-ea"/>
                <a:cs typeface="+mn-cs"/>
              </a:rPr>
              <a:t>String.Format</a:t>
            </a:r>
            <a:r>
              <a:rPr kumimoji="0" lang="en-US" sz="900" b="0" i="0" u="none" strike="noStrike" kern="1200" cap="none" spc="0" normalizeH="0" baseline="0" noProof="0" dirty="0" smtClean="0">
                <a:ln>
                  <a:noFill/>
                </a:ln>
                <a:solidFill>
                  <a:schemeClr val="tx1"/>
                </a:solidFill>
                <a:effectLst/>
                <a:uLnTx/>
                <a:uFillTx/>
                <a:latin typeface="+mn-lt"/>
                <a:ea typeface="+mn-ea"/>
                <a:cs typeface="+mn-cs"/>
              </a:rPr>
              <a:t>("</a:t>
            </a:r>
            <a:r>
              <a:rPr kumimoji="0" lang="en-US" sz="900" b="0" i="1" u="none" strike="noStrike" kern="1200" cap="none" spc="0" normalizeH="0" baseline="0" noProof="0" dirty="0" smtClean="0">
                <a:ln>
                  <a:noFill/>
                </a:ln>
                <a:solidFill>
                  <a:schemeClr val="tx1"/>
                </a:solidFill>
                <a:effectLst/>
                <a:uLnTx/>
                <a:uFillTx/>
                <a:latin typeface="+mn-lt"/>
                <a:ea typeface="+mn-ea"/>
                <a:cs typeface="+mn-cs"/>
              </a:rPr>
              <a:t>{0}{1}{2}",</a:t>
            </a:r>
            <a:r>
              <a:rPr kumimoji="0" lang="en-US" sz="900" b="0" i="1" u="none" strike="noStrike" kern="1200" cap="none" spc="0" normalizeH="0" baseline="0" noProof="0" dirty="0" err="1" smtClean="0">
                <a:ln>
                  <a:noFill/>
                </a:ln>
                <a:solidFill>
                  <a:schemeClr val="tx1"/>
                </a:solidFill>
                <a:effectLst/>
                <a:uLnTx/>
                <a:uFillTx/>
                <a:latin typeface="+mn-lt"/>
                <a:ea typeface="+mn-ea"/>
                <a:cs typeface="+mn-cs"/>
              </a:rPr>
              <a:t>fname.Substring</a:t>
            </a:r>
            <a:r>
              <a:rPr kumimoji="0" lang="en-US" sz="900" b="0" i="1" u="none" strike="noStrike" kern="1200" cap="none" spc="0" normalizeH="0" baseline="0" noProof="0" dirty="0" smtClean="0">
                <a:ln>
                  <a:noFill/>
                </a:ln>
                <a:solidFill>
                  <a:schemeClr val="tx1"/>
                </a:solidFill>
                <a:effectLst/>
                <a:uLnTx/>
                <a:uFillTx/>
                <a:latin typeface="+mn-lt"/>
                <a:ea typeface="+mn-ea"/>
                <a:cs typeface="+mn-cs"/>
              </a:rPr>
              <a:t>(0,1), </a:t>
            </a:r>
            <a:r>
              <a:rPr kumimoji="0" lang="en-US" sz="900" b="0" i="0" u="none" strike="noStrike" kern="1200" cap="none" spc="0" normalizeH="0" baseline="0" noProof="0" dirty="0" err="1" smtClean="0">
                <a:ln>
                  <a:noFill/>
                </a:ln>
                <a:solidFill>
                  <a:schemeClr val="tx1"/>
                </a:solidFill>
                <a:effectLst/>
                <a:uLnTx/>
                <a:uFillTx/>
                <a:latin typeface="+mn-lt"/>
                <a:ea typeface="+mn-ea"/>
                <a:cs typeface="+mn-cs"/>
              </a:rPr>
              <a:t>mname.Substring</a:t>
            </a:r>
            <a:r>
              <a:rPr kumimoji="0" lang="en-US" sz="900" b="0" i="0" u="none" strike="noStrike" kern="1200" cap="none" spc="0" normalizeH="0" baseline="0" noProof="0" dirty="0" smtClean="0">
                <a:ln>
                  <a:noFill/>
                </a:ln>
                <a:solidFill>
                  <a:schemeClr val="tx1"/>
                </a:solidFill>
                <a:effectLst/>
                <a:uLnTx/>
                <a:uFillTx/>
                <a:latin typeface="+mn-lt"/>
                <a:ea typeface="+mn-ea"/>
                <a:cs typeface="+mn-cs"/>
              </a:rPr>
              <a:t>(0,1), </a:t>
            </a:r>
            <a:r>
              <a:rPr kumimoji="0" lang="en-US" sz="900" b="0" i="0" u="none" strike="noStrike" kern="1200" cap="none" spc="0" normalizeH="0" baseline="0" noProof="0" dirty="0" err="1" smtClean="0">
                <a:ln>
                  <a:noFill/>
                </a:ln>
                <a:solidFill>
                  <a:schemeClr val="tx1"/>
                </a:solidFill>
                <a:effectLst/>
                <a:uLnTx/>
                <a:uFillTx/>
                <a:latin typeface="+mn-lt"/>
                <a:ea typeface="+mn-ea"/>
                <a:cs typeface="+mn-cs"/>
              </a:rPr>
              <a:t>lname.Substring</a:t>
            </a:r>
            <a:r>
              <a:rPr kumimoji="0" lang="en-US" sz="900" b="0" i="0" u="none" strike="noStrike" kern="1200" cap="none" spc="0" normalizeH="0" baseline="0" noProof="0" dirty="0" smtClean="0">
                <a:ln>
                  <a:noFill/>
                </a:ln>
                <a:solidFill>
                  <a:schemeClr val="tx1"/>
                </a:solidFill>
                <a:effectLst/>
                <a:uLnTx/>
                <a:uFillTx/>
                <a:latin typeface="+mn-lt"/>
                <a:ea typeface="+mn-ea"/>
                <a:cs typeface="+mn-cs"/>
              </a:rPr>
              <a:t>(0,1)));</a:t>
            </a:r>
          </a:p>
          <a:p>
            <a:pPr marL="822960" marR="0" lvl="2" indent="-228600" algn="l" defTabSz="914400" rtl="0" eaLnBrk="1" fontAlgn="auto" latinLnBrk="0" hangingPunct="1">
              <a:lnSpc>
                <a:spcPct val="100000"/>
              </a:lnSpc>
              <a:spcBef>
                <a:spcPts val="500"/>
              </a:spcBef>
              <a:spcAft>
                <a:spcPts val="0"/>
              </a:spcAft>
              <a:buClr>
                <a:schemeClr val="bg1">
                  <a:shade val="50000"/>
                </a:schemeClr>
              </a:buClr>
              <a:buSzPct val="76000"/>
              <a:buFont typeface="Wingdings 3"/>
              <a:buNone/>
              <a:tabLst/>
              <a:defRPr/>
            </a:pPr>
            <a:r>
              <a:rPr kumimoji="0" lang="en-US" sz="900" b="0" i="1" u="none" strike="noStrike" kern="1200" cap="none" spc="0" normalizeH="0" baseline="0" noProof="0" dirty="0" smtClean="0">
                <a:ln>
                  <a:noFill/>
                </a:ln>
                <a:solidFill>
                  <a:schemeClr val="tx1"/>
                </a:solidFill>
                <a:effectLst/>
                <a:uLnTx/>
                <a:uFillTx/>
                <a:latin typeface="+mn-lt"/>
                <a:ea typeface="+mn-ea"/>
                <a:cs typeface="+mn-cs"/>
              </a:rPr>
              <a:t>}</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50" b="0" i="1" u="none" strike="noStrike" kern="1200" cap="none" spc="0" normalizeH="0" baseline="0" noProof="0" dirty="0" smtClean="0">
                <a:ln>
                  <a:noFill/>
                </a:ln>
                <a:solidFill>
                  <a:schemeClr val="tx2"/>
                </a:solidFill>
                <a:effectLst/>
                <a:uLnTx/>
                <a:uFillTx/>
                <a:latin typeface="+mn-lt"/>
                <a:ea typeface="+mn-ea"/>
                <a:cs typeface="+mn-cs"/>
              </a:rPr>
              <a:t>}</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50" b="0" i="0" u="none" strike="noStrike" kern="1200" cap="none" spc="0" normalizeH="0" baseline="0" noProof="0" dirty="0" smtClean="0">
                <a:ln>
                  <a:noFill/>
                </a:ln>
                <a:solidFill>
                  <a:schemeClr val="tx2"/>
                </a:solidFill>
                <a:effectLst/>
                <a:uLnTx/>
                <a:uFillTx/>
                <a:latin typeface="+mn-lt"/>
                <a:ea typeface="+mn-ea"/>
                <a:cs typeface="+mn-cs"/>
              </a:rPr>
              <a:t>public class </a:t>
            </a:r>
            <a:r>
              <a:rPr kumimoji="0" lang="en-US" sz="1050" b="0" i="0" u="none" strike="noStrike" kern="1200" cap="none" spc="0" normalizeH="0" baseline="0" noProof="0" dirty="0" err="1" smtClean="0">
                <a:ln>
                  <a:noFill/>
                </a:ln>
                <a:solidFill>
                  <a:schemeClr val="tx2"/>
                </a:solidFill>
                <a:effectLst/>
                <a:uLnTx/>
                <a:uFillTx/>
                <a:latin typeface="+mn-lt"/>
                <a:ea typeface="+mn-ea"/>
                <a:cs typeface="+mn-cs"/>
              </a:rPr>
              <a:t>NameTest</a:t>
            </a:r>
            <a:r>
              <a:rPr kumimoji="0" lang="en-US" sz="105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050" b="0" i="1" u="none" strike="noStrike" kern="1200" cap="none" spc="0" normalizeH="0" baseline="0" noProof="0" dirty="0" smtClean="0">
                <a:ln>
                  <a:noFill/>
                </a:ln>
                <a:solidFill>
                  <a:schemeClr val="tx2"/>
                </a:solidFill>
                <a:effectLst/>
                <a:uLnTx/>
                <a:uFillTx/>
                <a:latin typeface="+mn-lt"/>
                <a:ea typeface="+mn-ea"/>
                <a:cs typeface="+mn-cs"/>
              </a:rPr>
              <a:t>{</a:t>
            </a:r>
          </a:p>
          <a:p>
            <a:pPr marL="1005840" lvl="2" indent="-274320">
              <a:spcBef>
                <a:spcPts val="500"/>
              </a:spcBef>
              <a:buClr>
                <a:schemeClr val="accent2"/>
              </a:buClr>
              <a:buSzPct val="76000"/>
              <a:buFont typeface="Wingdings 3"/>
              <a:buNone/>
            </a:pPr>
            <a:r>
              <a:rPr kumimoji="0" lang="en-US" sz="1050" b="0" i="0" u="none" strike="noStrike" kern="1200" cap="none" spc="0" normalizeH="0" baseline="0" noProof="0" dirty="0" smtClean="0">
                <a:ln>
                  <a:noFill/>
                </a:ln>
                <a:solidFill>
                  <a:schemeClr val="tx2"/>
                </a:solidFill>
                <a:effectLst/>
                <a:uLnTx/>
                <a:uFillTx/>
                <a:latin typeface="+mn-lt"/>
                <a:ea typeface="+mn-ea"/>
                <a:cs typeface="+mn-cs"/>
              </a:rPr>
              <a:t>static void Main() </a:t>
            </a:r>
            <a:r>
              <a:rPr kumimoji="0" lang="en-US" sz="1050" b="0" i="1" u="none" strike="noStrike" kern="1200" cap="none" spc="0" normalizeH="0" baseline="0" noProof="0" dirty="0" smtClean="0">
                <a:ln>
                  <a:noFill/>
                </a:ln>
                <a:solidFill>
                  <a:schemeClr val="tx2"/>
                </a:solidFill>
                <a:effectLst/>
                <a:uLnTx/>
                <a:uFillTx/>
                <a:latin typeface="+mn-lt"/>
                <a:ea typeface="+mn-ea"/>
                <a:cs typeface="+mn-cs"/>
              </a:rPr>
              <a:t>{</a:t>
            </a:r>
          </a:p>
          <a:p>
            <a:pPr marL="1005840" lvl="2" indent="-274320">
              <a:spcBef>
                <a:spcPts val="500"/>
              </a:spcBef>
              <a:buClr>
                <a:schemeClr val="accent2"/>
              </a:buClr>
              <a:buSzPct val="76000"/>
              <a:buFont typeface="Wingdings 3"/>
              <a:buNone/>
            </a:pPr>
            <a:r>
              <a:rPr kumimoji="0" lang="en-US" sz="1050" b="0" i="0" u="none" strike="noStrike" kern="1200" cap="none" spc="0" normalizeH="0" baseline="0" noProof="0" dirty="0" smtClean="0">
                <a:ln>
                  <a:noFill/>
                </a:ln>
                <a:solidFill>
                  <a:schemeClr val="tx2"/>
                </a:solidFill>
                <a:effectLst/>
                <a:uLnTx/>
                <a:uFillTx/>
                <a:latin typeface="+mn-lt"/>
                <a:ea typeface="+mn-ea"/>
                <a:cs typeface="+mn-cs"/>
              </a:rPr>
              <a:t>Name </a:t>
            </a:r>
            <a:r>
              <a:rPr kumimoji="0" lang="en-US" sz="1050" b="0" i="0" u="none" strike="noStrike" kern="1200" cap="none" spc="0" normalizeH="0" baseline="0" noProof="0" dirty="0" err="1" smtClean="0">
                <a:ln>
                  <a:noFill/>
                </a:ln>
                <a:solidFill>
                  <a:schemeClr val="tx2"/>
                </a:solidFill>
                <a:effectLst/>
                <a:uLnTx/>
                <a:uFillTx/>
                <a:latin typeface="+mn-lt"/>
                <a:ea typeface="+mn-ea"/>
                <a:cs typeface="+mn-cs"/>
              </a:rPr>
              <a:t>myName</a:t>
            </a:r>
            <a:r>
              <a:rPr kumimoji="0" lang="en-US" sz="1050" b="0" i="0" u="none" strike="noStrike" kern="1200" cap="none" spc="0" normalizeH="0" baseline="0" noProof="0" dirty="0" smtClean="0">
                <a:ln>
                  <a:noFill/>
                </a:ln>
                <a:solidFill>
                  <a:schemeClr val="tx2"/>
                </a:solidFill>
                <a:effectLst/>
                <a:uLnTx/>
                <a:uFillTx/>
                <a:latin typeface="+mn-lt"/>
                <a:ea typeface="+mn-ea"/>
                <a:cs typeface="+mn-cs"/>
              </a:rPr>
              <a:t> = new Name("Michael", "Mason", "McMillan");</a:t>
            </a:r>
          </a:p>
          <a:p>
            <a:pPr marL="1005840" lvl="2" indent="-274320">
              <a:spcBef>
                <a:spcPts val="500"/>
              </a:spcBef>
              <a:buClr>
                <a:schemeClr val="accent2"/>
              </a:buClr>
              <a:buSzPct val="76000"/>
              <a:buFont typeface="Wingdings 3"/>
              <a:buNone/>
            </a:pPr>
            <a:r>
              <a:rPr kumimoji="0" lang="en-US" sz="1050" b="0" i="0" u="none" strike="noStrike" kern="1200" cap="none" spc="0" normalizeH="0" baseline="0" noProof="0" dirty="0" smtClean="0">
                <a:ln>
                  <a:noFill/>
                </a:ln>
                <a:solidFill>
                  <a:schemeClr val="tx2"/>
                </a:solidFill>
                <a:effectLst/>
                <a:uLnTx/>
                <a:uFillTx/>
                <a:latin typeface="+mn-lt"/>
                <a:ea typeface="+mn-ea"/>
                <a:cs typeface="+mn-cs"/>
              </a:rPr>
              <a:t>string </a:t>
            </a:r>
            <a:r>
              <a:rPr kumimoji="0" lang="en-US" sz="1050" b="0" i="0" u="none" strike="noStrike" kern="1200" cap="none" spc="0" normalizeH="0" baseline="0" noProof="0" dirty="0" err="1" smtClean="0">
                <a:ln>
                  <a:noFill/>
                </a:ln>
                <a:solidFill>
                  <a:schemeClr val="tx2"/>
                </a:solidFill>
                <a:effectLst/>
                <a:uLnTx/>
                <a:uFillTx/>
                <a:latin typeface="+mn-lt"/>
                <a:ea typeface="+mn-ea"/>
                <a:cs typeface="+mn-cs"/>
              </a:rPr>
              <a:t>fullName</a:t>
            </a:r>
            <a:r>
              <a:rPr kumimoji="0" lang="en-US" sz="105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050" b="0" i="0" u="none" strike="noStrike" kern="1200" cap="none" spc="0" normalizeH="0" baseline="0" noProof="0" dirty="0" err="1" smtClean="0">
                <a:ln>
                  <a:noFill/>
                </a:ln>
                <a:solidFill>
                  <a:schemeClr val="tx2"/>
                </a:solidFill>
                <a:effectLst/>
                <a:uLnTx/>
                <a:uFillTx/>
                <a:latin typeface="+mn-lt"/>
                <a:ea typeface="+mn-ea"/>
                <a:cs typeface="+mn-cs"/>
              </a:rPr>
              <a:t>inits</a:t>
            </a:r>
            <a:r>
              <a:rPr kumimoji="0" lang="en-US" sz="1050" b="0" i="0" u="none" strike="noStrike" kern="1200" cap="none" spc="0" normalizeH="0" baseline="0" noProof="0" dirty="0" smtClean="0">
                <a:ln>
                  <a:noFill/>
                </a:ln>
                <a:solidFill>
                  <a:schemeClr val="tx2"/>
                </a:solidFill>
                <a:effectLst/>
                <a:uLnTx/>
                <a:uFillTx/>
                <a:latin typeface="+mn-lt"/>
                <a:ea typeface="+mn-ea"/>
                <a:cs typeface="+mn-cs"/>
              </a:rPr>
              <a:t>;</a:t>
            </a:r>
          </a:p>
          <a:p>
            <a:pPr marL="1005840" lvl="2" indent="-274320">
              <a:spcBef>
                <a:spcPts val="500"/>
              </a:spcBef>
              <a:buClr>
                <a:schemeClr val="accent2"/>
              </a:buClr>
              <a:buSzPct val="76000"/>
              <a:buFont typeface="Wingdings 3"/>
              <a:buNone/>
            </a:pPr>
            <a:r>
              <a:rPr kumimoji="0" lang="en-US" sz="1050" b="0" i="0" u="none" strike="noStrike" kern="1200" cap="none" spc="0" normalizeH="0" baseline="0" noProof="0" dirty="0" err="1" smtClean="0">
                <a:ln>
                  <a:noFill/>
                </a:ln>
                <a:solidFill>
                  <a:schemeClr val="tx2"/>
                </a:solidFill>
                <a:effectLst/>
                <a:uLnTx/>
                <a:uFillTx/>
                <a:latin typeface="+mn-lt"/>
                <a:ea typeface="+mn-ea"/>
                <a:cs typeface="+mn-cs"/>
              </a:rPr>
              <a:t>fullName</a:t>
            </a:r>
            <a:r>
              <a:rPr kumimoji="0" lang="en-US" sz="1050" b="0" i="0" u="none" strike="noStrike" kern="1200" cap="none" spc="0" normalizeH="0" baseline="0" noProof="0" dirty="0" smtClean="0">
                <a:ln>
                  <a:noFill/>
                </a:ln>
                <a:solidFill>
                  <a:schemeClr val="tx2"/>
                </a:solidFill>
                <a:effectLst/>
                <a:uLnTx/>
                <a:uFillTx/>
                <a:latin typeface="+mn-lt"/>
                <a:ea typeface="+mn-ea"/>
                <a:cs typeface="+mn-cs"/>
              </a:rPr>
              <a:t> = </a:t>
            </a:r>
            <a:r>
              <a:rPr kumimoji="0" lang="en-US" sz="1050" b="0" i="0" u="none" strike="noStrike" kern="1200" cap="none" spc="0" normalizeH="0" baseline="0" noProof="0" dirty="0" err="1" smtClean="0">
                <a:ln>
                  <a:noFill/>
                </a:ln>
                <a:solidFill>
                  <a:schemeClr val="tx2"/>
                </a:solidFill>
                <a:effectLst/>
                <a:uLnTx/>
                <a:uFillTx/>
                <a:latin typeface="+mn-lt"/>
                <a:ea typeface="+mn-ea"/>
                <a:cs typeface="+mn-cs"/>
              </a:rPr>
              <a:t>myName.ToString</a:t>
            </a:r>
            <a:r>
              <a:rPr kumimoji="0" lang="en-US" sz="1050" b="0" i="0" u="none" strike="noStrike" kern="1200" cap="none" spc="0" normalizeH="0" baseline="0" noProof="0" dirty="0" smtClean="0">
                <a:ln>
                  <a:noFill/>
                </a:ln>
                <a:solidFill>
                  <a:schemeClr val="tx2"/>
                </a:solidFill>
                <a:effectLst/>
                <a:uLnTx/>
                <a:uFillTx/>
                <a:latin typeface="+mn-lt"/>
                <a:ea typeface="+mn-ea"/>
                <a:cs typeface="+mn-cs"/>
              </a:rPr>
              <a:t>();</a:t>
            </a:r>
          </a:p>
          <a:p>
            <a:pPr marL="1005840" lvl="2" indent="-274320">
              <a:spcBef>
                <a:spcPts val="500"/>
              </a:spcBef>
              <a:buClr>
                <a:schemeClr val="accent2"/>
              </a:buClr>
              <a:buSzPct val="76000"/>
              <a:buFont typeface="Wingdings 3"/>
              <a:buNone/>
            </a:pPr>
            <a:r>
              <a:rPr kumimoji="0" lang="en-US" sz="1050" b="0" i="0" u="none" strike="noStrike" kern="1200" cap="none" spc="0" normalizeH="0" baseline="0" noProof="0" dirty="0" err="1" smtClean="0">
                <a:ln>
                  <a:noFill/>
                </a:ln>
                <a:solidFill>
                  <a:schemeClr val="tx2"/>
                </a:solidFill>
                <a:effectLst/>
                <a:uLnTx/>
                <a:uFillTx/>
                <a:latin typeface="+mn-lt"/>
                <a:ea typeface="+mn-ea"/>
                <a:cs typeface="+mn-cs"/>
              </a:rPr>
              <a:t>inits</a:t>
            </a:r>
            <a:r>
              <a:rPr kumimoji="0" lang="en-US" sz="1050" b="0" i="0" u="none" strike="noStrike" kern="1200" cap="none" spc="0" normalizeH="0" baseline="0" noProof="0" dirty="0" smtClean="0">
                <a:ln>
                  <a:noFill/>
                </a:ln>
                <a:solidFill>
                  <a:schemeClr val="tx2"/>
                </a:solidFill>
                <a:effectLst/>
                <a:uLnTx/>
                <a:uFillTx/>
                <a:latin typeface="+mn-lt"/>
                <a:ea typeface="+mn-ea"/>
                <a:cs typeface="+mn-cs"/>
              </a:rPr>
              <a:t> = </a:t>
            </a:r>
            <a:r>
              <a:rPr kumimoji="0" lang="en-US" sz="1050" b="0" i="0" u="none" strike="noStrike" kern="1200" cap="none" spc="0" normalizeH="0" baseline="0" noProof="0" dirty="0" err="1" smtClean="0">
                <a:ln>
                  <a:noFill/>
                </a:ln>
                <a:solidFill>
                  <a:schemeClr val="tx2"/>
                </a:solidFill>
                <a:effectLst/>
                <a:uLnTx/>
                <a:uFillTx/>
                <a:latin typeface="+mn-lt"/>
                <a:ea typeface="+mn-ea"/>
                <a:cs typeface="+mn-cs"/>
              </a:rPr>
              <a:t>myName.Initials</a:t>
            </a:r>
            <a:r>
              <a:rPr kumimoji="0" lang="en-US" sz="1050" b="0" i="0" u="none" strike="noStrike" kern="1200" cap="none" spc="0" normalizeH="0" baseline="0" noProof="0" dirty="0" smtClean="0">
                <a:ln>
                  <a:noFill/>
                </a:ln>
                <a:solidFill>
                  <a:schemeClr val="tx2"/>
                </a:solidFill>
                <a:effectLst/>
                <a:uLnTx/>
                <a:uFillTx/>
                <a:latin typeface="+mn-lt"/>
                <a:ea typeface="+mn-ea"/>
                <a:cs typeface="+mn-cs"/>
              </a:rPr>
              <a:t>();</a:t>
            </a:r>
          </a:p>
          <a:p>
            <a:pPr marL="1005840" lvl="2" indent="-274320">
              <a:spcBef>
                <a:spcPts val="500"/>
              </a:spcBef>
              <a:buClr>
                <a:schemeClr val="accent2"/>
              </a:buClr>
              <a:buSzPct val="76000"/>
              <a:buFont typeface="Wingdings 3"/>
              <a:buNone/>
            </a:pPr>
            <a:r>
              <a:rPr kumimoji="0" lang="en-US" sz="1050" b="0" i="0" u="none" strike="noStrike" kern="1200" cap="none" spc="0" normalizeH="0" baseline="0" noProof="0" dirty="0" err="1" smtClean="0">
                <a:ln>
                  <a:noFill/>
                </a:ln>
                <a:solidFill>
                  <a:schemeClr val="tx2"/>
                </a:solidFill>
                <a:effectLst/>
                <a:uLnTx/>
                <a:uFillTx/>
                <a:latin typeface="+mn-lt"/>
                <a:ea typeface="+mn-ea"/>
                <a:cs typeface="+mn-cs"/>
              </a:rPr>
              <a:t>Console.WriteLine</a:t>
            </a:r>
            <a:r>
              <a:rPr kumimoji="0" lang="en-US" sz="1050" b="0" i="0" u="none" strike="noStrike" kern="1200" cap="none" spc="0" normalizeH="0" baseline="0" noProof="0" dirty="0" smtClean="0">
                <a:ln>
                  <a:noFill/>
                </a:ln>
                <a:solidFill>
                  <a:schemeClr val="tx2"/>
                </a:solidFill>
                <a:effectLst/>
                <a:uLnTx/>
                <a:uFillTx/>
                <a:latin typeface="+mn-lt"/>
                <a:ea typeface="+mn-ea"/>
                <a:cs typeface="+mn-cs"/>
              </a:rPr>
              <a:t>("My name is </a:t>
            </a:r>
            <a:r>
              <a:rPr kumimoji="0" lang="en-US" sz="1050" b="0" i="1" u="none" strike="noStrike" kern="1200" cap="none" spc="0" normalizeH="0" baseline="0" noProof="0" dirty="0" smtClean="0">
                <a:ln>
                  <a:noFill/>
                </a:ln>
                <a:solidFill>
                  <a:schemeClr val="tx2"/>
                </a:solidFill>
                <a:effectLst/>
                <a:uLnTx/>
                <a:uFillTx/>
                <a:latin typeface="+mn-lt"/>
                <a:ea typeface="+mn-ea"/>
                <a:cs typeface="+mn-cs"/>
              </a:rPr>
              <a:t>{0}.", </a:t>
            </a:r>
            <a:r>
              <a:rPr kumimoji="0" lang="en-US" sz="1050" b="0" i="1" u="none" strike="noStrike" kern="1200" cap="none" spc="0" normalizeH="0" baseline="0" noProof="0" dirty="0" err="1" smtClean="0">
                <a:ln>
                  <a:noFill/>
                </a:ln>
                <a:solidFill>
                  <a:schemeClr val="tx2"/>
                </a:solidFill>
                <a:effectLst/>
                <a:uLnTx/>
                <a:uFillTx/>
                <a:latin typeface="+mn-lt"/>
                <a:ea typeface="+mn-ea"/>
                <a:cs typeface="+mn-cs"/>
              </a:rPr>
              <a:t>fullName</a:t>
            </a:r>
            <a:r>
              <a:rPr kumimoji="0" lang="en-US" sz="1050" b="0" i="1" u="none" strike="noStrike" kern="1200" cap="none" spc="0" normalizeH="0" baseline="0" noProof="0" dirty="0" smtClean="0">
                <a:ln>
                  <a:noFill/>
                </a:ln>
                <a:solidFill>
                  <a:schemeClr val="tx2"/>
                </a:solidFill>
                <a:effectLst/>
                <a:uLnTx/>
                <a:uFillTx/>
                <a:latin typeface="+mn-lt"/>
                <a:ea typeface="+mn-ea"/>
                <a:cs typeface="+mn-cs"/>
              </a:rPr>
              <a:t>); </a:t>
            </a:r>
            <a:r>
              <a:rPr kumimoji="0" lang="en-US" sz="1050" b="0" i="0" u="none" strike="noStrike" kern="1200" cap="none" spc="0" normalizeH="0" baseline="0" noProof="0" dirty="0" err="1" smtClean="0">
                <a:ln>
                  <a:noFill/>
                </a:ln>
                <a:solidFill>
                  <a:schemeClr val="tx2"/>
                </a:solidFill>
                <a:effectLst/>
                <a:uLnTx/>
                <a:uFillTx/>
                <a:latin typeface="+mn-lt"/>
                <a:ea typeface="+mn-ea"/>
                <a:cs typeface="+mn-cs"/>
              </a:rPr>
              <a:t>Console.WriteLine</a:t>
            </a:r>
            <a:r>
              <a:rPr kumimoji="0" lang="en-US" sz="1050" b="0" i="0" u="none" strike="noStrike" kern="1200" cap="none" spc="0" normalizeH="0" baseline="0" noProof="0" dirty="0" smtClean="0">
                <a:ln>
                  <a:noFill/>
                </a:ln>
                <a:solidFill>
                  <a:schemeClr val="tx2"/>
                </a:solidFill>
                <a:effectLst/>
                <a:uLnTx/>
                <a:uFillTx/>
                <a:latin typeface="+mn-lt"/>
                <a:ea typeface="+mn-ea"/>
                <a:cs typeface="+mn-cs"/>
              </a:rPr>
              <a:t>("My initials are </a:t>
            </a:r>
            <a:r>
              <a:rPr kumimoji="0" lang="en-US" sz="1050" b="0" i="1" u="none" strike="noStrike" kern="1200" cap="none" spc="0" normalizeH="0" baseline="0" noProof="0" dirty="0" smtClean="0">
                <a:ln>
                  <a:noFill/>
                </a:ln>
                <a:solidFill>
                  <a:schemeClr val="tx2"/>
                </a:solidFill>
                <a:effectLst/>
                <a:uLnTx/>
                <a:uFillTx/>
                <a:latin typeface="+mn-lt"/>
                <a:ea typeface="+mn-ea"/>
                <a:cs typeface="+mn-cs"/>
              </a:rPr>
              <a:t>{0}.", </a:t>
            </a:r>
            <a:r>
              <a:rPr kumimoji="0" lang="en-US" sz="1050" b="0" i="1" u="none" strike="noStrike" kern="1200" cap="none" spc="0" normalizeH="0" baseline="0" noProof="0" dirty="0" err="1" smtClean="0">
                <a:ln>
                  <a:noFill/>
                </a:ln>
                <a:solidFill>
                  <a:schemeClr val="tx2"/>
                </a:solidFill>
                <a:effectLst/>
                <a:uLnTx/>
                <a:uFillTx/>
                <a:latin typeface="+mn-lt"/>
                <a:ea typeface="+mn-ea"/>
                <a:cs typeface="+mn-cs"/>
              </a:rPr>
              <a:t>inits</a:t>
            </a:r>
            <a:r>
              <a:rPr kumimoji="0" lang="en-US" sz="1050" b="0" i="1" u="none" strike="noStrike" kern="1200" cap="none" spc="0" normalizeH="0" baseline="0" noProof="0" dirty="0" smtClean="0">
                <a:ln>
                  <a:noFill/>
                </a:ln>
                <a:solidFill>
                  <a:schemeClr val="tx2"/>
                </a:solidFill>
                <a:effectLst/>
                <a:uLnTx/>
                <a:uFillTx/>
                <a:latin typeface="+mn-lt"/>
                <a:ea typeface="+mn-ea"/>
                <a:cs typeface="+mn-cs"/>
              </a:rPr>
              <a:t>);</a:t>
            </a:r>
          </a:p>
          <a:p>
            <a:pPr marL="1005840" lvl="2" indent="-274320">
              <a:spcBef>
                <a:spcPts val="500"/>
              </a:spcBef>
              <a:buClr>
                <a:schemeClr val="accent2"/>
              </a:buClr>
              <a:buSzPct val="76000"/>
              <a:buFont typeface="Wingdings 3"/>
              <a:buNone/>
            </a:pPr>
            <a:r>
              <a:rPr kumimoji="0" lang="en-US" sz="1050" b="0" i="1" u="none" strike="noStrike" kern="1200" cap="none" spc="0" normalizeH="0" baseline="0" noProof="0" dirty="0" smtClean="0">
                <a:ln>
                  <a:noFill/>
                </a:ln>
                <a:solidFill>
                  <a:schemeClr val="tx2"/>
                </a:solidFill>
                <a:effectLst/>
                <a:uLnTx/>
                <a:uFillTx/>
                <a:latin typeface="+mn-lt"/>
                <a:ea typeface="+mn-ea"/>
                <a:cs typeface="+mn-cs"/>
              </a:rPr>
              <a:t>}</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50" b="0" i="1" u="none" strike="noStrike" kern="1200" cap="none" spc="0" normalizeH="0" baseline="0" noProof="0" dirty="0" smtClean="0">
                <a:ln>
                  <a:noFill/>
                </a:ln>
                <a:solidFill>
                  <a:schemeClr val="tx2"/>
                </a:solidFill>
                <a:effectLst/>
                <a:uLnTx/>
                <a:uFillTx/>
                <a:latin typeface="+mn-lt"/>
                <a:ea typeface="+mn-ea"/>
                <a:cs typeface="+mn-cs"/>
              </a:rPr>
              <a:t>}</a:t>
            </a:r>
            <a:endParaRPr kumimoji="0" lang="en-US" sz="1400" b="0" i="0" u="none" strike="noStrike" kern="1200" cap="none" spc="0" normalizeH="0" baseline="0" noProof="0" dirty="0" smtClean="0">
              <a:ln>
                <a:noFill/>
              </a:ln>
              <a:solidFill>
                <a:schemeClr val="tx2"/>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Enumeration (c# 2008 p104)</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229600" cy="5029200"/>
          </a:xfrm>
        </p:spPr>
        <p:txBody>
          <a:bodyPr>
            <a:normAutofit/>
          </a:bodyPr>
          <a:lstStyle/>
          <a:p>
            <a:r>
              <a:rPr lang="en-US" sz="2000" dirty="0" smtClean="0"/>
              <a:t>There are many  situations in which you might want to have a variable that can take one of a fixed set of results.</a:t>
            </a:r>
          </a:p>
          <a:p>
            <a:r>
              <a:rPr lang="en-US" sz="2000" dirty="0" smtClean="0"/>
              <a:t>For example, you might want to have an orientation type that can store one of the values north , south , east , or west .</a:t>
            </a:r>
          </a:p>
          <a:p>
            <a:r>
              <a:rPr lang="en-US" sz="2000" dirty="0" smtClean="0"/>
              <a:t>In situations like this, </a:t>
            </a:r>
            <a:r>
              <a:rPr lang="en-US" sz="2000" i="1" dirty="0" smtClean="0"/>
              <a:t>enumerations can be very useful. Enumerations do exactly what you want in this </a:t>
            </a:r>
            <a:r>
              <a:rPr lang="en-US" sz="2000" dirty="0" smtClean="0"/>
              <a:t>orientation type:</a:t>
            </a:r>
          </a:p>
          <a:p>
            <a:r>
              <a:rPr lang="en-US" sz="2000" dirty="0" smtClean="0"/>
              <a:t>They allow the definition of a type that can take one of a finite set of values that you supply.</a:t>
            </a:r>
          </a:p>
          <a:p>
            <a:r>
              <a:rPr lang="en-US" sz="2000" dirty="0" smtClean="0"/>
              <a:t>What you need to do, then, is create your own enumeration type called orientation that can take one of the four possible values.</a:t>
            </a:r>
            <a:endParaRPr lang="es-ES" sz="19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List</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077200" cy="2362200"/>
          </a:xfrm>
        </p:spPr>
        <p:txBody>
          <a:bodyPr>
            <a:noAutofit/>
          </a:bodyPr>
          <a:lstStyle/>
          <a:p>
            <a:r>
              <a:rPr lang="en-US" sz="1800" dirty="0" smtClean="0"/>
              <a:t>A sequential access collection is a list that stores its elements in sequential order. </a:t>
            </a:r>
          </a:p>
          <a:p>
            <a:r>
              <a:rPr lang="en-US" sz="1800" dirty="0" smtClean="0"/>
              <a:t>We call this type of collection a linear list. Linear lists are not limited by size when they are created, meaning they are able to expand and contract dynamically. </a:t>
            </a:r>
          </a:p>
          <a:p>
            <a:r>
              <a:rPr lang="en-US" sz="1800" dirty="0" smtClean="0"/>
              <a:t>Items in a linear list are not accessed directly; they are referenced by their position, as shown in Figure. </a:t>
            </a:r>
          </a:p>
          <a:p>
            <a:r>
              <a:rPr lang="en-US" sz="1800" dirty="0" smtClean="0"/>
              <a:t>The first element of a linear list is at the front of the list and the last element is at the rear of the list.</a:t>
            </a:r>
            <a:endParaRPr lang="en-US" sz="1800" i="1" dirty="0" smtClean="0"/>
          </a:p>
        </p:txBody>
      </p:sp>
      <p:pic>
        <p:nvPicPr>
          <p:cNvPr id="2050" name="Picture 2"/>
          <p:cNvPicPr>
            <a:picLocks noChangeAspect="1" noChangeArrowheads="1"/>
          </p:cNvPicPr>
          <p:nvPr/>
        </p:nvPicPr>
        <p:blipFill>
          <a:blip r:embed="rId3" cstate="print"/>
          <a:srcRect/>
          <a:stretch>
            <a:fillRect/>
          </a:stretch>
        </p:blipFill>
        <p:spPr bwMode="auto">
          <a:xfrm>
            <a:off x="2971800" y="3581400"/>
            <a:ext cx="2495550" cy="561975"/>
          </a:xfrm>
          <a:prstGeom prst="rect">
            <a:avLst/>
          </a:prstGeom>
          <a:noFill/>
          <a:ln w="9525">
            <a:noFill/>
            <a:miter lim="800000"/>
            <a:headEnd/>
            <a:tailEnd/>
          </a:ln>
        </p:spPr>
      </p:pic>
      <p:sp>
        <p:nvSpPr>
          <p:cNvPr id="6" name="Rectangle 2"/>
          <p:cNvSpPr txBox="1">
            <a:spLocks/>
          </p:cNvSpPr>
          <p:nvPr/>
        </p:nvSpPr>
        <p:spPr>
          <a:xfrm>
            <a:off x="609600" y="4114800"/>
            <a:ext cx="8077200" cy="2362200"/>
          </a:xfrm>
          <a:prstGeom prst="rect">
            <a:avLst/>
          </a:prstGeom>
        </p:spPr>
        <p:txBody>
          <a:bodyPr vert="horz">
            <a:noAutofit/>
          </a:bodyPr>
          <a:lstStyle/>
          <a:p>
            <a:r>
              <a:rPr lang="en-US" dirty="0" smtClean="0"/>
              <a:t>Because there is no direct access to the elements of a linear list, to access an</a:t>
            </a:r>
          </a:p>
          <a:p>
            <a:r>
              <a:rPr lang="en-US" dirty="0" smtClean="0"/>
              <a:t>element you have to traverse through the list until you arrive at the position</a:t>
            </a:r>
          </a:p>
          <a:p>
            <a:r>
              <a:rPr lang="en-US" dirty="0" smtClean="0"/>
              <a:t>of the element you are looking for. </a:t>
            </a:r>
          </a:p>
          <a:p>
            <a:r>
              <a:rPr lang="en-US" dirty="0" smtClean="0"/>
              <a:t>Linear list implementations usually allow two methods for traversing a list</a:t>
            </a:r>
          </a:p>
          <a:p>
            <a:r>
              <a:rPr lang="en-US" dirty="0" smtClean="0"/>
              <a:t>—in one direction from front to rear, </a:t>
            </a:r>
          </a:p>
          <a:p>
            <a:r>
              <a:rPr lang="en-US" dirty="0" smtClean="0"/>
              <a:t>And from both front to rear and rear to front.</a:t>
            </a:r>
            <a:endParaRPr kumimoji="0" lang="en-US" sz="1800" b="0" i="1"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Stack</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077200" cy="2057400"/>
          </a:xfrm>
        </p:spPr>
        <p:txBody>
          <a:bodyPr>
            <a:noAutofit/>
          </a:bodyPr>
          <a:lstStyle/>
          <a:p>
            <a:r>
              <a:rPr lang="en-US" sz="1800" dirty="0" smtClean="0"/>
              <a:t>A stack is a list where access is restricted to the beginning (or top) of the list. Items are placed on the list at the top and can only be removed from the top.</a:t>
            </a:r>
          </a:p>
          <a:p>
            <a:r>
              <a:rPr lang="en-US" sz="1800" dirty="0" smtClean="0"/>
              <a:t> For this reason, stacks are known as Last-in, First-out structures. </a:t>
            </a:r>
          </a:p>
          <a:p>
            <a:r>
              <a:rPr lang="en-US" sz="1800" dirty="0" smtClean="0"/>
              <a:t>When we add an item to a stack, we call the operation a push. </a:t>
            </a:r>
          </a:p>
          <a:p>
            <a:r>
              <a:rPr lang="en-US" sz="1800" dirty="0" smtClean="0"/>
              <a:t>When we remove an item from a stack, we call that operation a pop. </a:t>
            </a:r>
          </a:p>
          <a:p>
            <a:r>
              <a:rPr lang="en-US" sz="1800" dirty="0" smtClean="0"/>
              <a:t>These two stack operations are shown in Figure </a:t>
            </a:r>
            <a:endParaRPr lang="en-US" sz="1800" i="1" dirty="0" smtClean="0"/>
          </a:p>
        </p:txBody>
      </p:sp>
      <p:pic>
        <p:nvPicPr>
          <p:cNvPr id="3074" name="Picture 2"/>
          <p:cNvPicPr>
            <a:picLocks noChangeAspect="1" noChangeArrowheads="1"/>
          </p:cNvPicPr>
          <p:nvPr/>
        </p:nvPicPr>
        <p:blipFill>
          <a:blip r:embed="rId3" cstate="print"/>
          <a:srcRect/>
          <a:stretch>
            <a:fillRect/>
          </a:stretch>
        </p:blipFill>
        <p:spPr bwMode="auto">
          <a:xfrm>
            <a:off x="1447800" y="3657600"/>
            <a:ext cx="5500081" cy="1733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Queue</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077200" cy="2057400"/>
          </a:xfrm>
        </p:spPr>
        <p:txBody>
          <a:bodyPr>
            <a:noAutofit/>
          </a:bodyPr>
          <a:lstStyle/>
          <a:p>
            <a:r>
              <a:rPr lang="en-US" sz="1800" dirty="0" smtClean="0"/>
              <a:t>A queue is a list where items are added at the rear of the list and removed from the front of the list. </a:t>
            </a:r>
          </a:p>
          <a:p>
            <a:r>
              <a:rPr lang="en-US" sz="1800" dirty="0" smtClean="0"/>
              <a:t>This type of list is known as a First-in, First-out structure. </a:t>
            </a:r>
          </a:p>
          <a:p>
            <a:r>
              <a:rPr lang="en-US" sz="1800" dirty="0" smtClean="0"/>
              <a:t>Adding an item to a queue is called an </a:t>
            </a:r>
            <a:r>
              <a:rPr lang="en-US" sz="1800" dirty="0" err="1" smtClean="0"/>
              <a:t>EnQueue</a:t>
            </a:r>
            <a:r>
              <a:rPr lang="en-US" sz="1800" dirty="0" smtClean="0"/>
              <a:t>, and removing an item from a queue is called a </a:t>
            </a:r>
            <a:r>
              <a:rPr lang="en-US" sz="1800" dirty="0" err="1" smtClean="0"/>
              <a:t>Dequeue</a:t>
            </a:r>
            <a:r>
              <a:rPr lang="en-US" sz="1800" dirty="0" smtClean="0"/>
              <a:t>. </a:t>
            </a:r>
          </a:p>
          <a:p>
            <a:r>
              <a:rPr lang="en-US" sz="1800" dirty="0" smtClean="0"/>
              <a:t>Queue operations are shown in Figure</a:t>
            </a:r>
            <a:endParaRPr lang="en-US" sz="1800" i="1" dirty="0" smtClean="0"/>
          </a:p>
        </p:txBody>
      </p:sp>
      <p:pic>
        <p:nvPicPr>
          <p:cNvPr id="4098" name="Picture 2"/>
          <p:cNvPicPr>
            <a:picLocks noChangeAspect="1" noChangeArrowheads="1"/>
          </p:cNvPicPr>
          <p:nvPr/>
        </p:nvPicPr>
        <p:blipFill>
          <a:blip r:embed="rId3" cstate="print"/>
          <a:srcRect/>
          <a:stretch>
            <a:fillRect/>
          </a:stretch>
        </p:blipFill>
        <p:spPr bwMode="auto">
          <a:xfrm>
            <a:off x="2362200" y="3581400"/>
            <a:ext cx="3974394" cy="20478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Hash Table</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077200" cy="2438400"/>
          </a:xfrm>
        </p:spPr>
        <p:txBody>
          <a:bodyPr>
            <a:noAutofit/>
          </a:bodyPr>
          <a:lstStyle/>
          <a:p>
            <a:r>
              <a:rPr lang="en-US" sz="1800" dirty="0" smtClean="0"/>
              <a:t>Hash table, stores a set of data values associated with a key. </a:t>
            </a:r>
          </a:p>
          <a:p>
            <a:r>
              <a:rPr lang="en-US" sz="1800" dirty="0" smtClean="0"/>
              <a:t>In a hash table, a special function, called a hash function, takes one data value and transforms the value (called the key) into an integer index that is used to retrieve the data. </a:t>
            </a:r>
          </a:p>
          <a:p>
            <a:r>
              <a:rPr lang="en-US" sz="1800" dirty="0" smtClean="0"/>
              <a:t>The index is then used to access the data record associated with the key. </a:t>
            </a:r>
          </a:p>
          <a:p>
            <a:r>
              <a:rPr lang="en-US" sz="1800" dirty="0" smtClean="0"/>
              <a:t>This structure is shown in Figure</a:t>
            </a:r>
          </a:p>
          <a:p>
            <a:r>
              <a:rPr lang="en-US" sz="1800" dirty="0" smtClean="0"/>
              <a:t>The key to this data record is the employee’s name.</a:t>
            </a:r>
            <a:endParaRPr lang="en-US" sz="1800" i="1" dirty="0" smtClean="0"/>
          </a:p>
        </p:txBody>
      </p:sp>
      <p:pic>
        <p:nvPicPr>
          <p:cNvPr id="5122" name="Picture 2"/>
          <p:cNvPicPr>
            <a:picLocks noChangeAspect="1" noChangeArrowheads="1"/>
          </p:cNvPicPr>
          <p:nvPr/>
        </p:nvPicPr>
        <p:blipFill>
          <a:blip r:embed="rId3" cstate="print"/>
          <a:srcRect/>
          <a:stretch>
            <a:fillRect/>
          </a:stretch>
        </p:blipFill>
        <p:spPr bwMode="auto">
          <a:xfrm>
            <a:off x="2438400" y="3962400"/>
            <a:ext cx="2891637" cy="19907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Dictionary</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077200" cy="4724400"/>
          </a:xfrm>
        </p:spPr>
        <p:txBody>
          <a:bodyPr>
            <a:noAutofit/>
          </a:bodyPr>
          <a:lstStyle/>
          <a:p>
            <a:r>
              <a:rPr lang="en-US" sz="2400" dirty="0" smtClean="0"/>
              <a:t>A dictionary is made up of a series of key–value pairs, called associations. </a:t>
            </a:r>
          </a:p>
          <a:p>
            <a:r>
              <a:rPr lang="en-US" sz="2400" dirty="0" smtClean="0"/>
              <a:t>This structure is analogous to a word dictionary, where a word is the key and the word’s definition is the value associated with the key. </a:t>
            </a:r>
          </a:p>
          <a:p>
            <a:r>
              <a:rPr lang="en-US" sz="2400" dirty="0" smtClean="0"/>
              <a:t>The key is an index into the value associated with the key. </a:t>
            </a:r>
          </a:p>
          <a:p>
            <a:r>
              <a:rPr lang="en-US" sz="2400" dirty="0" smtClean="0"/>
              <a:t>Dictionaries are often called associative arrays because of this indexing scheme, though the index does not have to be an integer.</a:t>
            </a:r>
            <a:endParaRPr lang="en-US" sz="2400" i="1"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Tree</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077200" cy="2895600"/>
          </a:xfrm>
        </p:spPr>
        <p:txBody>
          <a:bodyPr>
            <a:noAutofit/>
          </a:bodyPr>
          <a:lstStyle/>
          <a:p>
            <a:r>
              <a:rPr lang="en-US" sz="2400" dirty="0" smtClean="0"/>
              <a:t>A tree collection looks like an upside-down tree, with one data element as the root and the other data values hanging below the root as leaves. </a:t>
            </a:r>
          </a:p>
          <a:p>
            <a:r>
              <a:rPr lang="en-US" sz="2400" dirty="0" smtClean="0"/>
              <a:t>The elements of a tree are called nodes, and the elements that are below a particular node are called the node’s children. </a:t>
            </a:r>
          </a:p>
          <a:p>
            <a:r>
              <a:rPr lang="en-US" sz="2400" dirty="0" smtClean="0"/>
              <a:t>A sample tree is shown in Figure</a:t>
            </a:r>
            <a:endParaRPr lang="en-US" sz="2400" i="1" dirty="0" smtClean="0"/>
          </a:p>
        </p:txBody>
      </p:sp>
      <p:pic>
        <p:nvPicPr>
          <p:cNvPr id="6146" name="Picture 2"/>
          <p:cNvPicPr>
            <a:picLocks noChangeAspect="1" noChangeArrowheads="1"/>
          </p:cNvPicPr>
          <p:nvPr/>
        </p:nvPicPr>
        <p:blipFill>
          <a:blip r:embed="rId3" cstate="print"/>
          <a:srcRect/>
          <a:stretch>
            <a:fillRect/>
          </a:stretch>
        </p:blipFill>
        <p:spPr bwMode="auto">
          <a:xfrm>
            <a:off x="2133600" y="3962400"/>
            <a:ext cx="4381500" cy="2247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Tree</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077200" cy="5334000"/>
          </a:xfrm>
        </p:spPr>
        <p:txBody>
          <a:bodyPr>
            <a:noAutofit/>
          </a:bodyPr>
          <a:lstStyle/>
          <a:p>
            <a:pPr lvl="1">
              <a:buNone/>
            </a:pPr>
            <a:r>
              <a:rPr lang="en-US" sz="1000" dirty="0" smtClean="0"/>
              <a:t>public void Insert(</a:t>
            </a:r>
            <a:r>
              <a:rPr lang="en-US" sz="1000" dirty="0" err="1" smtClean="0"/>
              <a:t>int</a:t>
            </a:r>
            <a:r>
              <a:rPr lang="en-US" sz="1000" dirty="0" smtClean="0"/>
              <a:t> </a:t>
            </a:r>
            <a:r>
              <a:rPr lang="en-US" sz="1000" dirty="0" err="1" smtClean="0"/>
              <a:t>i</a:t>
            </a:r>
            <a:r>
              <a:rPr lang="en-US" sz="1000" dirty="0" smtClean="0"/>
              <a:t>) </a:t>
            </a:r>
            <a:r>
              <a:rPr lang="en-US" sz="1000" i="1" dirty="0" smtClean="0"/>
              <a:t>{</a:t>
            </a:r>
          </a:p>
          <a:p>
            <a:pPr lvl="2">
              <a:buNone/>
            </a:pPr>
            <a:r>
              <a:rPr lang="en-US" sz="1000" dirty="0" smtClean="0"/>
              <a:t>Node </a:t>
            </a:r>
            <a:r>
              <a:rPr lang="en-US" sz="1000" dirty="0" err="1" smtClean="0"/>
              <a:t>newNode</a:t>
            </a:r>
            <a:r>
              <a:rPr lang="en-US" sz="1000" dirty="0" smtClean="0"/>
              <a:t> = new Node();</a:t>
            </a:r>
          </a:p>
          <a:p>
            <a:pPr lvl="2">
              <a:buNone/>
            </a:pPr>
            <a:r>
              <a:rPr lang="en-US" sz="1000" dirty="0" err="1" smtClean="0"/>
              <a:t>newNode.Data</a:t>
            </a:r>
            <a:r>
              <a:rPr lang="en-US" sz="1000" dirty="0" smtClean="0"/>
              <a:t> = </a:t>
            </a:r>
            <a:r>
              <a:rPr lang="en-US" sz="1000" dirty="0" err="1" smtClean="0"/>
              <a:t>i</a:t>
            </a:r>
            <a:r>
              <a:rPr lang="en-US" sz="1000" dirty="0" smtClean="0"/>
              <a:t>;</a:t>
            </a:r>
          </a:p>
          <a:p>
            <a:pPr lvl="2">
              <a:buNone/>
            </a:pPr>
            <a:r>
              <a:rPr lang="en-US" sz="1000" dirty="0" smtClean="0"/>
              <a:t>if (root == null)</a:t>
            </a:r>
          </a:p>
          <a:p>
            <a:pPr lvl="2">
              <a:buNone/>
            </a:pPr>
            <a:r>
              <a:rPr lang="en-US" sz="1000" dirty="0" smtClean="0"/>
              <a:t>root = </a:t>
            </a:r>
            <a:r>
              <a:rPr lang="en-US" sz="1000" dirty="0" err="1" smtClean="0"/>
              <a:t>newNode</a:t>
            </a:r>
            <a:r>
              <a:rPr lang="en-US" sz="1000" dirty="0" smtClean="0"/>
              <a:t>;</a:t>
            </a:r>
          </a:p>
          <a:p>
            <a:pPr lvl="2">
              <a:buNone/>
            </a:pPr>
            <a:r>
              <a:rPr lang="en-US" sz="1000" dirty="0" smtClean="0"/>
              <a:t>else </a:t>
            </a:r>
            <a:r>
              <a:rPr lang="en-US" sz="1000" i="1" dirty="0" smtClean="0"/>
              <a:t>{</a:t>
            </a:r>
          </a:p>
          <a:p>
            <a:pPr lvl="2">
              <a:buNone/>
            </a:pPr>
            <a:r>
              <a:rPr lang="en-US" sz="1000" dirty="0" smtClean="0"/>
              <a:t>Node current = root;</a:t>
            </a:r>
          </a:p>
          <a:p>
            <a:pPr lvl="2">
              <a:buNone/>
            </a:pPr>
            <a:r>
              <a:rPr lang="en-US" sz="1000" dirty="0" smtClean="0"/>
              <a:t>Node parent;</a:t>
            </a:r>
          </a:p>
          <a:p>
            <a:pPr lvl="3">
              <a:buNone/>
            </a:pPr>
            <a:r>
              <a:rPr lang="en-US" sz="1000" dirty="0" smtClean="0"/>
              <a:t>while (true) </a:t>
            </a:r>
            <a:r>
              <a:rPr lang="en-US" sz="1000" i="1" dirty="0" smtClean="0"/>
              <a:t>{</a:t>
            </a:r>
          </a:p>
          <a:p>
            <a:pPr lvl="3">
              <a:buNone/>
            </a:pPr>
            <a:r>
              <a:rPr lang="en-US" sz="1000" dirty="0" smtClean="0"/>
              <a:t>parent = current;</a:t>
            </a:r>
          </a:p>
          <a:p>
            <a:pPr lvl="4">
              <a:buNone/>
            </a:pPr>
            <a:r>
              <a:rPr lang="en-US" sz="1000" dirty="0" smtClean="0"/>
              <a:t>if (</a:t>
            </a:r>
            <a:r>
              <a:rPr lang="en-US" sz="1000" dirty="0" err="1" smtClean="0"/>
              <a:t>i</a:t>
            </a:r>
            <a:r>
              <a:rPr lang="en-US" sz="1000" dirty="0" smtClean="0"/>
              <a:t> &lt; </a:t>
            </a:r>
            <a:r>
              <a:rPr lang="en-US" sz="1000" dirty="0" err="1" smtClean="0"/>
              <a:t>current.Data</a:t>
            </a:r>
            <a:r>
              <a:rPr lang="en-US" sz="1000" dirty="0" smtClean="0"/>
              <a:t>) </a:t>
            </a:r>
            <a:r>
              <a:rPr lang="en-US" sz="1000" i="1" dirty="0" smtClean="0"/>
              <a:t>{</a:t>
            </a:r>
          </a:p>
          <a:p>
            <a:pPr lvl="4">
              <a:buNone/>
            </a:pPr>
            <a:r>
              <a:rPr lang="en-US" sz="1000" dirty="0" smtClean="0"/>
              <a:t>current = </a:t>
            </a:r>
            <a:r>
              <a:rPr lang="en-US" sz="1000" dirty="0" err="1" smtClean="0"/>
              <a:t>current.Left</a:t>
            </a:r>
            <a:r>
              <a:rPr lang="en-US" sz="1000" dirty="0" smtClean="0"/>
              <a:t>;</a:t>
            </a:r>
          </a:p>
          <a:p>
            <a:pPr lvl="5">
              <a:buNone/>
            </a:pPr>
            <a:r>
              <a:rPr lang="en-US" sz="1000" dirty="0" smtClean="0"/>
              <a:t>if (current == null) </a:t>
            </a:r>
            <a:r>
              <a:rPr lang="en-US" sz="1000" i="1" dirty="0" smtClean="0"/>
              <a:t>{</a:t>
            </a:r>
          </a:p>
          <a:p>
            <a:pPr lvl="5">
              <a:buNone/>
            </a:pPr>
            <a:r>
              <a:rPr lang="en-US" sz="1000" dirty="0" err="1" smtClean="0"/>
              <a:t>parent.Left</a:t>
            </a:r>
            <a:r>
              <a:rPr lang="en-US" sz="1000" dirty="0" smtClean="0"/>
              <a:t> = </a:t>
            </a:r>
            <a:r>
              <a:rPr lang="en-US" sz="1000" dirty="0" err="1" smtClean="0"/>
              <a:t>newNode</a:t>
            </a:r>
            <a:r>
              <a:rPr lang="en-US" sz="1000" dirty="0" smtClean="0"/>
              <a:t>;</a:t>
            </a:r>
          </a:p>
          <a:p>
            <a:pPr lvl="5">
              <a:buNone/>
            </a:pPr>
            <a:r>
              <a:rPr lang="en-US" sz="1000" dirty="0" smtClean="0"/>
              <a:t>break;</a:t>
            </a:r>
          </a:p>
          <a:p>
            <a:pPr lvl="5">
              <a:buNone/>
            </a:pPr>
            <a:r>
              <a:rPr lang="en-US" sz="1000" i="1" dirty="0" smtClean="0"/>
              <a:t>}</a:t>
            </a:r>
          </a:p>
          <a:p>
            <a:pPr lvl="4">
              <a:buNone/>
            </a:pPr>
            <a:r>
              <a:rPr lang="en-US" sz="1000" dirty="0" smtClean="0"/>
              <a:t>else </a:t>
            </a:r>
            <a:r>
              <a:rPr lang="en-US" sz="1000" i="1" dirty="0" smtClean="0"/>
              <a:t>{</a:t>
            </a:r>
          </a:p>
          <a:p>
            <a:pPr lvl="4">
              <a:buNone/>
            </a:pPr>
            <a:r>
              <a:rPr lang="en-US" sz="1000" dirty="0" smtClean="0"/>
              <a:t>current = </a:t>
            </a:r>
            <a:r>
              <a:rPr lang="en-US" sz="1000" dirty="0" err="1" smtClean="0"/>
              <a:t>current.Right</a:t>
            </a:r>
            <a:r>
              <a:rPr lang="en-US" sz="1000" dirty="0" smtClean="0"/>
              <a:t>;</a:t>
            </a:r>
          </a:p>
          <a:p>
            <a:pPr lvl="5">
              <a:buNone/>
            </a:pPr>
            <a:r>
              <a:rPr lang="en-US" sz="1000" dirty="0" smtClean="0"/>
              <a:t>if (current == null) </a:t>
            </a:r>
            <a:r>
              <a:rPr lang="en-US" sz="1000" i="1" dirty="0" smtClean="0"/>
              <a:t>{</a:t>
            </a:r>
          </a:p>
          <a:p>
            <a:pPr lvl="5">
              <a:buNone/>
            </a:pPr>
            <a:r>
              <a:rPr lang="en-US" sz="1000" dirty="0" err="1" smtClean="0"/>
              <a:t>parent.Right</a:t>
            </a:r>
            <a:r>
              <a:rPr lang="en-US" sz="1000" dirty="0" smtClean="0"/>
              <a:t> = </a:t>
            </a:r>
            <a:r>
              <a:rPr lang="en-US" sz="1000" dirty="0" err="1" smtClean="0"/>
              <a:t>newNode</a:t>
            </a:r>
            <a:r>
              <a:rPr lang="en-US" sz="1000" dirty="0" smtClean="0"/>
              <a:t>;</a:t>
            </a:r>
          </a:p>
          <a:p>
            <a:pPr lvl="5">
              <a:buNone/>
            </a:pPr>
            <a:r>
              <a:rPr lang="en-US" sz="1000" dirty="0" smtClean="0"/>
              <a:t>break;</a:t>
            </a:r>
          </a:p>
          <a:p>
            <a:pPr lvl="5">
              <a:buNone/>
            </a:pPr>
            <a:r>
              <a:rPr lang="en-US" sz="1000" i="1" dirty="0" smtClean="0"/>
              <a:t>}</a:t>
            </a:r>
          </a:p>
          <a:p>
            <a:pPr lvl="4">
              <a:buNone/>
            </a:pPr>
            <a:r>
              <a:rPr lang="en-US" sz="1000" i="1" dirty="0" smtClean="0"/>
              <a:t>}</a:t>
            </a:r>
          </a:p>
          <a:p>
            <a:pPr lvl="3">
              <a:buNone/>
            </a:pPr>
            <a:r>
              <a:rPr lang="en-US" sz="1000" i="1" dirty="0" smtClean="0"/>
              <a:t>}</a:t>
            </a:r>
          </a:p>
          <a:p>
            <a:pPr lvl="1">
              <a:buNone/>
            </a:pPr>
            <a:r>
              <a:rPr lang="en-US" sz="1000" i="1" dirty="0" smtClean="0"/>
              <a:t>}</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Tree</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077200" cy="5334000"/>
          </a:xfrm>
        </p:spPr>
        <p:txBody>
          <a:bodyPr>
            <a:noAutofit/>
          </a:bodyPr>
          <a:lstStyle/>
          <a:p>
            <a:pPr lvl="1">
              <a:buNone/>
            </a:pPr>
            <a:r>
              <a:rPr lang="en-US" sz="1000" dirty="0" smtClean="0"/>
              <a:t>public void Insert(</a:t>
            </a:r>
            <a:r>
              <a:rPr lang="en-US" sz="1000" dirty="0" err="1" smtClean="0"/>
              <a:t>int</a:t>
            </a:r>
            <a:r>
              <a:rPr lang="en-US" sz="1000" dirty="0" smtClean="0"/>
              <a:t> </a:t>
            </a:r>
            <a:r>
              <a:rPr lang="en-US" sz="1000" dirty="0" err="1" smtClean="0"/>
              <a:t>i</a:t>
            </a:r>
            <a:r>
              <a:rPr lang="en-US" sz="1000" dirty="0" smtClean="0"/>
              <a:t>) </a:t>
            </a:r>
            <a:r>
              <a:rPr lang="en-US" sz="1000" i="1" dirty="0" smtClean="0"/>
              <a:t>{</a:t>
            </a:r>
          </a:p>
          <a:p>
            <a:pPr lvl="2">
              <a:buNone/>
            </a:pPr>
            <a:r>
              <a:rPr lang="en-US" sz="1000" dirty="0" smtClean="0"/>
              <a:t>Node </a:t>
            </a:r>
            <a:r>
              <a:rPr lang="en-US" sz="1000" dirty="0" err="1" smtClean="0"/>
              <a:t>newNode</a:t>
            </a:r>
            <a:r>
              <a:rPr lang="en-US" sz="1000" dirty="0" smtClean="0"/>
              <a:t> = new Node();</a:t>
            </a:r>
          </a:p>
          <a:p>
            <a:pPr lvl="2">
              <a:buNone/>
            </a:pPr>
            <a:r>
              <a:rPr lang="en-US" sz="1000" dirty="0" err="1" smtClean="0"/>
              <a:t>newNode.Data</a:t>
            </a:r>
            <a:r>
              <a:rPr lang="en-US" sz="1000" dirty="0" smtClean="0"/>
              <a:t> = </a:t>
            </a:r>
            <a:r>
              <a:rPr lang="en-US" sz="1000" dirty="0" err="1" smtClean="0"/>
              <a:t>i</a:t>
            </a:r>
            <a:r>
              <a:rPr lang="en-US" sz="1000" dirty="0" smtClean="0"/>
              <a:t>;</a:t>
            </a:r>
          </a:p>
          <a:p>
            <a:pPr lvl="2">
              <a:buNone/>
            </a:pPr>
            <a:r>
              <a:rPr lang="en-US" sz="1000" dirty="0" smtClean="0"/>
              <a:t>if (root == null)</a:t>
            </a:r>
          </a:p>
          <a:p>
            <a:pPr lvl="2">
              <a:buNone/>
            </a:pPr>
            <a:r>
              <a:rPr lang="en-US" sz="1000" dirty="0" smtClean="0"/>
              <a:t>root = </a:t>
            </a:r>
            <a:r>
              <a:rPr lang="en-US" sz="1000" dirty="0" err="1" smtClean="0"/>
              <a:t>newNode</a:t>
            </a:r>
            <a:r>
              <a:rPr lang="en-US" sz="1000" dirty="0" smtClean="0"/>
              <a:t>;</a:t>
            </a:r>
          </a:p>
          <a:p>
            <a:pPr lvl="2">
              <a:buNone/>
            </a:pPr>
            <a:r>
              <a:rPr lang="en-US" sz="1000" dirty="0" smtClean="0"/>
              <a:t>else </a:t>
            </a:r>
            <a:r>
              <a:rPr lang="en-US" sz="1000" i="1" dirty="0" smtClean="0"/>
              <a:t>{</a:t>
            </a:r>
          </a:p>
          <a:p>
            <a:pPr lvl="2">
              <a:buNone/>
            </a:pPr>
            <a:r>
              <a:rPr lang="en-US" sz="1000" dirty="0" smtClean="0"/>
              <a:t>Node current = root;</a:t>
            </a:r>
          </a:p>
          <a:p>
            <a:pPr lvl="2">
              <a:buNone/>
            </a:pPr>
            <a:r>
              <a:rPr lang="en-US" sz="1000" dirty="0" smtClean="0"/>
              <a:t>Node parent;</a:t>
            </a:r>
          </a:p>
          <a:p>
            <a:pPr lvl="3">
              <a:buNone/>
            </a:pPr>
            <a:r>
              <a:rPr lang="en-US" sz="1000" dirty="0" smtClean="0"/>
              <a:t>while (true) </a:t>
            </a:r>
            <a:r>
              <a:rPr lang="en-US" sz="1000" i="1" dirty="0" smtClean="0"/>
              <a:t>{</a:t>
            </a:r>
          </a:p>
          <a:p>
            <a:pPr lvl="3">
              <a:buNone/>
            </a:pPr>
            <a:r>
              <a:rPr lang="en-US" sz="1000" dirty="0" smtClean="0"/>
              <a:t>parent = current;</a:t>
            </a:r>
          </a:p>
          <a:p>
            <a:pPr lvl="4">
              <a:buNone/>
            </a:pPr>
            <a:r>
              <a:rPr lang="en-US" sz="1000" dirty="0" smtClean="0"/>
              <a:t>if (</a:t>
            </a:r>
            <a:r>
              <a:rPr lang="en-US" sz="1000" dirty="0" err="1" smtClean="0"/>
              <a:t>i</a:t>
            </a:r>
            <a:r>
              <a:rPr lang="en-US" sz="1000" dirty="0" smtClean="0"/>
              <a:t> &lt; </a:t>
            </a:r>
            <a:r>
              <a:rPr lang="en-US" sz="1000" dirty="0" err="1" smtClean="0"/>
              <a:t>current.Data</a:t>
            </a:r>
            <a:r>
              <a:rPr lang="en-US" sz="1000" dirty="0" smtClean="0"/>
              <a:t>) </a:t>
            </a:r>
            <a:r>
              <a:rPr lang="en-US" sz="1000" i="1" dirty="0" smtClean="0"/>
              <a:t>{</a:t>
            </a:r>
          </a:p>
          <a:p>
            <a:pPr lvl="4">
              <a:buNone/>
            </a:pPr>
            <a:r>
              <a:rPr lang="en-US" sz="1000" dirty="0" smtClean="0"/>
              <a:t>current = </a:t>
            </a:r>
            <a:r>
              <a:rPr lang="en-US" sz="1000" dirty="0" err="1" smtClean="0"/>
              <a:t>current.Left</a:t>
            </a:r>
            <a:r>
              <a:rPr lang="en-US" sz="1000" dirty="0" smtClean="0"/>
              <a:t>;</a:t>
            </a:r>
          </a:p>
          <a:p>
            <a:pPr lvl="5">
              <a:buNone/>
            </a:pPr>
            <a:r>
              <a:rPr lang="en-US" sz="1000" dirty="0" smtClean="0"/>
              <a:t>if (current == null) </a:t>
            </a:r>
            <a:r>
              <a:rPr lang="en-US" sz="1000" i="1" dirty="0" smtClean="0"/>
              <a:t>{</a:t>
            </a:r>
          </a:p>
          <a:p>
            <a:pPr lvl="5">
              <a:buNone/>
            </a:pPr>
            <a:r>
              <a:rPr lang="en-US" sz="1000" dirty="0" err="1" smtClean="0"/>
              <a:t>parent.Left</a:t>
            </a:r>
            <a:r>
              <a:rPr lang="en-US" sz="1000" dirty="0" smtClean="0"/>
              <a:t> = </a:t>
            </a:r>
            <a:r>
              <a:rPr lang="en-US" sz="1000" dirty="0" err="1" smtClean="0"/>
              <a:t>newNode</a:t>
            </a:r>
            <a:r>
              <a:rPr lang="en-US" sz="1000" dirty="0" smtClean="0"/>
              <a:t>;</a:t>
            </a:r>
          </a:p>
          <a:p>
            <a:pPr lvl="5">
              <a:buNone/>
            </a:pPr>
            <a:r>
              <a:rPr lang="en-US" sz="1000" dirty="0" smtClean="0"/>
              <a:t>break;</a:t>
            </a:r>
          </a:p>
          <a:p>
            <a:pPr lvl="5">
              <a:buNone/>
            </a:pPr>
            <a:r>
              <a:rPr lang="en-US" sz="1000" i="1" dirty="0" smtClean="0"/>
              <a:t>}</a:t>
            </a:r>
          </a:p>
          <a:p>
            <a:pPr lvl="4">
              <a:buNone/>
            </a:pPr>
            <a:r>
              <a:rPr lang="en-US" sz="1000" dirty="0" smtClean="0"/>
              <a:t>else </a:t>
            </a:r>
            <a:r>
              <a:rPr lang="en-US" sz="1000" i="1" dirty="0" smtClean="0"/>
              <a:t>{</a:t>
            </a:r>
          </a:p>
          <a:p>
            <a:pPr lvl="4">
              <a:buNone/>
            </a:pPr>
            <a:r>
              <a:rPr lang="en-US" sz="1000" dirty="0" smtClean="0"/>
              <a:t>current = </a:t>
            </a:r>
            <a:r>
              <a:rPr lang="en-US" sz="1000" dirty="0" err="1" smtClean="0"/>
              <a:t>current.Right</a:t>
            </a:r>
            <a:r>
              <a:rPr lang="en-US" sz="1000" dirty="0" smtClean="0"/>
              <a:t>;</a:t>
            </a:r>
          </a:p>
          <a:p>
            <a:pPr lvl="5">
              <a:buNone/>
            </a:pPr>
            <a:r>
              <a:rPr lang="en-US" sz="1000" dirty="0" smtClean="0"/>
              <a:t>if (current == null) </a:t>
            </a:r>
            <a:r>
              <a:rPr lang="en-US" sz="1000" i="1" dirty="0" smtClean="0"/>
              <a:t>{</a:t>
            </a:r>
          </a:p>
          <a:p>
            <a:pPr lvl="5">
              <a:buNone/>
            </a:pPr>
            <a:r>
              <a:rPr lang="en-US" sz="1000" dirty="0" err="1" smtClean="0"/>
              <a:t>parent.Right</a:t>
            </a:r>
            <a:r>
              <a:rPr lang="en-US" sz="1000" dirty="0" smtClean="0"/>
              <a:t> = </a:t>
            </a:r>
            <a:r>
              <a:rPr lang="en-US" sz="1000" dirty="0" err="1" smtClean="0"/>
              <a:t>newNode</a:t>
            </a:r>
            <a:r>
              <a:rPr lang="en-US" sz="1000" dirty="0" smtClean="0"/>
              <a:t>;</a:t>
            </a:r>
          </a:p>
          <a:p>
            <a:pPr lvl="5">
              <a:buNone/>
            </a:pPr>
            <a:r>
              <a:rPr lang="en-US" sz="1000" dirty="0" smtClean="0"/>
              <a:t>break;</a:t>
            </a:r>
          </a:p>
          <a:p>
            <a:pPr lvl="5">
              <a:buNone/>
            </a:pPr>
            <a:r>
              <a:rPr lang="en-US" sz="1000" i="1" dirty="0" smtClean="0"/>
              <a:t>}</a:t>
            </a:r>
          </a:p>
          <a:p>
            <a:pPr lvl="4">
              <a:buNone/>
            </a:pPr>
            <a:r>
              <a:rPr lang="en-US" sz="1000" i="1" dirty="0" smtClean="0"/>
              <a:t>}</a:t>
            </a:r>
          </a:p>
          <a:p>
            <a:pPr lvl="3">
              <a:buNone/>
            </a:pPr>
            <a:r>
              <a:rPr lang="en-US" sz="1000" i="1" dirty="0" smtClean="0"/>
              <a:t>}</a:t>
            </a:r>
          </a:p>
          <a:p>
            <a:pPr lvl="1">
              <a:buNone/>
            </a:pPr>
            <a:r>
              <a:rPr lang="en-US" sz="1000" i="1" dirty="0" smtClean="0"/>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n-US" b="1" dirty="0" err="1" smtClean="0"/>
              <a:t>Topicos</a:t>
            </a:r>
            <a:r>
              <a:rPr lang="en-US" b="1" dirty="0" smtClean="0"/>
              <a:t> </a:t>
            </a:r>
            <a:r>
              <a:rPr lang="en-US" b="1" dirty="0" err="1" smtClean="0"/>
              <a:t>Selectos</a:t>
            </a:r>
            <a:r>
              <a:rPr lang="en-US" b="1" dirty="0" smtClean="0"/>
              <a:t> de </a:t>
            </a:r>
            <a:r>
              <a:rPr lang="en-US" b="1" dirty="0" err="1" smtClean="0"/>
              <a:t>Programacion</a:t>
            </a:r>
            <a:endParaRPr lang="en-US" dirty="0"/>
          </a:p>
        </p:txBody>
      </p:sp>
      <p:sp>
        <p:nvSpPr>
          <p:cNvPr id="3" name="2 Marcador de contenido"/>
          <p:cNvSpPr>
            <a:spLocks noGrp="1"/>
          </p:cNvSpPr>
          <p:nvPr>
            <p:ph sz="quarter" idx="1"/>
          </p:nvPr>
        </p:nvSpPr>
        <p:spPr>
          <a:xfrm>
            <a:off x="457200" y="1219200"/>
            <a:ext cx="4038600" cy="5257800"/>
          </a:xfrm>
        </p:spPr>
        <p:txBody>
          <a:bodyPr>
            <a:noAutofit/>
          </a:bodyPr>
          <a:lstStyle/>
          <a:p>
            <a:r>
              <a:rPr lang="en-US" sz="1800" dirty="0" err="1" smtClean="0"/>
              <a:t>Tipos</a:t>
            </a:r>
            <a:r>
              <a:rPr lang="en-US" sz="1800" dirty="0" smtClean="0"/>
              <a:t> de </a:t>
            </a:r>
            <a:r>
              <a:rPr lang="en-US" sz="1800" dirty="0" err="1" smtClean="0"/>
              <a:t>datos</a:t>
            </a:r>
            <a:r>
              <a:rPr lang="en-US" sz="1800" dirty="0" smtClean="0"/>
              <a:t> </a:t>
            </a:r>
            <a:r>
              <a:rPr lang="en-US" sz="1800" dirty="0" err="1" smtClean="0"/>
              <a:t>definidos</a:t>
            </a:r>
            <a:r>
              <a:rPr lang="en-US" sz="1800" dirty="0" smtClean="0"/>
              <a:t> </a:t>
            </a:r>
            <a:r>
              <a:rPr lang="en-US" sz="1800" dirty="0" err="1" smtClean="0"/>
              <a:t>por</a:t>
            </a:r>
            <a:r>
              <a:rPr lang="en-US" sz="1800" dirty="0" smtClean="0"/>
              <a:t> el </a:t>
            </a:r>
            <a:r>
              <a:rPr lang="en-US" sz="1800" dirty="0" err="1" smtClean="0"/>
              <a:t>usuario</a:t>
            </a:r>
            <a:r>
              <a:rPr lang="en-US" sz="1800" dirty="0" smtClean="0"/>
              <a:t>.</a:t>
            </a:r>
          </a:p>
          <a:p>
            <a:pPr lvl="1"/>
            <a:r>
              <a:rPr sz="1200" smtClean="0"/>
              <a:t>1.1 Agregación de datos (struct).</a:t>
            </a:r>
          </a:p>
          <a:p>
            <a:pPr lvl="1"/>
            <a:r>
              <a:rPr sz="1200" smtClean="0"/>
              <a:t>1.2 Uniones de datos (union).</a:t>
            </a:r>
          </a:p>
          <a:p>
            <a:pPr lvl="1"/>
            <a:r>
              <a:rPr lang="en-US" sz="1200" dirty="0" smtClean="0"/>
              <a:t>1.3 </a:t>
            </a:r>
            <a:r>
              <a:rPr lang="en-US" sz="1200" dirty="0" err="1" smtClean="0"/>
              <a:t>Registros</a:t>
            </a:r>
            <a:r>
              <a:rPr lang="en-US" sz="1200" dirty="0" smtClean="0"/>
              <a:t> </a:t>
            </a:r>
            <a:r>
              <a:rPr lang="en-US" sz="1200" dirty="0" err="1" smtClean="0"/>
              <a:t>variantes</a:t>
            </a:r>
            <a:r>
              <a:rPr lang="en-US" sz="1200" dirty="0" smtClean="0"/>
              <a:t>.</a:t>
            </a:r>
          </a:p>
          <a:p>
            <a:pPr lvl="1"/>
            <a:r>
              <a:rPr sz="1200" smtClean="0"/>
              <a:t>1.4 Tipos de datos enumerados.</a:t>
            </a:r>
          </a:p>
          <a:p>
            <a:pPr lvl="1"/>
            <a:r>
              <a:rPr lang="en-US" sz="1200" dirty="0" smtClean="0"/>
              <a:t>1.5 </a:t>
            </a:r>
            <a:r>
              <a:rPr lang="en-US" sz="1200" dirty="0" err="1" smtClean="0"/>
              <a:t>Manejo</a:t>
            </a:r>
            <a:r>
              <a:rPr lang="en-US" sz="1200" dirty="0" smtClean="0"/>
              <a:t> de bits.</a:t>
            </a:r>
          </a:p>
          <a:p>
            <a:pPr lvl="1"/>
            <a:r>
              <a:rPr lang="en-US" sz="1200" dirty="0" smtClean="0"/>
              <a:t>1.6 Campos de bits.</a:t>
            </a:r>
          </a:p>
          <a:p>
            <a:pPr lvl="1"/>
            <a:r>
              <a:rPr lang="en-US" sz="1200" dirty="0" smtClean="0"/>
              <a:t>1.7 </a:t>
            </a:r>
            <a:r>
              <a:rPr lang="en-US" sz="1200" dirty="0" err="1" smtClean="0"/>
              <a:t>Operaciones</a:t>
            </a:r>
            <a:r>
              <a:rPr lang="en-US" sz="1200" dirty="0" smtClean="0"/>
              <a:t> con Bits ( AND, OR,</a:t>
            </a:r>
          </a:p>
          <a:p>
            <a:pPr lvl="1"/>
            <a:r>
              <a:rPr lang="en-US" sz="1200" dirty="0" smtClean="0"/>
              <a:t>NOT, XOR).</a:t>
            </a:r>
          </a:p>
          <a:p>
            <a:r>
              <a:rPr lang="en-US" sz="1800" dirty="0" err="1" smtClean="0"/>
              <a:t>Creación</a:t>
            </a:r>
            <a:r>
              <a:rPr lang="en-US" sz="1800" dirty="0" smtClean="0"/>
              <a:t> de </a:t>
            </a:r>
            <a:r>
              <a:rPr lang="en-US" sz="1800" dirty="0" err="1" smtClean="0"/>
              <a:t>componentes</a:t>
            </a:r>
            <a:r>
              <a:rPr lang="en-US" sz="1800" dirty="0" smtClean="0"/>
              <a:t> y </a:t>
            </a:r>
            <a:r>
              <a:rPr lang="en-US" sz="1800" dirty="0" err="1" smtClean="0"/>
              <a:t>librerías</a:t>
            </a:r>
            <a:r>
              <a:rPr lang="en-US" sz="1800" dirty="0" smtClean="0"/>
              <a:t> </a:t>
            </a:r>
            <a:r>
              <a:rPr lang="en-US" sz="1800" dirty="0" err="1" smtClean="0"/>
              <a:t>dinámicas</a:t>
            </a:r>
            <a:endParaRPr lang="en-US" sz="1800" dirty="0" smtClean="0"/>
          </a:p>
          <a:p>
            <a:pPr lvl="1"/>
            <a:r>
              <a:rPr lang="en-US" sz="1200" dirty="0" smtClean="0"/>
              <a:t>2.1 </a:t>
            </a:r>
            <a:r>
              <a:rPr lang="en-US" sz="1200" dirty="0" err="1" smtClean="0"/>
              <a:t>Creación</a:t>
            </a:r>
            <a:r>
              <a:rPr lang="en-US" sz="1200" dirty="0" smtClean="0"/>
              <a:t> de </a:t>
            </a:r>
            <a:r>
              <a:rPr lang="en-US" sz="1200" dirty="0" err="1" smtClean="0"/>
              <a:t>componentes</a:t>
            </a:r>
            <a:r>
              <a:rPr lang="en-US" sz="1200" dirty="0" smtClean="0"/>
              <a:t>.</a:t>
            </a:r>
          </a:p>
          <a:p>
            <a:pPr lvl="1"/>
            <a:r>
              <a:rPr sz="1200" smtClean="0"/>
              <a:t>2.2 Creación de librerías dinámicas.</a:t>
            </a:r>
          </a:p>
        </p:txBody>
      </p:sp>
      <p:sp>
        <p:nvSpPr>
          <p:cNvPr id="4" name="2 Marcador de contenido"/>
          <p:cNvSpPr txBox="1">
            <a:spLocks/>
          </p:cNvSpPr>
          <p:nvPr/>
        </p:nvSpPr>
        <p:spPr>
          <a:xfrm>
            <a:off x="4724400" y="1219200"/>
            <a:ext cx="4038600" cy="5257800"/>
          </a:xfrm>
          <a:prstGeom prst="rect">
            <a:avLst/>
          </a:prstGeom>
        </p:spPr>
        <p:txBody>
          <a:bodyPr vert="horz">
            <a:noAutofit/>
          </a:bodyPr>
          <a:lstStyle/>
          <a:p>
            <a:r>
              <a:rPr lang="es-ES" sz="2000" dirty="0" smtClean="0"/>
              <a:t>Programación concurrente </a:t>
            </a:r>
            <a:r>
              <a:rPr lang="es-ES" sz="2000" dirty="0" err="1" smtClean="0"/>
              <a:t>multihilo</a:t>
            </a:r>
            <a:r>
              <a:rPr lang="es-ES" sz="2000" dirty="0" smtClean="0"/>
              <a:t>.</a:t>
            </a:r>
          </a:p>
          <a:p>
            <a:pPr lvl="1"/>
            <a:r>
              <a:rPr lang="es-ES" sz="1200" dirty="0" smtClean="0"/>
              <a:t>3.1 Concepto de Hilo.</a:t>
            </a:r>
          </a:p>
          <a:p>
            <a:pPr lvl="1"/>
            <a:r>
              <a:rPr lang="es-ES" sz="1200" dirty="0" smtClean="0"/>
              <a:t>3.2 Comparación de un programa de flujo</a:t>
            </a:r>
          </a:p>
          <a:p>
            <a:pPr lvl="1"/>
            <a:r>
              <a:rPr lang="es-ES" sz="1200" dirty="0" smtClean="0"/>
              <a:t>único contra uno de flujo múltiple.</a:t>
            </a:r>
          </a:p>
          <a:p>
            <a:pPr lvl="1"/>
            <a:r>
              <a:rPr lang="es-ES" sz="1200" dirty="0" smtClean="0"/>
              <a:t>3.3 Creación y control de hilos.</a:t>
            </a:r>
          </a:p>
          <a:p>
            <a:pPr lvl="2"/>
            <a:r>
              <a:rPr lang="es-ES" sz="1200" dirty="0" smtClean="0"/>
              <a:t>3.3.1 Atributos de hilos.</a:t>
            </a:r>
          </a:p>
          <a:p>
            <a:pPr lvl="2"/>
            <a:r>
              <a:rPr lang="es-ES" sz="1200" dirty="0" smtClean="0"/>
              <a:t>3.3.2 Creación e Inicialización de</a:t>
            </a:r>
          </a:p>
          <a:p>
            <a:pPr lvl="2"/>
            <a:r>
              <a:rPr lang="es-ES" sz="1200" dirty="0" smtClean="0"/>
              <a:t>hilos.</a:t>
            </a:r>
          </a:p>
          <a:p>
            <a:pPr lvl="2"/>
            <a:r>
              <a:rPr lang="es-ES" sz="1200" dirty="0" smtClean="0"/>
              <a:t>3.3.3 Arranque de hilos.</a:t>
            </a:r>
          </a:p>
          <a:p>
            <a:pPr lvl="2"/>
            <a:r>
              <a:rPr lang="es-ES" sz="1200" dirty="0" smtClean="0"/>
              <a:t>3.3.4 Manipulación de hilos.</a:t>
            </a:r>
          </a:p>
          <a:p>
            <a:pPr lvl="2"/>
            <a:r>
              <a:rPr lang="es-ES" sz="1200" dirty="0" smtClean="0"/>
              <a:t>3.3.5 Suspensión de hilos.</a:t>
            </a:r>
          </a:p>
          <a:p>
            <a:pPr lvl="2"/>
            <a:r>
              <a:rPr lang="es-ES" sz="1200" dirty="0" smtClean="0"/>
              <a:t>3.3.6 Parada de hilos.</a:t>
            </a:r>
          </a:p>
          <a:p>
            <a:pPr lvl="1"/>
            <a:r>
              <a:rPr lang="es-ES" sz="1200" dirty="0" smtClean="0"/>
              <a:t>3.4 Sincronización de hilos.</a:t>
            </a:r>
          </a:p>
          <a:p>
            <a:pPr lvl="2"/>
            <a:r>
              <a:rPr lang="es-ES" sz="1200" dirty="0" smtClean="0"/>
              <a:t>3.4.1 </a:t>
            </a:r>
            <a:r>
              <a:rPr lang="es-ES" sz="1200" dirty="0" err="1" smtClean="0"/>
              <a:t>Mutex</a:t>
            </a:r>
            <a:r>
              <a:rPr lang="es-ES" sz="1200" dirty="0" smtClean="0"/>
              <a:t>.</a:t>
            </a:r>
          </a:p>
          <a:p>
            <a:pPr lvl="2"/>
            <a:r>
              <a:rPr lang="es-ES" sz="1200" dirty="0" smtClean="0"/>
              <a:t>3.4.2 Semáforos.</a:t>
            </a:r>
          </a:p>
          <a:p>
            <a:pPr lvl="2"/>
            <a:r>
              <a:rPr lang="es-ES" sz="1200" dirty="0" smtClean="0"/>
              <a:t>3.4.3 Barreras (</a:t>
            </a:r>
            <a:r>
              <a:rPr lang="es-ES" sz="1200" dirty="0" err="1" smtClean="0"/>
              <a:t>Barrier</a:t>
            </a:r>
            <a:r>
              <a:rPr lang="es-ES" sz="1200" dirty="0" smtClean="0"/>
              <a:t>).</a:t>
            </a:r>
          </a:p>
          <a:p>
            <a:r>
              <a:rPr lang="en-US" dirty="0" err="1" smtClean="0"/>
              <a:t>Interfaz</a:t>
            </a:r>
            <a:r>
              <a:rPr lang="en-US" dirty="0" smtClean="0"/>
              <a:t> </a:t>
            </a:r>
            <a:r>
              <a:rPr lang="en-US" dirty="0" err="1" smtClean="0"/>
              <a:t>Gráfica</a:t>
            </a:r>
            <a:r>
              <a:rPr lang="en-US" dirty="0" smtClean="0"/>
              <a:t> de </a:t>
            </a:r>
            <a:r>
              <a:rPr lang="en-US" dirty="0" err="1" smtClean="0"/>
              <a:t>Usuario</a:t>
            </a:r>
            <a:r>
              <a:rPr lang="en-US" dirty="0" smtClean="0"/>
              <a:t> (GUI)</a:t>
            </a:r>
          </a:p>
          <a:p>
            <a:pPr lvl="1"/>
            <a:r>
              <a:rPr lang="es-ES" sz="1200" dirty="0" smtClean="0"/>
              <a:t>4.1 Creación de interfaz gráfica para</a:t>
            </a:r>
          </a:p>
          <a:p>
            <a:pPr lvl="1"/>
            <a:r>
              <a:rPr lang="en-US" sz="1200" dirty="0" err="1" smtClean="0"/>
              <a:t>usuarios</a:t>
            </a:r>
            <a:r>
              <a:rPr lang="en-US" sz="1200" dirty="0" smtClean="0"/>
              <a:t>.</a:t>
            </a:r>
          </a:p>
          <a:p>
            <a:pPr lvl="2"/>
            <a:r>
              <a:rPr lang="es-ES" sz="1200" dirty="0" smtClean="0"/>
              <a:t>4.1.1 Librería de interfaz gráfica</a:t>
            </a:r>
          </a:p>
          <a:p>
            <a:pPr lvl="2"/>
            <a:r>
              <a:rPr lang="en-US" sz="1200" dirty="0" smtClean="0"/>
              <a:t>(API’s).</a:t>
            </a:r>
          </a:p>
          <a:p>
            <a:pPr lvl="2"/>
            <a:r>
              <a:rPr lang="en-US" sz="1200" dirty="0" smtClean="0"/>
              <a:t>4.1.2 </a:t>
            </a:r>
            <a:r>
              <a:rPr lang="en-US" sz="1200" dirty="0" err="1" smtClean="0"/>
              <a:t>Aplicaciones</a:t>
            </a:r>
            <a:r>
              <a:rPr lang="en-US" sz="1200" dirty="0" smtClean="0"/>
              <a:t> GUI.</a:t>
            </a:r>
          </a:p>
          <a:p>
            <a:pPr lvl="1"/>
            <a:r>
              <a:rPr lang="en-US" sz="1200" dirty="0" smtClean="0"/>
              <a:t>4.2 </a:t>
            </a:r>
            <a:r>
              <a:rPr lang="en-US" sz="1200" dirty="0" err="1" smtClean="0"/>
              <a:t>Computación</a:t>
            </a:r>
            <a:r>
              <a:rPr lang="en-US" sz="1200" dirty="0" smtClean="0"/>
              <a:t> </a:t>
            </a:r>
            <a:r>
              <a:rPr lang="en-US" sz="1200" dirty="0" err="1" smtClean="0"/>
              <a:t>gráfica</a:t>
            </a:r>
            <a:r>
              <a:rPr lang="en-US" sz="1200" dirty="0" smtClean="0"/>
              <a:t>.</a:t>
            </a:r>
          </a:p>
          <a:p>
            <a:pPr lvl="2"/>
            <a:r>
              <a:rPr lang="en-US" sz="1200" dirty="0" smtClean="0"/>
              <a:t>4.2.1 </a:t>
            </a:r>
            <a:r>
              <a:rPr lang="en-US" sz="1200" dirty="0" err="1" smtClean="0"/>
              <a:t>Área</a:t>
            </a:r>
            <a:r>
              <a:rPr lang="en-US" sz="1200" dirty="0" smtClean="0"/>
              <a:t> de </a:t>
            </a:r>
            <a:r>
              <a:rPr lang="en-US" sz="1200" dirty="0" err="1" smtClean="0"/>
              <a:t>dibujo</a:t>
            </a:r>
            <a:r>
              <a:rPr lang="en-US" sz="1200" dirty="0" smtClean="0"/>
              <a:t>.</a:t>
            </a:r>
          </a:p>
          <a:p>
            <a:pPr lvl="2"/>
            <a:r>
              <a:rPr lang="es-ES" sz="1200" dirty="0" smtClean="0"/>
              <a:t>4.2.2 Primitivas de dibujo (línea, arco,</a:t>
            </a:r>
          </a:p>
          <a:p>
            <a:pPr lvl="2"/>
            <a:r>
              <a:rPr lang="en-US" sz="1200" dirty="0" err="1" smtClean="0"/>
              <a:t>circulo</a:t>
            </a:r>
            <a:r>
              <a:rPr lang="en-US" sz="1200" dirty="0" smtClean="0"/>
              <a:t>, </a:t>
            </a:r>
            <a:r>
              <a:rPr lang="en-US" sz="1200" dirty="0" err="1" smtClean="0"/>
              <a:t>colores</a:t>
            </a:r>
            <a:r>
              <a:rPr lang="en-US" sz="1200" dirty="0" smtClean="0"/>
              <a:t>, </a:t>
            </a:r>
            <a:r>
              <a:rPr lang="en-US" sz="1200" dirty="0" err="1" smtClean="0"/>
              <a:t>rellenos</a:t>
            </a:r>
            <a:r>
              <a:rPr lang="en-US" sz="1200" dirty="0" smtClean="0"/>
              <a:t>,</a:t>
            </a:r>
          </a:p>
          <a:p>
            <a:pPr lvl="2"/>
            <a:r>
              <a:rPr lang="en-US" sz="1200" dirty="0" err="1" smtClean="0"/>
              <a:t>imágenes</a:t>
            </a:r>
            <a:r>
              <a:rPr lang="en-US" sz="1200" dirty="0" smtClean="0"/>
              <a:t>).</a:t>
            </a:r>
          </a:p>
          <a:p>
            <a:pPr lvl="1"/>
            <a:endParaRPr kumimoji="0" lang="es-ES" sz="1000" b="0" i="0" u="none" strike="noStrike" kern="1200" cap="none" spc="0" normalizeH="0" baseline="0" noProof="0" dirty="0" smtClean="0">
              <a:ln>
                <a:noFill/>
              </a:ln>
              <a:solidFill>
                <a:schemeClr val="tx2"/>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Set</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077200" cy="3276600"/>
          </a:xfrm>
        </p:spPr>
        <p:txBody>
          <a:bodyPr>
            <a:noAutofit/>
          </a:bodyPr>
          <a:lstStyle/>
          <a:p>
            <a:r>
              <a:rPr lang="en-US" sz="2400" dirty="0" smtClean="0"/>
              <a:t>A set is a collection of unordered data values where each value is unique.</a:t>
            </a:r>
          </a:p>
          <a:p>
            <a:r>
              <a:rPr lang="en-US" sz="2400" dirty="0" smtClean="0"/>
              <a:t>The list of students in a class is an example of a set, as is, of course, the integers.</a:t>
            </a:r>
          </a:p>
          <a:p>
            <a:r>
              <a:rPr lang="en-US" sz="2400" dirty="0" smtClean="0"/>
              <a:t>Operations that can be performed on sets include union and intersection. </a:t>
            </a:r>
          </a:p>
          <a:p>
            <a:r>
              <a:rPr lang="en-US" sz="2400" dirty="0" smtClean="0"/>
              <a:t>An example of set operations is shown in Figure</a:t>
            </a:r>
            <a:endParaRPr lang="en-US" sz="2400" i="1" dirty="0" smtClean="0"/>
          </a:p>
        </p:txBody>
      </p:sp>
      <p:pic>
        <p:nvPicPr>
          <p:cNvPr id="7170" name="Picture 2"/>
          <p:cNvPicPr>
            <a:picLocks noChangeAspect="1" noChangeArrowheads="1"/>
          </p:cNvPicPr>
          <p:nvPr/>
        </p:nvPicPr>
        <p:blipFill>
          <a:blip r:embed="rId3" cstate="print"/>
          <a:srcRect/>
          <a:stretch>
            <a:fillRect/>
          </a:stretch>
        </p:blipFill>
        <p:spPr bwMode="auto">
          <a:xfrm>
            <a:off x="2133600" y="4495800"/>
            <a:ext cx="4162425" cy="1409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Graph</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077200" cy="3276600"/>
          </a:xfrm>
        </p:spPr>
        <p:txBody>
          <a:bodyPr>
            <a:noAutofit/>
          </a:bodyPr>
          <a:lstStyle/>
          <a:p>
            <a:r>
              <a:rPr lang="en-US" sz="2400" dirty="0" smtClean="0"/>
              <a:t>A graph is a set of nodes and a set of edges that connect the nodes. </a:t>
            </a:r>
          </a:p>
          <a:p>
            <a:r>
              <a:rPr lang="en-US" sz="2400" dirty="0" smtClean="0"/>
              <a:t>Graphs are used to model situations where each of the nodes in a graph must be visited, sometimes in a particular order, and the goal is to find the most efficient way to “traverse” the graph. </a:t>
            </a:r>
          </a:p>
          <a:p>
            <a:r>
              <a:rPr lang="en-US" sz="2400" dirty="0" smtClean="0"/>
              <a:t>Graphs are used in logistics and job scheduling and are well studied by computer scientists and mathematicians.</a:t>
            </a:r>
            <a:endParaRPr lang="en-US" sz="2400" i="1" dirty="0" smtClean="0"/>
          </a:p>
        </p:txBody>
      </p:sp>
      <p:pic>
        <p:nvPicPr>
          <p:cNvPr id="8194" name="Picture 2"/>
          <p:cNvPicPr>
            <a:picLocks noChangeAspect="1" noChangeArrowheads="1"/>
          </p:cNvPicPr>
          <p:nvPr/>
        </p:nvPicPr>
        <p:blipFill>
          <a:blip r:embed="rId3" cstate="print"/>
          <a:srcRect/>
          <a:stretch>
            <a:fillRect/>
          </a:stretch>
        </p:blipFill>
        <p:spPr bwMode="auto">
          <a:xfrm>
            <a:off x="2057400" y="4343400"/>
            <a:ext cx="5131916" cy="1714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Network</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077200" cy="2667000"/>
          </a:xfrm>
        </p:spPr>
        <p:txBody>
          <a:bodyPr>
            <a:noAutofit/>
          </a:bodyPr>
          <a:lstStyle/>
          <a:p>
            <a:r>
              <a:rPr lang="en-US" sz="2400" dirty="0" smtClean="0"/>
              <a:t>A network is a special type of graph where each of the edges is assigned a weight. </a:t>
            </a:r>
          </a:p>
          <a:p>
            <a:r>
              <a:rPr lang="en-US" sz="2400" dirty="0" smtClean="0"/>
              <a:t>The weight is associated with a cost for using that edge to move from one node to another. </a:t>
            </a:r>
          </a:p>
          <a:p>
            <a:r>
              <a:rPr lang="en-US" sz="2400" dirty="0" smtClean="0"/>
              <a:t>Figure depicts a network of cities where the weights are the miles between the cities (nodes).</a:t>
            </a:r>
            <a:endParaRPr lang="en-US" sz="2400" i="1" dirty="0" smtClean="0"/>
          </a:p>
        </p:txBody>
      </p:sp>
      <p:pic>
        <p:nvPicPr>
          <p:cNvPr id="9218" name="Picture 2"/>
          <p:cNvPicPr>
            <a:picLocks noChangeAspect="1" noChangeArrowheads="1"/>
          </p:cNvPicPr>
          <p:nvPr/>
        </p:nvPicPr>
        <p:blipFill>
          <a:blip r:embed="rId3" cstate="print"/>
          <a:srcRect/>
          <a:stretch>
            <a:fillRect/>
          </a:stretch>
        </p:blipFill>
        <p:spPr bwMode="auto">
          <a:xfrm>
            <a:off x="2667000" y="3733800"/>
            <a:ext cx="3874168" cy="2133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The Bitwise Operators</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3352800"/>
            <a:ext cx="8077200" cy="457200"/>
          </a:xfrm>
        </p:spPr>
        <p:txBody>
          <a:bodyPr>
            <a:noAutofit/>
          </a:bodyPr>
          <a:lstStyle/>
          <a:p>
            <a:r>
              <a:rPr lang="en-US" sz="1800" dirty="0" smtClean="0"/>
              <a:t>The bitwise operators AND, OR, XOR, and NOT are, respectively, </a:t>
            </a:r>
            <a:r>
              <a:rPr lang="en-US" sz="1800" b="1" dirty="0" smtClean="0"/>
              <a:t>&amp;, |, ^, and ~.</a:t>
            </a:r>
            <a:endParaRPr lang="en-US" sz="1800" i="1" dirty="0" smtClean="0"/>
          </a:p>
        </p:txBody>
      </p:sp>
      <p:pic>
        <p:nvPicPr>
          <p:cNvPr id="3074" name="Picture 2"/>
          <p:cNvPicPr>
            <a:picLocks noChangeAspect="1" noChangeArrowheads="1"/>
          </p:cNvPicPr>
          <p:nvPr/>
        </p:nvPicPr>
        <p:blipFill>
          <a:blip r:embed="rId3" cstate="print"/>
          <a:srcRect/>
          <a:stretch>
            <a:fillRect/>
          </a:stretch>
        </p:blipFill>
        <p:spPr bwMode="auto">
          <a:xfrm>
            <a:off x="1600200" y="1219200"/>
            <a:ext cx="5676900" cy="1743075"/>
          </a:xfrm>
          <a:prstGeom prst="rect">
            <a:avLst/>
          </a:prstGeom>
          <a:noFill/>
          <a:ln w="9525">
            <a:noFill/>
            <a:miter lim="800000"/>
            <a:headEnd/>
            <a:tailEnd/>
          </a:ln>
        </p:spPr>
      </p:pic>
      <p:pic>
        <p:nvPicPr>
          <p:cNvPr id="3075" name="Picture 3"/>
          <p:cNvPicPr>
            <a:picLocks noChangeAspect="1" noChangeArrowheads="1"/>
          </p:cNvPicPr>
          <p:nvPr/>
        </p:nvPicPr>
        <p:blipFill>
          <a:blip r:embed="rId4" cstate="print"/>
          <a:srcRect/>
          <a:stretch>
            <a:fillRect/>
          </a:stretch>
        </p:blipFill>
        <p:spPr bwMode="auto">
          <a:xfrm>
            <a:off x="1524000" y="3886200"/>
            <a:ext cx="5629275" cy="1200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The Bitwise Operators</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371600"/>
            <a:ext cx="8077200" cy="4876800"/>
          </a:xfrm>
        </p:spPr>
        <p:txBody>
          <a:bodyPr>
            <a:noAutofit/>
          </a:bodyPr>
          <a:lstStyle/>
          <a:p>
            <a:pPr lvl="1">
              <a:buNone/>
            </a:pPr>
            <a:r>
              <a:rPr lang="en-US" sz="1800" dirty="0" smtClean="0"/>
              <a:t>// Uppercase letters.</a:t>
            </a:r>
          </a:p>
          <a:p>
            <a:pPr lvl="1">
              <a:buNone/>
            </a:pPr>
            <a:r>
              <a:rPr lang="en-US" sz="1800" dirty="0" smtClean="0"/>
              <a:t>using System;</a:t>
            </a:r>
          </a:p>
          <a:p>
            <a:pPr lvl="1">
              <a:buNone/>
            </a:pPr>
            <a:r>
              <a:rPr lang="en-US" sz="1800" dirty="0" smtClean="0"/>
              <a:t>class </a:t>
            </a:r>
            <a:r>
              <a:rPr lang="en-US" sz="1800" dirty="0" err="1" smtClean="0"/>
              <a:t>UpCase</a:t>
            </a:r>
            <a:r>
              <a:rPr lang="en-US" sz="1800" dirty="0" smtClean="0"/>
              <a:t> {</a:t>
            </a:r>
          </a:p>
          <a:p>
            <a:pPr lvl="2">
              <a:buNone/>
            </a:pPr>
            <a:r>
              <a:rPr lang="en-US" sz="1800" dirty="0" smtClean="0"/>
              <a:t>static void Main() {</a:t>
            </a:r>
          </a:p>
          <a:p>
            <a:pPr lvl="3">
              <a:buNone/>
            </a:pPr>
            <a:r>
              <a:rPr lang="en-US" dirty="0" smtClean="0"/>
              <a:t>char </a:t>
            </a:r>
            <a:r>
              <a:rPr lang="en-US" dirty="0" err="1" smtClean="0"/>
              <a:t>ch</a:t>
            </a:r>
            <a:r>
              <a:rPr lang="en-US" dirty="0" smtClean="0"/>
              <a:t>;</a:t>
            </a:r>
          </a:p>
          <a:p>
            <a:pPr lvl="3">
              <a:buNone/>
            </a:pPr>
            <a:r>
              <a:rPr lang="nn-NO" dirty="0" smtClean="0"/>
              <a:t>for(int i=0; i &lt; 10; i++) {</a:t>
            </a:r>
          </a:p>
          <a:p>
            <a:pPr lvl="4">
              <a:buNone/>
            </a:pPr>
            <a:r>
              <a:rPr lang="en-US" sz="1800" dirty="0" err="1" smtClean="0"/>
              <a:t>ch</a:t>
            </a:r>
            <a:r>
              <a:rPr lang="en-US" sz="1800" dirty="0" smtClean="0"/>
              <a:t> = (char) ('a' + </a:t>
            </a:r>
            <a:r>
              <a:rPr lang="en-US" sz="1800" dirty="0" err="1" smtClean="0"/>
              <a:t>i</a:t>
            </a:r>
            <a:r>
              <a:rPr lang="en-US" sz="1800" dirty="0" smtClean="0"/>
              <a:t>);</a:t>
            </a:r>
          </a:p>
          <a:p>
            <a:pPr lvl="4">
              <a:buNone/>
            </a:pPr>
            <a:r>
              <a:rPr lang="en-US" sz="1800" dirty="0" err="1" smtClean="0"/>
              <a:t>Console.Write</a:t>
            </a:r>
            <a:r>
              <a:rPr lang="en-US" sz="1800" dirty="0" smtClean="0"/>
              <a:t>(</a:t>
            </a:r>
            <a:r>
              <a:rPr lang="en-US" sz="1800" dirty="0" err="1" smtClean="0"/>
              <a:t>ch</a:t>
            </a:r>
            <a:r>
              <a:rPr lang="en-US" sz="1800" dirty="0" smtClean="0"/>
              <a:t>);</a:t>
            </a:r>
          </a:p>
          <a:p>
            <a:pPr lvl="4">
              <a:buNone/>
            </a:pPr>
            <a:r>
              <a:rPr lang="en-US" sz="1800" dirty="0" smtClean="0"/>
              <a:t>// This statement turns off the 6th bit.</a:t>
            </a:r>
          </a:p>
          <a:p>
            <a:pPr lvl="4">
              <a:buNone/>
            </a:pPr>
            <a:r>
              <a:rPr lang="en-US" sz="1800" dirty="0" err="1" smtClean="0"/>
              <a:t>ch</a:t>
            </a:r>
            <a:r>
              <a:rPr lang="en-US" sz="1800" dirty="0" smtClean="0"/>
              <a:t> = (char) (</a:t>
            </a:r>
            <a:r>
              <a:rPr lang="en-US" sz="1800" dirty="0" err="1" smtClean="0"/>
              <a:t>ch</a:t>
            </a:r>
            <a:r>
              <a:rPr lang="en-US" sz="1800" dirty="0" smtClean="0"/>
              <a:t> &amp; 65503); // </a:t>
            </a:r>
            <a:r>
              <a:rPr lang="en-US" sz="1800" dirty="0" err="1" smtClean="0"/>
              <a:t>ch</a:t>
            </a:r>
            <a:r>
              <a:rPr lang="en-US" sz="1800" dirty="0" smtClean="0"/>
              <a:t> is now uppercase</a:t>
            </a:r>
          </a:p>
          <a:p>
            <a:pPr lvl="4">
              <a:buNone/>
            </a:pPr>
            <a:r>
              <a:rPr lang="en-US" sz="1800" dirty="0" err="1" smtClean="0"/>
              <a:t>Console.Write</a:t>
            </a:r>
            <a:r>
              <a:rPr lang="en-US" sz="1800" dirty="0" smtClean="0"/>
              <a:t>(</a:t>
            </a:r>
            <a:r>
              <a:rPr lang="en-US" sz="1800" dirty="0" err="1" smtClean="0"/>
              <a:t>ch</a:t>
            </a:r>
            <a:r>
              <a:rPr lang="en-US" sz="1800" dirty="0" smtClean="0"/>
              <a:t> + " ");</a:t>
            </a:r>
          </a:p>
          <a:p>
            <a:pPr lvl="3">
              <a:buNone/>
            </a:pPr>
            <a:r>
              <a:rPr lang="en-US" dirty="0" smtClean="0"/>
              <a:t>}</a:t>
            </a:r>
          </a:p>
          <a:p>
            <a:pPr lvl="2">
              <a:buNone/>
            </a:pPr>
            <a:r>
              <a:rPr lang="en-US" sz="1800" dirty="0" smtClean="0"/>
              <a:t>}</a:t>
            </a:r>
          </a:p>
          <a:p>
            <a:pPr lvl="1">
              <a:buNone/>
            </a:pPr>
            <a:r>
              <a:rPr lang="en-US" sz="1800" dirty="0" smtClean="0"/>
              <a:t>}</a:t>
            </a:r>
          </a:p>
          <a:p>
            <a:pPr lvl="1">
              <a:buNone/>
            </a:pPr>
            <a:endParaRPr lang="en-US" sz="1600" i="1"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The Bitwise Operators</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371600"/>
            <a:ext cx="8077200" cy="4876800"/>
          </a:xfrm>
        </p:spPr>
        <p:txBody>
          <a:bodyPr>
            <a:noAutofit/>
          </a:bodyPr>
          <a:lstStyle/>
          <a:p>
            <a:pPr lvl="1">
              <a:buNone/>
            </a:pPr>
            <a:r>
              <a:rPr lang="en-US" sz="2500" dirty="0" smtClean="0"/>
              <a:t>// Lowercase letters.</a:t>
            </a:r>
          </a:p>
          <a:p>
            <a:pPr lvl="1">
              <a:buNone/>
            </a:pPr>
            <a:r>
              <a:rPr lang="en-US" sz="2500" dirty="0" smtClean="0"/>
              <a:t>using System;</a:t>
            </a:r>
          </a:p>
          <a:p>
            <a:pPr lvl="1">
              <a:buNone/>
            </a:pPr>
            <a:r>
              <a:rPr lang="en-US" sz="2500" dirty="0" smtClean="0"/>
              <a:t>class </a:t>
            </a:r>
            <a:r>
              <a:rPr lang="en-US" sz="2500" dirty="0" err="1" smtClean="0"/>
              <a:t>LowCase</a:t>
            </a:r>
            <a:r>
              <a:rPr lang="en-US" sz="2500" dirty="0" smtClean="0"/>
              <a:t> {</a:t>
            </a:r>
          </a:p>
          <a:p>
            <a:pPr lvl="2">
              <a:buNone/>
            </a:pPr>
            <a:r>
              <a:rPr lang="en-US" sz="2200" dirty="0" smtClean="0"/>
              <a:t>static void Main() {</a:t>
            </a:r>
          </a:p>
          <a:p>
            <a:pPr lvl="3">
              <a:buNone/>
            </a:pPr>
            <a:r>
              <a:rPr lang="en-US" dirty="0" smtClean="0"/>
              <a:t>char </a:t>
            </a:r>
            <a:r>
              <a:rPr lang="en-US" dirty="0" err="1" smtClean="0"/>
              <a:t>ch</a:t>
            </a:r>
            <a:r>
              <a:rPr lang="en-US" dirty="0" smtClean="0"/>
              <a:t>;</a:t>
            </a:r>
          </a:p>
          <a:p>
            <a:pPr lvl="3">
              <a:buNone/>
            </a:pPr>
            <a:r>
              <a:rPr lang="nn-NO" dirty="0" smtClean="0"/>
              <a:t>for(int i=0; i &lt; 10; i++) {</a:t>
            </a:r>
          </a:p>
          <a:p>
            <a:pPr lvl="4">
              <a:buNone/>
            </a:pPr>
            <a:r>
              <a:rPr lang="en-US" dirty="0" err="1" smtClean="0"/>
              <a:t>ch</a:t>
            </a:r>
            <a:r>
              <a:rPr lang="en-US" dirty="0" smtClean="0"/>
              <a:t> = (char) ('A' + </a:t>
            </a:r>
            <a:r>
              <a:rPr lang="en-US" dirty="0" err="1" smtClean="0"/>
              <a:t>i</a:t>
            </a:r>
            <a:r>
              <a:rPr lang="en-US" dirty="0" smtClean="0"/>
              <a:t>);</a:t>
            </a:r>
          </a:p>
          <a:p>
            <a:pPr lvl="4">
              <a:buNone/>
            </a:pPr>
            <a:r>
              <a:rPr lang="en-US" dirty="0" err="1" smtClean="0"/>
              <a:t>Console.Write</a:t>
            </a:r>
            <a:r>
              <a:rPr lang="en-US" dirty="0" smtClean="0"/>
              <a:t>(</a:t>
            </a:r>
            <a:r>
              <a:rPr lang="en-US" dirty="0" err="1" smtClean="0"/>
              <a:t>ch</a:t>
            </a:r>
            <a:r>
              <a:rPr lang="en-US" dirty="0" smtClean="0"/>
              <a:t>);</a:t>
            </a:r>
          </a:p>
          <a:p>
            <a:pPr lvl="4">
              <a:buNone/>
            </a:pPr>
            <a:r>
              <a:rPr lang="en-US" dirty="0" smtClean="0"/>
              <a:t>// This statement turns on the 6th bit.</a:t>
            </a:r>
          </a:p>
          <a:p>
            <a:pPr lvl="4">
              <a:buNone/>
            </a:pPr>
            <a:r>
              <a:rPr lang="en-US" dirty="0" err="1" smtClean="0"/>
              <a:t>ch</a:t>
            </a:r>
            <a:r>
              <a:rPr lang="en-US" dirty="0" smtClean="0"/>
              <a:t> = (char) (</a:t>
            </a:r>
            <a:r>
              <a:rPr lang="en-US" dirty="0" err="1" smtClean="0"/>
              <a:t>ch</a:t>
            </a:r>
            <a:r>
              <a:rPr lang="en-US" dirty="0" smtClean="0"/>
              <a:t> | 32); // </a:t>
            </a:r>
            <a:r>
              <a:rPr lang="en-US" dirty="0" err="1" smtClean="0"/>
              <a:t>ch</a:t>
            </a:r>
            <a:r>
              <a:rPr lang="en-US" dirty="0" smtClean="0"/>
              <a:t> is now lowercase</a:t>
            </a:r>
          </a:p>
          <a:p>
            <a:pPr lvl="4">
              <a:buNone/>
            </a:pPr>
            <a:r>
              <a:rPr lang="en-US" dirty="0" err="1" smtClean="0"/>
              <a:t>Console.Write</a:t>
            </a:r>
            <a:r>
              <a:rPr lang="en-US" dirty="0" smtClean="0"/>
              <a:t>(</a:t>
            </a:r>
            <a:r>
              <a:rPr lang="en-US" dirty="0" err="1" smtClean="0"/>
              <a:t>ch</a:t>
            </a:r>
            <a:r>
              <a:rPr lang="en-US" dirty="0" smtClean="0"/>
              <a:t> + " ");</a:t>
            </a:r>
          </a:p>
          <a:p>
            <a:pPr lvl="4">
              <a:buNone/>
            </a:pPr>
            <a:r>
              <a:rPr lang="en-US" dirty="0" smtClean="0"/>
              <a:t>}</a:t>
            </a:r>
          </a:p>
          <a:p>
            <a:pPr lvl="2">
              <a:buNone/>
            </a:pPr>
            <a:r>
              <a:rPr lang="en-US" sz="2200" dirty="0" smtClean="0"/>
              <a:t>}</a:t>
            </a:r>
          </a:p>
          <a:p>
            <a:pPr lvl="1">
              <a:buNone/>
            </a:pPr>
            <a:r>
              <a:rPr lang="en-US" sz="2500" dirty="0" smtClean="0"/>
              <a:t>}</a:t>
            </a:r>
            <a:endParaRPr lang="en-US" sz="5100" i="1"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The Bitwise Operators</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371600"/>
            <a:ext cx="8077200" cy="4876800"/>
          </a:xfrm>
        </p:spPr>
        <p:txBody>
          <a:bodyPr>
            <a:noAutofit/>
          </a:bodyPr>
          <a:lstStyle/>
          <a:p>
            <a:pPr lvl="1">
              <a:buNone/>
            </a:pPr>
            <a:r>
              <a:rPr lang="en-US" sz="1600" dirty="0" smtClean="0"/>
              <a:t>// Demonstrate the XOR.</a:t>
            </a:r>
          </a:p>
          <a:p>
            <a:pPr lvl="1">
              <a:buNone/>
            </a:pPr>
            <a:r>
              <a:rPr lang="en-US" sz="1600" dirty="0" smtClean="0"/>
              <a:t>using System;</a:t>
            </a:r>
          </a:p>
          <a:p>
            <a:pPr lvl="1">
              <a:buNone/>
            </a:pPr>
            <a:r>
              <a:rPr lang="en-US" sz="1600" dirty="0" smtClean="0"/>
              <a:t>class Encode {</a:t>
            </a:r>
          </a:p>
          <a:p>
            <a:pPr lvl="2">
              <a:buNone/>
            </a:pPr>
            <a:r>
              <a:rPr lang="en-US" sz="1300" dirty="0" smtClean="0"/>
              <a:t>static void Main() {</a:t>
            </a:r>
          </a:p>
          <a:p>
            <a:pPr lvl="3">
              <a:buNone/>
            </a:pPr>
            <a:r>
              <a:rPr lang="en-US" sz="1100" dirty="0" smtClean="0"/>
              <a:t>string </a:t>
            </a:r>
            <a:r>
              <a:rPr lang="en-US" sz="1100" dirty="0" err="1" smtClean="0"/>
              <a:t>msg</a:t>
            </a:r>
            <a:r>
              <a:rPr lang="en-US" sz="1100" dirty="0" smtClean="0"/>
              <a:t> = "This is a test";</a:t>
            </a:r>
          </a:p>
          <a:p>
            <a:pPr lvl="3">
              <a:buNone/>
            </a:pPr>
            <a:r>
              <a:rPr lang="en-US" sz="1100" dirty="0" smtClean="0"/>
              <a:t>string </a:t>
            </a:r>
            <a:r>
              <a:rPr lang="en-US" sz="1100" dirty="0" err="1" smtClean="0"/>
              <a:t>encmsg</a:t>
            </a:r>
            <a:r>
              <a:rPr lang="en-US" sz="1100" dirty="0" smtClean="0"/>
              <a:t> = "";</a:t>
            </a:r>
          </a:p>
          <a:p>
            <a:pPr lvl="3">
              <a:buNone/>
            </a:pPr>
            <a:r>
              <a:rPr lang="en-US" sz="1100" dirty="0" smtClean="0"/>
              <a:t>string </a:t>
            </a:r>
            <a:r>
              <a:rPr lang="en-US" sz="1100" dirty="0" err="1" smtClean="0"/>
              <a:t>decmsg</a:t>
            </a:r>
            <a:r>
              <a:rPr lang="en-US" sz="1100" dirty="0" smtClean="0"/>
              <a:t> = "";</a:t>
            </a:r>
          </a:p>
          <a:p>
            <a:pPr lvl="3">
              <a:buNone/>
            </a:pPr>
            <a:r>
              <a:rPr lang="en-US" sz="1100" dirty="0" err="1" smtClean="0"/>
              <a:t>int</a:t>
            </a:r>
            <a:r>
              <a:rPr lang="en-US" sz="1100" dirty="0" smtClean="0"/>
              <a:t> key = 88;</a:t>
            </a:r>
          </a:p>
          <a:p>
            <a:pPr lvl="3">
              <a:buNone/>
            </a:pPr>
            <a:r>
              <a:rPr lang="en-US" sz="1100" dirty="0" err="1" smtClean="0"/>
              <a:t>Console.Write</a:t>
            </a:r>
            <a:r>
              <a:rPr lang="en-US" sz="1100" dirty="0" smtClean="0"/>
              <a:t>("Original message: ");</a:t>
            </a:r>
          </a:p>
          <a:p>
            <a:pPr lvl="3">
              <a:buNone/>
            </a:pPr>
            <a:r>
              <a:rPr lang="en-US" sz="1100" dirty="0" err="1" smtClean="0"/>
              <a:t>Console.WriteLine</a:t>
            </a:r>
            <a:r>
              <a:rPr lang="en-US" sz="1100" dirty="0" smtClean="0"/>
              <a:t>(</a:t>
            </a:r>
            <a:r>
              <a:rPr lang="en-US" sz="1100" dirty="0" err="1" smtClean="0"/>
              <a:t>msg</a:t>
            </a:r>
            <a:r>
              <a:rPr lang="en-US" sz="1100" dirty="0" smtClean="0"/>
              <a:t>);</a:t>
            </a:r>
          </a:p>
          <a:p>
            <a:pPr lvl="3">
              <a:buNone/>
            </a:pPr>
            <a:r>
              <a:rPr lang="en-US" sz="1100" dirty="0" smtClean="0"/>
              <a:t>// Encode the message.</a:t>
            </a:r>
          </a:p>
          <a:p>
            <a:pPr lvl="3">
              <a:buNone/>
            </a:pPr>
            <a:r>
              <a:rPr lang="nn-NO" sz="1100" dirty="0" smtClean="0"/>
              <a:t>for(int i=0; i &lt; msg.Length; i++)</a:t>
            </a:r>
          </a:p>
          <a:p>
            <a:pPr lvl="3">
              <a:buNone/>
            </a:pPr>
            <a:r>
              <a:rPr lang="en-US" sz="1100" dirty="0" smtClean="0"/>
              <a:t>	</a:t>
            </a:r>
            <a:r>
              <a:rPr lang="en-US" sz="1100" dirty="0" err="1" smtClean="0"/>
              <a:t>encmsg</a:t>
            </a:r>
            <a:r>
              <a:rPr lang="en-US" sz="1100" dirty="0" smtClean="0"/>
              <a:t> = </a:t>
            </a:r>
            <a:r>
              <a:rPr lang="en-US" sz="1100" dirty="0" err="1" smtClean="0"/>
              <a:t>encmsg</a:t>
            </a:r>
            <a:r>
              <a:rPr lang="en-US" sz="1100" dirty="0" smtClean="0"/>
              <a:t> + (char) (</a:t>
            </a:r>
            <a:r>
              <a:rPr lang="en-US" sz="1100" dirty="0" err="1" smtClean="0"/>
              <a:t>msg</a:t>
            </a:r>
            <a:r>
              <a:rPr lang="en-US" sz="1100" dirty="0" smtClean="0"/>
              <a:t>[</a:t>
            </a:r>
            <a:r>
              <a:rPr lang="en-US" sz="1100" dirty="0" err="1" smtClean="0"/>
              <a:t>i</a:t>
            </a:r>
            <a:r>
              <a:rPr lang="en-US" sz="1100" dirty="0" smtClean="0"/>
              <a:t>] ^ key);</a:t>
            </a:r>
          </a:p>
          <a:p>
            <a:pPr lvl="3">
              <a:buNone/>
            </a:pPr>
            <a:r>
              <a:rPr lang="en-US" sz="1100" dirty="0" err="1" smtClean="0"/>
              <a:t>Console.Write</a:t>
            </a:r>
            <a:r>
              <a:rPr lang="en-US" sz="1100" dirty="0" smtClean="0"/>
              <a:t>("Encoded message: ");</a:t>
            </a:r>
          </a:p>
          <a:p>
            <a:pPr lvl="3">
              <a:buNone/>
            </a:pPr>
            <a:r>
              <a:rPr lang="en-US" sz="1100" dirty="0" err="1" smtClean="0"/>
              <a:t>Console.WriteLine</a:t>
            </a:r>
            <a:r>
              <a:rPr lang="en-US" sz="1100" dirty="0" smtClean="0"/>
              <a:t>(</a:t>
            </a:r>
            <a:r>
              <a:rPr lang="en-US" sz="1100" dirty="0" err="1" smtClean="0"/>
              <a:t>encmsg</a:t>
            </a:r>
            <a:r>
              <a:rPr lang="en-US" sz="1100" dirty="0" smtClean="0"/>
              <a:t>);</a:t>
            </a:r>
          </a:p>
          <a:p>
            <a:pPr lvl="3">
              <a:buNone/>
            </a:pPr>
            <a:r>
              <a:rPr lang="en-US" sz="1100" dirty="0" smtClean="0"/>
              <a:t>// Decode the message.</a:t>
            </a:r>
          </a:p>
          <a:p>
            <a:pPr lvl="3">
              <a:buNone/>
            </a:pPr>
            <a:r>
              <a:rPr lang="nn-NO" sz="1100" dirty="0" smtClean="0"/>
              <a:t>for(int i=0; i &lt; msg.Length; i++)</a:t>
            </a:r>
          </a:p>
          <a:p>
            <a:pPr lvl="3">
              <a:buNone/>
            </a:pPr>
            <a:r>
              <a:rPr lang="en-US" sz="1100" dirty="0" smtClean="0"/>
              <a:t>	</a:t>
            </a:r>
            <a:r>
              <a:rPr lang="en-US" sz="1100" dirty="0" err="1" smtClean="0"/>
              <a:t>decmsg</a:t>
            </a:r>
            <a:r>
              <a:rPr lang="en-US" sz="1100" dirty="0" smtClean="0"/>
              <a:t> = </a:t>
            </a:r>
            <a:r>
              <a:rPr lang="en-US" sz="1100" dirty="0" err="1" smtClean="0"/>
              <a:t>decmsg</a:t>
            </a:r>
            <a:r>
              <a:rPr lang="en-US" sz="1100" dirty="0" smtClean="0"/>
              <a:t> + (char) (</a:t>
            </a:r>
            <a:r>
              <a:rPr lang="en-US" sz="1100" dirty="0" err="1" smtClean="0"/>
              <a:t>encmsg</a:t>
            </a:r>
            <a:r>
              <a:rPr lang="en-US" sz="1100" dirty="0" smtClean="0"/>
              <a:t>[</a:t>
            </a:r>
            <a:r>
              <a:rPr lang="en-US" sz="1100" dirty="0" err="1" smtClean="0"/>
              <a:t>i</a:t>
            </a:r>
            <a:r>
              <a:rPr lang="en-US" sz="1100" dirty="0" smtClean="0"/>
              <a:t>] ^ key);</a:t>
            </a:r>
          </a:p>
          <a:p>
            <a:pPr lvl="3">
              <a:buNone/>
            </a:pPr>
            <a:r>
              <a:rPr lang="en-US" sz="1100" dirty="0" err="1" smtClean="0"/>
              <a:t>Console.Write</a:t>
            </a:r>
            <a:r>
              <a:rPr lang="en-US" sz="1100" dirty="0" smtClean="0"/>
              <a:t>("Decoded message: ");</a:t>
            </a:r>
          </a:p>
          <a:p>
            <a:pPr lvl="3">
              <a:buNone/>
            </a:pPr>
            <a:r>
              <a:rPr lang="en-US" sz="1100" dirty="0" err="1" smtClean="0"/>
              <a:t>Console.WriteLine</a:t>
            </a:r>
            <a:r>
              <a:rPr lang="en-US" sz="1100" dirty="0" smtClean="0"/>
              <a:t>(</a:t>
            </a:r>
            <a:r>
              <a:rPr lang="en-US" sz="1100" dirty="0" err="1" smtClean="0"/>
              <a:t>decmsg</a:t>
            </a:r>
            <a:r>
              <a:rPr lang="en-US" sz="1100" dirty="0" smtClean="0"/>
              <a:t>);</a:t>
            </a:r>
          </a:p>
          <a:p>
            <a:pPr lvl="2">
              <a:buNone/>
            </a:pPr>
            <a:r>
              <a:rPr lang="en-US" sz="1300" dirty="0" smtClean="0"/>
              <a:t>}</a:t>
            </a:r>
          </a:p>
          <a:p>
            <a:pPr lvl="1">
              <a:buNone/>
            </a:pPr>
            <a:r>
              <a:rPr lang="en-US" sz="1600" dirty="0" smtClean="0"/>
              <a:t>}</a:t>
            </a:r>
            <a:endParaRPr lang="en-US" sz="6600" i="1"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The Bitwise Operators</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371600"/>
            <a:ext cx="8077200" cy="4876800"/>
          </a:xfrm>
        </p:spPr>
        <p:txBody>
          <a:bodyPr>
            <a:noAutofit/>
          </a:bodyPr>
          <a:lstStyle/>
          <a:p>
            <a:pPr lvl="1">
              <a:buNone/>
            </a:pPr>
            <a:r>
              <a:rPr lang="en-US" sz="1600" dirty="0" smtClean="0"/>
              <a:t>// Demonstrate the bitwise NOT.</a:t>
            </a:r>
          </a:p>
          <a:p>
            <a:pPr lvl="1">
              <a:buNone/>
            </a:pPr>
            <a:r>
              <a:rPr lang="en-US" sz="1600" dirty="0" smtClean="0"/>
              <a:t>using System;</a:t>
            </a:r>
          </a:p>
          <a:p>
            <a:pPr lvl="1">
              <a:buNone/>
            </a:pPr>
            <a:r>
              <a:rPr lang="en-US" sz="1600" dirty="0" smtClean="0"/>
              <a:t>class </a:t>
            </a:r>
            <a:r>
              <a:rPr lang="en-US" sz="1600" dirty="0" err="1" smtClean="0"/>
              <a:t>NotDemo</a:t>
            </a:r>
            <a:r>
              <a:rPr lang="en-US" sz="1600" dirty="0" smtClean="0"/>
              <a:t> {</a:t>
            </a:r>
          </a:p>
          <a:p>
            <a:pPr lvl="2">
              <a:buNone/>
            </a:pPr>
            <a:r>
              <a:rPr lang="en-US" sz="1600" dirty="0" smtClean="0"/>
              <a:t>static void Main() {</a:t>
            </a:r>
          </a:p>
          <a:p>
            <a:pPr lvl="3">
              <a:buNone/>
            </a:pPr>
            <a:r>
              <a:rPr lang="en-US" sz="1600" dirty="0" err="1" smtClean="0"/>
              <a:t>sbyte</a:t>
            </a:r>
            <a:r>
              <a:rPr lang="en-US" sz="1600" dirty="0" smtClean="0"/>
              <a:t> b = -34;</a:t>
            </a:r>
          </a:p>
          <a:p>
            <a:pPr lvl="3">
              <a:buNone/>
            </a:pPr>
            <a:r>
              <a:rPr lang="en-US" sz="1600" dirty="0" smtClean="0"/>
              <a:t>for(</a:t>
            </a:r>
            <a:r>
              <a:rPr lang="en-US" sz="1600" dirty="0" err="1" smtClean="0"/>
              <a:t>int</a:t>
            </a:r>
            <a:r>
              <a:rPr lang="en-US" sz="1600" dirty="0" smtClean="0"/>
              <a:t> t=128; t &gt; 0; t = t/2) {</a:t>
            </a:r>
          </a:p>
          <a:p>
            <a:pPr lvl="4">
              <a:buNone/>
            </a:pPr>
            <a:r>
              <a:rPr lang="en-US" dirty="0" smtClean="0"/>
              <a:t>if((b &amp; t) != 0) </a:t>
            </a:r>
            <a:r>
              <a:rPr lang="en-US" dirty="0" err="1" smtClean="0"/>
              <a:t>Console.Write</a:t>
            </a:r>
            <a:r>
              <a:rPr lang="en-US" dirty="0" smtClean="0"/>
              <a:t>("1 ");</a:t>
            </a:r>
          </a:p>
          <a:p>
            <a:pPr lvl="4">
              <a:buNone/>
            </a:pPr>
            <a:r>
              <a:rPr lang="en-US" dirty="0" smtClean="0"/>
              <a:t>else </a:t>
            </a:r>
            <a:r>
              <a:rPr lang="en-US" dirty="0" err="1" smtClean="0"/>
              <a:t>Console.Write</a:t>
            </a:r>
            <a:r>
              <a:rPr lang="en-US" dirty="0" smtClean="0"/>
              <a:t>("0 ");</a:t>
            </a:r>
          </a:p>
          <a:p>
            <a:pPr lvl="4">
              <a:buNone/>
            </a:pPr>
            <a:r>
              <a:rPr lang="en-US" dirty="0" smtClean="0"/>
              <a:t>}</a:t>
            </a:r>
          </a:p>
          <a:p>
            <a:pPr lvl="3">
              <a:buNone/>
            </a:pPr>
            <a:r>
              <a:rPr lang="en-US" sz="1600" dirty="0" err="1" smtClean="0"/>
              <a:t>Console.WriteLine</a:t>
            </a:r>
            <a:r>
              <a:rPr lang="en-US" sz="1600" dirty="0" smtClean="0"/>
              <a:t>();</a:t>
            </a:r>
          </a:p>
          <a:p>
            <a:pPr lvl="3">
              <a:buNone/>
            </a:pPr>
            <a:r>
              <a:rPr lang="en-US" sz="1600" dirty="0" smtClean="0"/>
              <a:t>// Reverse all bits.</a:t>
            </a:r>
          </a:p>
          <a:p>
            <a:pPr lvl="3">
              <a:buNone/>
            </a:pPr>
            <a:r>
              <a:rPr lang="en-US" sz="1600" dirty="0" smtClean="0"/>
              <a:t>b = (</a:t>
            </a:r>
            <a:r>
              <a:rPr lang="en-US" sz="1600" dirty="0" err="1" smtClean="0"/>
              <a:t>sbyte</a:t>
            </a:r>
            <a:r>
              <a:rPr lang="en-US" sz="1600" dirty="0" smtClean="0"/>
              <a:t>) ~b;</a:t>
            </a:r>
          </a:p>
          <a:p>
            <a:pPr lvl="3">
              <a:buNone/>
            </a:pPr>
            <a:r>
              <a:rPr lang="en-US" sz="1600" dirty="0" smtClean="0"/>
              <a:t>for(</a:t>
            </a:r>
            <a:r>
              <a:rPr lang="en-US" sz="1600" dirty="0" err="1" smtClean="0"/>
              <a:t>int</a:t>
            </a:r>
            <a:r>
              <a:rPr lang="en-US" sz="1600" dirty="0" smtClean="0"/>
              <a:t> t=128; t &gt; 0; t = t/2) {</a:t>
            </a:r>
          </a:p>
          <a:p>
            <a:pPr lvl="4">
              <a:buNone/>
            </a:pPr>
            <a:r>
              <a:rPr lang="en-US" dirty="0" smtClean="0"/>
              <a:t>if((b &amp; t) != 0) </a:t>
            </a:r>
            <a:r>
              <a:rPr lang="en-US" dirty="0" err="1" smtClean="0"/>
              <a:t>Console.Write</a:t>
            </a:r>
            <a:r>
              <a:rPr lang="en-US" dirty="0" smtClean="0"/>
              <a:t>("1 ");</a:t>
            </a:r>
          </a:p>
          <a:p>
            <a:pPr lvl="4">
              <a:buNone/>
            </a:pPr>
            <a:r>
              <a:rPr lang="en-US" dirty="0" smtClean="0"/>
              <a:t>else </a:t>
            </a:r>
            <a:r>
              <a:rPr lang="en-US" dirty="0" err="1" smtClean="0"/>
              <a:t>Console.Write</a:t>
            </a:r>
            <a:r>
              <a:rPr lang="en-US" dirty="0" smtClean="0"/>
              <a:t>("0 ");</a:t>
            </a:r>
          </a:p>
          <a:p>
            <a:pPr lvl="3">
              <a:buNone/>
            </a:pPr>
            <a:r>
              <a:rPr lang="en-US" sz="1600" dirty="0" smtClean="0"/>
              <a:t>}</a:t>
            </a:r>
          </a:p>
          <a:p>
            <a:pPr lvl="2">
              <a:buNone/>
            </a:pPr>
            <a:r>
              <a:rPr lang="en-US" sz="1600" dirty="0" smtClean="0"/>
              <a:t>}</a:t>
            </a:r>
          </a:p>
          <a:p>
            <a:pPr lvl="1">
              <a:buNone/>
            </a:pPr>
            <a:r>
              <a:rPr lang="en-US" sz="1600" dirty="0" smtClean="0"/>
              <a:t>}</a:t>
            </a:r>
            <a:endParaRPr lang="en-US" sz="1600" i="1"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The Bitwise Operators</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8077200" cy="5029200"/>
          </a:xfrm>
        </p:spPr>
        <p:txBody>
          <a:bodyPr>
            <a:noAutofit/>
          </a:bodyPr>
          <a:lstStyle/>
          <a:p>
            <a:pPr lvl="1">
              <a:buNone/>
            </a:pPr>
            <a:r>
              <a:rPr lang="en-US" sz="1100" dirty="0" smtClean="0"/>
              <a:t>// Demonstrate the shift &lt;&lt; and &gt;&gt; operators.</a:t>
            </a:r>
          </a:p>
          <a:p>
            <a:pPr lvl="1">
              <a:buNone/>
            </a:pPr>
            <a:r>
              <a:rPr lang="en-US" sz="1100" dirty="0" smtClean="0"/>
              <a:t>using System;</a:t>
            </a:r>
          </a:p>
          <a:p>
            <a:pPr lvl="1">
              <a:buNone/>
            </a:pPr>
            <a:r>
              <a:rPr lang="en-US" sz="1100" dirty="0" smtClean="0"/>
              <a:t>class </a:t>
            </a:r>
            <a:r>
              <a:rPr lang="en-US" sz="1100" dirty="0" err="1" smtClean="0"/>
              <a:t>ShiftDemo</a:t>
            </a:r>
            <a:r>
              <a:rPr lang="en-US" sz="1100" dirty="0" smtClean="0"/>
              <a:t> {</a:t>
            </a:r>
          </a:p>
          <a:p>
            <a:pPr lvl="2">
              <a:buNone/>
            </a:pPr>
            <a:r>
              <a:rPr lang="en-US" sz="1100" dirty="0" smtClean="0"/>
              <a:t>static void Main() {</a:t>
            </a:r>
          </a:p>
          <a:p>
            <a:pPr lvl="3">
              <a:buNone/>
            </a:pPr>
            <a:r>
              <a:rPr lang="en-US" sz="1100" dirty="0" err="1" smtClean="0"/>
              <a:t>int</a:t>
            </a:r>
            <a:r>
              <a:rPr lang="en-US" sz="1100" dirty="0" smtClean="0"/>
              <a:t> </a:t>
            </a:r>
            <a:r>
              <a:rPr lang="en-US" sz="1100" dirty="0" err="1" smtClean="0"/>
              <a:t>val</a:t>
            </a:r>
            <a:r>
              <a:rPr lang="en-US" sz="1100" dirty="0" smtClean="0"/>
              <a:t> = 1;</a:t>
            </a:r>
          </a:p>
          <a:p>
            <a:pPr lvl="3">
              <a:buNone/>
            </a:pPr>
            <a:r>
              <a:rPr lang="nn-NO" sz="1100" dirty="0" smtClean="0"/>
              <a:t>for(int i = 0; i &lt; 8; i++) {</a:t>
            </a:r>
          </a:p>
          <a:p>
            <a:pPr lvl="4">
              <a:buNone/>
            </a:pPr>
            <a:r>
              <a:rPr lang="en-US" sz="1100" dirty="0" smtClean="0"/>
              <a:t>for(</a:t>
            </a:r>
            <a:r>
              <a:rPr lang="en-US" sz="1100" dirty="0" err="1" smtClean="0"/>
              <a:t>int</a:t>
            </a:r>
            <a:r>
              <a:rPr lang="en-US" sz="1100" dirty="0" smtClean="0"/>
              <a:t> t=128; t &gt; 0; t = t/2) {</a:t>
            </a:r>
          </a:p>
          <a:p>
            <a:pPr lvl="5">
              <a:buNone/>
            </a:pPr>
            <a:r>
              <a:rPr lang="en-US" sz="1100" dirty="0" smtClean="0"/>
              <a:t>if((</a:t>
            </a:r>
            <a:r>
              <a:rPr lang="en-US" sz="1100" dirty="0" err="1" smtClean="0"/>
              <a:t>val</a:t>
            </a:r>
            <a:r>
              <a:rPr lang="en-US" sz="1100" dirty="0" smtClean="0"/>
              <a:t> &amp; t) != 0) </a:t>
            </a:r>
            <a:r>
              <a:rPr lang="en-US" sz="1100" dirty="0" err="1" smtClean="0"/>
              <a:t>Console.Write</a:t>
            </a:r>
            <a:r>
              <a:rPr lang="en-US" sz="1100" dirty="0" smtClean="0"/>
              <a:t>("1 ");</a:t>
            </a:r>
          </a:p>
          <a:p>
            <a:pPr lvl="5">
              <a:buNone/>
            </a:pPr>
            <a:r>
              <a:rPr lang="en-US" sz="1100" dirty="0" smtClean="0"/>
              <a:t>else </a:t>
            </a:r>
            <a:r>
              <a:rPr lang="en-US" sz="1100" dirty="0" err="1" smtClean="0"/>
              <a:t>Console.Write</a:t>
            </a:r>
            <a:r>
              <a:rPr lang="en-US" sz="1100" dirty="0" smtClean="0"/>
              <a:t>("0 ");</a:t>
            </a:r>
          </a:p>
          <a:p>
            <a:pPr lvl="4">
              <a:buNone/>
            </a:pPr>
            <a:r>
              <a:rPr lang="en-US" sz="1100" dirty="0" smtClean="0"/>
              <a:t>}</a:t>
            </a:r>
          </a:p>
          <a:p>
            <a:pPr lvl="4">
              <a:buNone/>
            </a:pPr>
            <a:r>
              <a:rPr lang="en-US" sz="1100" dirty="0" err="1" smtClean="0"/>
              <a:t>Console.WriteLine</a:t>
            </a:r>
            <a:r>
              <a:rPr lang="en-US" sz="1100" dirty="0" smtClean="0"/>
              <a:t>();</a:t>
            </a:r>
          </a:p>
          <a:p>
            <a:pPr lvl="4">
              <a:buNone/>
            </a:pPr>
            <a:r>
              <a:rPr lang="en-US" sz="1100" dirty="0" err="1" smtClean="0"/>
              <a:t>val</a:t>
            </a:r>
            <a:r>
              <a:rPr lang="en-US" sz="1100" dirty="0" smtClean="0"/>
              <a:t> = </a:t>
            </a:r>
            <a:r>
              <a:rPr lang="en-US" sz="1100" dirty="0" err="1" smtClean="0"/>
              <a:t>val</a:t>
            </a:r>
            <a:r>
              <a:rPr lang="en-US" sz="1100" dirty="0" smtClean="0"/>
              <a:t> &lt;&lt; 1; // left shift</a:t>
            </a:r>
          </a:p>
          <a:p>
            <a:pPr lvl="3">
              <a:buNone/>
            </a:pPr>
            <a:r>
              <a:rPr lang="en-US" sz="1100" dirty="0" smtClean="0"/>
              <a:t>}</a:t>
            </a:r>
          </a:p>
          <a:p>
            <a:pPr lvl="3">
              <a:buNone/>
            </a:pPr>
            <a:r>
              <a:rPr lang="en-US" sz="1100" dirty="0" err="1" smtClean="0"/>
              <a:t>Console.WriteLine</a:t>
            </a:r>
            <a:r>
              <a:rPr lang="en-US" sz="1100" dirty="0" smtClean="0"/>
              <a:t>();</a:t>
            </a:r>
          </a:p>
          <a:p>
            <a:pPr lvl="3">
              <a:buNone/>
            </a:pPr>
            <a:r>
              <a:rPr lang="en-US" sz="1100" dirty="0" err="1" smtClean="0"/>
              <a:t>val</a:t>
            </a:r>
            <a:r>
              <a:rPr lang="en-US" sz="1100" dirty="0" smtClean="0"/>
              <a:t> = 128;</a:t>
            </a:r>
          </a:p>
          <a:p>
            <a:pPr lvl="3">
              <a:buNone/>
            </a:pPr>
            <a:r>
              <a:rPr lang="nn-NO" sz="1100" dirty="0" smtClean="0"/>
              <a:t>for(int i = 0; i &lt; 8; i++) {</a:t>
            </a:r>
          </a:p>
          <a:p>
            <a:pPr lvl="4">
              <a:buNone/>
            </a:pPr>
            <a:r>
              <a:rPr lang="en-US" sz="1100" dirty="0" smtClean="0"/>
              <a:t>for(</a:t>
            </a:r>
            <a:r>
              <a:rPr lang="en-US" sz="1100" dirty="0" err="1" smtClean="0"/>
              <a:t>int</a:t>
            </a:r>
            <a:r>
              <a:rPr lang="en-US" sz="1100" dirty="0" smtClean="0"/>
              <a:t> t=128; t &gt; 0; t = t/2) {</a:t>
            </a:r>
          </a:p>
          <a:p>
            <a:pPr lvl="5">
              <a:buNone/>
            </a:pPr>
            <a:r>
              <a:rPr lang="en-US" sz="1100" dirty="0" smtClean="0"/>
              <a:t>if((</a:t>
            </a:r>
            <a:r>
              <a:rPr lang="en-US" sz="1100" dirty="0" err="1" smtClean="0"/>
              <a:t>val</a:t>
            </a:r>
            <a:r>
              <a:rPr lang="en-US" sz="1100" dirty="0" smtClean="0"/>
              <a:t> &amp; t) != 0) </a:t>
            </a:r>
            <a:r>
              <a:rPr lang="en-US" sz="1100" dirty="0" err="1" smtClean="0"/>
              <a:t>Console.Write</a:t>
            </a:r>
            <a:r>
              <a:rPr lang="en-US" sz="1100" dirty="0" smtClean="0"/>
              <a:t>("1 ");</a:t>
            </a:r>
          </a:p>
          <a:p>
            <a:pPr lvl="5">
              <a:buNone/>
            </a:pPr>
            <a:r>
              <a:rPr lang="en-US" sz="1100" dirty="0" smtClean="0"/>
              <a:t>else </a:t>
            </a:r>
            <a:r>
              <a:rPr lang="en-US" sz="1100" dirty="0" err="1" smtClean="0"/>
              <a:t>Console.Write</a:t>
            </a:r>
            <a:r>
              <a:rPr lang="en-US" sz="1100" dirty="0" smtClean="0"/>
              <a:t>("0 ");</a:t>
            </a:r>
          </a:p>
          <a:p>
            <a:pPr lvl="4">
              <a:buNone/>
            </a:pPr>
            <a:r>
              <a:rPr lang="en-US" sz="1100" dirty="0" smtClean="0"/>
              <a:t>}</a:t>
            </a:r>
          </a:p>
          <a:p>
            <a:pPr lvl="4">
              <a:buNone/>
            </a:pPr>
            <a:r>
              <a:rPr lang="en-US" sz="1100" dirty="0" err="1" smtClean="0"/>
              <a:t>Console.WriteLine</a:t>
            </a:r>
            <a:r>
              <a:rPr lang="en-US" sz="1100" dirty="0" smtClean="0"/>
              <a:t>();</a:t>
            </a:r>
          </a:p>
          <a:p>
            <a:pPr lvl="4">
              <a:buNone/>
            </a:pPr>
            <a:r>
              <a:rPr lang="en-US" sz="1100" dirty="0" err="1" smtClean="0"/>
              <a:t>val</a:t>
            </a:r>
            <a:r>
              <a:rPr lang="en-US" sz="1100" dirty="0" smtClean="0"/>
              <a:t> = </a:t>
            </a:r>
            <a:r>
              <a:rPr lang="en-US" sz="1100" dirty="0" err="1" smtClean="0"/>
              <a:t>val</a:t>
            </a:r>
            <a:r>
              <a:rPr lang="en-US" sz="1100" dirty="0" smtClean="0"/>
              <a:t> &gt;&gt; 1; // right shift</a:t>
            </a:r>
          </a:p>
          <a:p>
            <a:pPr lvl="3">
              <a:buNone/>
            </a:pPr>
            <a:r>
              <a:rPr lang="en-US" sz="1100" dirty="0" smtClean="0"/>
              <a:t>}</a:t>
            </a:r>
          </a:p>
          <a:p>
            <a:pPr lvl="2">
              <a:buNone/>
            </a:pPr>
            <a:r>
              <a:rPr lang="en-US" sz="1100" dirty="0" smtClean="0"/>
              <a:t>}</a:t>
            </a:r>
          </a:p>
          <a:p>
            <a:pPr lvl="1">
              <a:buNone/>
            </a:pPr>
            <a:r>
              <a:rPr lang="en-US" sz="1100" dirty="0" smtClean="0"/>
              <a:t>}</a:t>
            </a:r>
            <a:endParaRPr lang="en-US" sz="1100" i="1"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n-US" b="1" dirty="0" err="1" smtClean="0"/>
              <a:t>Topicos</a:t>
            </a:r>
            <a:r>
              <a:rPr lang="en-US" b="1" dirty="0" smtClean="0"/>
              <a:t> </a:t>
            </a:r>
            <a:r>
              <a:rPr lang="en-US" b="1" dirty="0" err="1" smtClean="0"/>
              <a:t>Selectos</a:t>
            </a:r>
            <a:r>
              <a:rPr lang="en-US" b="1" dirty="0" smtClean="0"/>
              <a:t> de </a:t>
            </a:r>
            <a:r>
              <a:rPr lang="en-US" b="1" dirty="0" err="1" smtClean="0"/>
              <a:t>Programacion</a:t>
            </a:r>
            <a:endParaRPr lang="en-US" dirty="0"/>
          </a:p>
        </p:txBody>
      </p:sp>
      <p:sp>
        <p:nvSpPr>
          <p:cNvPr id="3" name="2 Marcador de contenido"/>
          <p:cNvSpPr>
            <a:spLocks noGrp="1"/>
          </p:cNvSpPr>
          <p:nvPr>
            <p:ph sz="quarter" idx="1"/>
          </p:nvPr>
        </p:nvSpPr>
        <p:spPr>
          <a:xfrm>
            <a:off x="457200" y="1219200"/>
            <a:ext cx="4038600" cy="5257800"/>
          </a:xfrm>
        </p:spPr>
        <p:txBody>
          <a:bodyPr>
            <a:noAutofit/>
          </a:bodyPr>
          <a:lstStyle/>
          <a:p>
            <a:r>
              <a:rPr lang="en-US" sz="1800" dirty="0" smtClean="0"/>
              <a:t>Multimedia.</a:t>
            </a:r>
          </a:p>
          <a:p>
            <a:pPr lvl="1"/>
            <a:r>
              <a:rPr sz="1200" smtClean="0"/>
              <a:t>5.1 Introducción a la multimedia.</a:t>
            </a:r>
          </a:p>
          <a:p>
            <a:pPr lvl="1"/>
            <a:r>
              <a:rPr sz="1200" smtClean="0"/>
              <a:t>5.2 Componentes de un sistema</a:t>
            </a:r>
          </a:p>
          <a:p>
            <a:pPr lvl="1"/>
            <a:r>
              <a:rPr lang="en-US" sz="1200" dirty="0" smtClean="0"/>
              <a:t>multimedia.</a:t>
            </a:r>
          </a:p>
          <a:p>
            <a:pPr lvl="1"/>
            <a:r>
              <a:rPr lang="pt-BR" sz="1200" dirty="0" smtClean="0"/>
              <a:t>5.3 Formatos de </a:t>
            </a:r>
            <a:r>
              <a:rPr lang="pt-BR" sz="1200" dirty="0" err="1" smtClean="0"/>
              <a:t>archivo</a:t>
            </a:r>
            <a:r>
              <a:rPr lang="pt-BR" sz="1200" dirty="0" smtClean="0"/>
              <a:t> </a:t>
            </a:r>
            <a:r>
              <a:rPr lang="pt-BR" sz="1200" dirty="0" err="1" smtClean="0"/>
              <a:t>multimedia</a:t>
            </a:r>
            <a:r>
              <a:rPr lang="pt-BR" sz="1200" dirty="0" smtClean="0"/>
              <a:t>.</a:t>
            </a:r>
          </a:p>
          <a:p>
            <a:pPr lvl="1"/>
            <a:r>
              <a:rPr sz="1200" smtClean="0"/>
              <a:t>5.4 Creación y manipulación de objetos</a:t>
            </a:r>
          </a:p>
          <a:p>
            <a:pPr lvl="1"/>
            <a:r>
              <a:rPr sz="1200" smtClean="0"/>
              <a:t>con formatos de archivo gráfico</a:t>
            </a:r>
          </a:p>
          <a:p>
            <a:pPr lvl="1"/>
            <a:r>
              <a:rPr lang="en-US" sz="1200" dirty="0" err="1" smtClean="0"/>
              <a:t>comunes</a:t>
            </a:r>
            <a:r>
              <a:rPr lang="en-US" sz="1200" dirty="0" smtClean="0"/>
              <a:t> (GIF, TIFF, JPEG, WMF).</a:t>
            </a:r>
          </a:p>
          <a:p>
            <a:pPr lvl="1"/>
            <a:r>
              <a:rPr sz="1200" smtClean="0"/>
              <a:t>5.5 Creación y manipulación de objetos</a:t>
            </a:r>
          </a:p>
          <a:p>
            <a:pPr lvl="1"/>
            <a:r>
              <a:rPr sz="1200" smtClean="0"/>
              <a:t>con formatos de animación y video</a:t>
            </a:r>
          </a:p>
          <a:p>
            <a:pPr lvl="1"/>
            <a:r>
              <a:rPr lang="en-US" sz="1200" dirty="0" err="1" smtClean="0"/>
              <a:t>comunes</a:t>
            </a:r>
            <a:r>
              <a:rPr lang="en-US" sz="1200" dirty="0" smtClean="0"/>
              <a:t> (AVI, QUICKTIME, MPEG,</a:t>
            </a:r>
          </a:p>
          <a:p>
            <a:pPr lvl="1"/>
            <a:r>
              <a:rPr lang="en-US" sz="1200" dirty="0" smtClean="0"/>
              <a:t>GIF </a:t>
            </a:r>
            <a:r>
              <a:rPr lang="en-US" sz="1200" dirty="0" err="1" smtClean="0"/>
              <a:t>animado</a:t>
            </a:r>
            <a:r>
              <a:rPr lang="en-US" sz="1200" dirty="0" smtClean="0"/>
              <a:t>).</a:t>
            </a:r>
          </a:p>
          <a:p>
            <a:pPr lvl="1"/>
            <a:r>
              <a:rPr sz="1200" smtClean="0"/>
              <a:t>5.6 Creación y manipulación de objetos</a:t>
            </a:r>
          </a:p>
          <a:p>
            <a:pPr lvl="1"/>
            <a:r>
              <a:rPr sz="1200" smtClean="0"/>
              <a:t>con formatos de audio (compresión</a:t>
            </a:r>
          </a:p>
          <a:p>
            <a:pPr lvl="1"/>
            <a:r>
              <a:rPr lang="en-US" sz="1200" dirty="0" smtClean="0"/>
              <a:t>de </a:t>
            </a:r>
            <a:r>
              <a:rPr lang="en-US" sz="1200" dirty="0" err="1" smtClean="0"/>
              <a:t>sonido</a:t>
            </a:r>
            <a:r>
              <a:rPr lang="en-US" sz="1200" dirty="0" smtClean="0"/>
              <a:t>, </a:t>
            </a:r>
            <a:r>
              <a:rPr lang="en-US" sz="1200" dirty="0" err="1" smtClean="0"/>
              <a:t>formato</a:t>
            </a:r>
            <a:r>
              <a:rPr lang="en-US" sz="1200" dirty="0" smtClean="0"/>
              <a:t> MIDI, MP3).</a:t>
            </a:r>
          </a:p>
          <a:p>
            <a:pPr lvl="1"/>
            <a:r>
              <a:rPr sz="1200" smtClean="0"/>
              <a:t>5.7 Integración de los elementos</a:t>
            </a:r>
          </a:p>
          <a:p>
            <a:pPr lvl="1"/>
            <a:r>
              <a:rPr lang="en-US" sz="1200" dirty="0" smtClean="0"/>
              <a:t>multimedia.</a:t>
            </a:r>
          </a:p>
          <a:p>
            <a:pPr lvl="1"/>
            <a:r>
              <a:rPr lang="en-US" sz="1200" dirty="0" smtClean="0"/>
              <a:t>5.8 </a:t>
            </a:r>
            <a:r>
              <a:rPr lang="en-US" sz="1200" dirty="0" err="1" smtClean="0"/>
              <a:t>Interactividad</a:t>
            </a:r>
            <a:r>
              <a:rPr lang="en-US" sz="1200" dirty="0" smtClean="0"/>
              <a:t>.</a:t>
            </a:r>
          </a:p>
        </p:txBody>
      </p:sp>
      <p:sp>
        <p:nvSpPr>
          <p:cNvPr id="4" name="2 Marcador de contenido"/>
          <p:cNvSpPr txBox="1">
            <a:spLocks/>
          </p:cNvSpPr>
          <p:nvPr/>
        </p:nvSpPr>
        <p:spPr>
          <a:xfrm>
            <a:off x="4724400" y="1219200"/>
            <a:ext cx="4038600" cy="5257800"/>
          </a:xfrm>
          <a:prstGeom prst="rect">
            <a:avLst/>
          </a:prstGeom>
        </p:spPr>
        <p:txBody>
          <a:bodyPr vert="horz">
            <a:noAutofit/>
          </a:bodyPr>
          <a:lstStyle/>
          <a:p>
            <a:r>
              <a:rPr lang="en-US" sz="2000" dirty="0" err="1" smtClean="0"/>
              <a:t>Programación</a:t>
            </a:r>
            <a:r>
              <a:rPr lang="en-US" sz="2000" dirty="0" smtClean="0"/>
              <a:t> de </a:t>
            </a:r>
            <a:r>
              <a:rPr lang="en-US" sz="2000" dirty="0" err="1" smtClean="0"/>
              <a:t>puertos</a:t>
            </a:r>
            <a:r>
              <a:rPr lang="en-US" sz="2000" dirty="0" smtClean="0"/>
              <a:t> e</a:t>
            </a:r>
          </a:p>
          <a:p>
            <a:r>
              <a:rPr lang="en-US" sz="2000" dirty="0" err="1" smtClean="0"/>
              <a:t>interrupciones</a:t>
            </a:r>
            <a:r>
              <a:rPr lang="en-US" sz="2000" dirty="0" smtClean="0"/>
              <a:t>.</a:t>
            </a:r>
          </a:p>
          <a:p>
            <a:pPr lvl="1"/>
            <a:r>
              <a:rPr lang="en-US" sz="1200" dirty="0" smtClean="0"/>
              <a:t>6.1 </a:t>
            </a:r>
            <a:r>
              <a:rPr lang="en-US" sz="1200" dirty="0" err="1" smtClean="0"/>
              <a:t>Interrupciones</a:t>
            </a:r>
            <a:r>
              <a:rPr lang="en-US" sz="1200" dirty="0" smtClean="0"/>
              <a:t>.</a:t>
            </a:r>
          </a:p>
          <a:p>
            <a:pPr lvl="1"/>
            <a:r>
              <a:rPr lang="es-ES" sz="1200" dirty="0" smtClean="0"/>
              <a:t>6.2 Generalidades de los puertos.</a:t>
            </a:r>
          </a:p>
          <a:p>
            <a:pPr lvl="1"/>
            <a:r>
              <a:rPr lang="es-ES" sz="1200" dirty="0" smtClean="0"/>
              <a:t>6.3 Puerto serial y sus variantes.</a:t>
            </a:r>
          </a:p>
          <a:p>
            <a:pPr lvl="2"/>
            <a:r>
              <a:rPr lang="en-US" sz="1200" dirty="0" smtClean="0"/>
              <a:t>6.3.1 USB.</a:t>
            </a:r>
          </a:p>
          <a:p>
            <a:pPr lvl="2"/>
            <a:r>
              <a:rPr lang="en-US" sz="1200" dirty="0" smtClean="0"/>
              <a:t>6.3.2 </a:t>
            </a:r>
            <a:r>
              <a:rPr lang="en-US" sz="1200" dirty="0" err="1" smtClean="0"/>
              <a:t>Infrarrojo</a:t>
            </a:r>
            <a:r>
              <a:rPr lang="en-US" sz="1200" dirty="0" smtClean="0"/>
              <a:t>.</a:t>
            </a:r>
          </a:p>
          <a:p>
            <a:pPr lvl="2"/>
            <a:r>
              <a:rPr lang="en-US" sz="1200" dirty="0" smtClean="0"/>
              <a:t>6.3.3 Fire wire.</a:t>
            </a:r>
          </a:p>
          <a:p>
            <a:pPr lvl="1"/>
            <a:r>
              <a:rPr lang="es-ES" sz="1200" dirty="0" smtClean="0"/>
              <a:t>6.4 Paralelo y sus variantes.</a:t>
            </a:r>
          </a:p>
          <a:p>
            <a:pPr lvl="1"/>
            <a:r>
              <a:rPr lang="es-ES" sz="1200" dirty="0" smtClean="0"/>
              <a:t>6.5 Interrupciones que intervienen en cada</a:t>
            </a:r>
          </a:p>
          <a:p>
            <a:pPr lvl="1"/>
            <a:r>
              <a:rPr lang="en-US" sz="1200" dirty="0" err="1" smtClean="0"/>
              <a:t>puerto</a:t>
            </a:r>
            <a:r>
              <a:rPr lang="en-US" sz="1200" dirty="0" smtClean="0"/>
              <a:t>.</a:t>
            </a:r>
          </a:p>
          <a:p>
            <a:pPr lvl="2"/>
            <a:r>
              <a:rPr lang="en-US" sz="1200" dirty="0" smtClean="0"/>
              <a:t>6.5.1 </a:t>
            </a:r>
            <a:r>
              <a:rPr lang="en-US" sz="1200" dirty="0" err="1" smtClean="0"/>
              <a:t>Direcciones</a:t>
            </a:r>
            <a:r>
              <a:rPr lang="en-US" sz="1200" dirty="0" smtClean="0"/>
              <a:t> bases.</a:t>
            </a:r>
          </a:p>
          <a:p>
            <a:pPr lvl="2"/>
            <a:r>
              <a:rPr lang="en-US" sz="1200" dirty="0" smtClean="0"/>
              <a:t>6.5.2 </a:t>
            </a:r>
            <a:r>
              <a:rPr lang="en-US" sz="1200" dirty="0" err="1" smtClean="0"/>
              <a:t>Registros</a:t>
            </a:r>
            <a:r>
              <a:rPr lang="en-US" sz="1200" dirty="0" smtClean="0"/>
              <a:t>.</a:t>
            </a:r>
          </a:p>
          <a:p>
            <a:pPr lvl="1"/>
            <a:r>
              <a:rPr lang="es-ES" sz="1200" dirty="0" smtClean="0"/>
              <a:t>6.6 Envío y recepción de los datos.</a:t>
            </a:r>
          </a:p>
          <a:p>
            <a:pPr lvl="1"/>
            <a:r>
              <a:rPr lang="es-ES" sz="1200" dirty="0" smtClean="0"/>
              <a:t>6.7 Ejemplos de programación entre</a:t>
            </a:r>
          </a:p>
          <a:p>
            <a:pPr lvl="1"/>
            <a:r>
              <a:rPr lang="en-US" sz="1200" dirty="0" err="1" smtClean="0"/>
              <a:t>puertos</a:t>
            </a:r>
            <a:r>
              <a:rPr lang="en-US" sz="1200" dirty="0" smtClean="0"/>
              <a:t> y </a:t>
            </a:r>
            <a:r>
              <a:rPr lang="en-US" sz="1200" dirty="0" err="1" smtClean="0"/>
              <a:t>dispositivos</a:t>
            </a:r>
            <a:r>
              <a:rPr lang="en-US" sz="1200" dirty="0" smtClean="0"/>
              <a:t>.</a:t>
            </a:r>
            <a:endParaRPr kumimoji="0" lang="es-ES" sz="1200" b="0" i="0" u="none" strike="noStrike" kern="1200" cap="none" spc="0" normalizeH="0" baseline="0" noProof="0" dirty="0" smtClean="0">
              <a:ln>
                <a:noFill/>
              </a:ln>
              <a:solidFill>
                <a:schemeClr val="tx2"/>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n-US" b="1" dirty="0" err="1" smtClean="0"/>
              <a:t>Topicos</a:t>
            </a:r>
            <a:r>
              <a:rPr lang="en-US" b="1" dirty="0" smtClean="0"/>
              <a:t> </a:t>
            </a:r>
            <a:r>
              <a:rPr lang="en-US" b="1" dirty="0" err="1" smtClean="0"/>
              <a:t>Selectos</a:t>
            </a:r>
            <a:r>
              <a:rPr lang="en-US" b="1" dirty="0" smtClean="0"/>
              <a:t> de </a:t>
            </a:r>
            <a:r>
              <a:rPr lang="en-US" b="1" dirty="0" err="1" smtClean="0"/>
              <a:t>Programacion</a:t>
            </a:r>
            <a:endParaRPr lang="en-US" dirty="0"/>
          </a:p>
        </p:txBody>
      </p:sp>
      <p:sp>
        <p:nvSpPr>
          <p:cNvPr id="3" name="2 Marcador de contenido"/>
          <p:cNvSpPr>
            <a:spLocks noGrp="1"/>
          </p:cNvSpPr>
          <p:nvPr>
            <p:ph sz="quarter" idx="1"/>
          </p:nvPr>
        </p:nvSpPr>
        <p:spPr>
          <a:xfrm>
            <a:off x="457200" y="1219200"/>
            <a:ext cx="8305800" cy="4937760"/>
          </a:xfrm>
        </p:spPr>
        <p:txBody>
          <a:bodyPr>
            <a:normAutofit fontScale="40000" lnSpcReduction="20000"/>
          </a:bodyPr>
          <a:lstStyle/>
          <a:p>
            <a:r>
              <a:rPr lang="en-US" sz="5100" dirty="0" err="1" smtClean="0"/>
              <a:t>Agend</a:t>
            </a:r>
            <a:endParaRPr lang="en-US" sz="5100" dirty="0" smtClean="0"/>
          </a:p>
          <a:p>
            <a:pPr lvl="1"/>
            <a:r>
              <a:rPr lang="en-US" sz="3700" dirty="0" smtClean="0"/>
              <a:t>Semana1	Agosto-24	                  </a:t>
            </a:r>
            <a:r>
              <a:rPr lang="en-US" sz="4000" dirty="0" err="1" smtClean="0"/>
              <a:t>Tipos</a:t>
            </a:r>
            <a:r>
              <a:rPr lang="en-US" sz="4000" dirty="0" smtClean="0"/>
              <a:t> de </a:t>
            </a:r>
            <a:r>
              <a:rPr lang="en-US" sz="4000" dirty="0" err="1" smtClean="0"/>
              <a:t>datos</a:t>
            </a:r>
            <a:r>
              <a:rPr lang="en-US" sz="4000" dirty="0" smtClean="0"/>
              <a:t> </a:t>
            </a:r>
            <a:r>
              <a:rPr lang="en-US" sz="4000" dirty="0" err="1" smtClean="0"/>
              <a:t>definidos</a:t>
            </a:r>
            <a:r>
              <a:rPr lang="en-US" sz="4000" dirty="0" smtClean="0"/>
              <a:t> </a:t>
            </a:r>
            <a:r>
              <a:rPr lang="en-US" sz="4000" dirty="0" err="1" smtClean="0"/>
              <a:t>por</a:t>
            </a:r>
            <a:r>
              <a:rPr lang="en-US" sz="4000" dirty="0" smtClean="0"/>
              <a:t> el </a:t>
            </a:r>
            <a:r>
              <a:rPr lang="en-US" sz="4000" dirty="0" err="1" smtClean="0"/>
              <a:t>usuario</a:t>
            </a:r>
            <a:r>
              <a:rPr lang="en-US" sz="4000" dirty="0" smtClean="0"/>
              <a:t>.</a:t>
            </a:r>
            <a:endParaRPr lang="en-US" sz="3700" dirty="0" smtClean="0"/>
          </a:p>
          <a:p>
            <a:pPr lvl="1"/>
            <a:r>
              <a:rPr lang="en-US" sz="3700" dirty="0" smtClean="0"/>
              <a:t>Semana2	Agosto-31	</a:t>
            </a:r>
          </a:p>
          <a:p>
            <a:pPr lvl="1"/>
            <a:r>
              <a:rPr lang="en-US" sz="3700" dirty="0" smtClean="0"/>
              <a:t>Semana3	Septiembre-7	 </a:t>
            </a:r>
            <a:r>
              <a:rPr lang="en-US" sz="4000" dirty="0" err="1" smtClean="0"/>
              <a:t>Creación</a:t>
            </a:r>
            <a:r>
              <a:rPr lang="en-US" sz="4000" dirty="0" smtClean="0"/>
              <a:t> de </a:t>
            </a:r>
            <a:r>
              <a:rPr lang="en-US" sz="4000" dirty="0" err="1" smtClean="0"/>
              <a:t>componentes</a:t>
            </a:r>
            <a:r>
              <a:rPr lang="en-US" sz="4000" dirty="0" smtClean="0"/>
              <a:t> y </a:t>
            </a:r>
            <a:r>
              <a:rPr lang="en-US" sz="4000" dirty="0" err="1" smtClean="0"/>
              <a:t>librerías</a:t>
            </a:r>
            <a:r>
              <a:rPr lang="en-US" sz="4000" dirty="0" smtClean="0"/>
              <a:t> </a:t>
            </a:r>
            <a:r>
              <a:rPr lang="en-US" sz="4000" dirty="0" err="1" smtClean="0"/>
              <a:t>dinámicas</a:t>
            </a:r>
            <a:endParaRPr lang="en-US" sz="3700" dirty="0" smtClean="0"/>
          </a:p>
          <a:p>
            <a:pPr lvl="1"/>
            <a:r>
              <a:rPr lang="en-US" sz="3700" dirty="0" smtClean="0"/>
              <a:t>Semana4	Septiembre-14	</a:t>
            </a:r>
          </a:p>
          <a:p>
            <a:pPr lvl="1"/>
            <a:r>
              <a:rPr lang="en-US" sz="3700" dirty="0" smtClean="0"/>
              <a:t>Semana5	Septiembre-21	</a:t>
            </a:r>
          </a:p>
          <a:p>
            <a:pPr lvl="1"/>
            <a:r>
              <a:rPr lang="en-US" sz="3700" dirty="0" smtClean="0"/>
              <a:t>Semana6	Septiembre-28	 </a:t>
            </a:r>
            <a:r>
              <a:rPr sz="4000" smtClean="0"/>
              <a:t>Programación concurrente multihilo.</a:t>
            </a:r>
            <a:endParaRPr lang="en-US" sz="3700" dirty="0" smtClean="0"/>
          </a:p>
          <a:p>
            <a:pPr lvl="1"/>
            <a:r>
              <a:rPr lang="en-US" sz="3700" dirty="0" smtClean="0"/>
              <a:t>Semana7	Octubre-5	</a:t>
            </a:r>
          </a:p>
          <a:p>
            <a:pPr lvl="1"/>
            <a:r>
              <a:rPr lang="en-US" sz="3700" dirty="0" smtClean="0"/>
              <a:t>Semana8	Octubre-12	</a:t>
            </a:r>
          </a:p>
          <a:p>
            <a:pPr lvl="1"/>
            <a:r>
              <a:rPr lang="en-US" sz="3700" dirty="0" smtClean="0"/>
              <a:t>Semana9	OIctubre-19	 </a:t>
            </a:r>
            <a:r>
              <a:rPr lang="en-US" sz="3800" dirty="0" err="1" smtClean="0"/>
              <a:t>Interfaz</a:t>
            </a:r>
            <a:r>
              <a:rPr lang="en-US" sz="3800" dirty="0" smtClean="0"/>
              <a:t> </a:t>
            </a:r>
            <a:r>
              <a:rPr lang="en-US" sz="3800" dirty="0" err="1" smtClean="0"/>
              <a:t>Gráfica</a:t>
            </a:r>
            <a:r>
              <a:rPr lang="en-US" sz="3800" dirty="0" smtClean="0"/>
              <a:t> de </a:t>
            </a:r>
            <a:r>
              <a:rPr lang="en-US" sz="3800" dirty="0" err="1" smtClean="0"/>
              <a:t>Usuario</a:t>
            </a:r>
            <a:r>
              <a:rPr lang="en-US" sz="3800" dirty="0" smtClean="0"/>
              <a:t> (GUI)</a:t>
            </a:r>
          </a:p>
          <a:p>
            <a:pPr lvl="1"/>
            <a:r>
              <a:rPr lang="en-US" sz="3700" dirty="0" smtClean="0"/>
              <a:t>Semana10	Octubre-26	</a:t>
            </a:r>
          </a:p>
          <a:p>
            <a:pPr lvl="1"/>
            <a:r>
              <a:rPr lang="en-US" sz="3700" dirty="0" smtClean="0"/>
              <a:t>Semana11	Noviembre-3	</a:t>
            </a:r>
          </a:p>
          <a:p>
            <a:pPr lvl="1"/>
            <a:r>
              <a:rPr lang="en-US" sz="3700" dirty="0" smtClean="0"/>
              <a:t>Semana12	Noviembre-9	 </a:t>
            </a:r>
            <a:r>
              <a:rPr lang="en-US" sz="4000" dirty="0" smtClean="0"/>
              <a:t>Multimedia.</a:t>
            </a:r>
            <a:endParaRPr lang="en-US" sz="3700" dirty="0" smtClean="0"/>
          </a:p>
          <a:p>
            <a:pPr lvl="1"/>
            <a:r>
              <a:rPr lang="en-US" sz="3700" dirty="0" smtClean="0"/>
              <a:t>Semana13	Noviembre-16	</a:t>
            </a:r>
          </a:p>
          <a:p>
            <a:pPr lvl="1"/>
            <a:r>
              <a:rPr lang="en-US" sz="3700" dirty="0" smtClean="0"/>
              <a:t>Semana14	Noviembre-23	</a:t>
            </a:r>
          </a:p>
          <a:p>
            <a:pPr lvl="1"/>
            <a:r>
              <a:rPr lang="en-US" sz="3400" dirty="0" smtClean="0"/>
              <a:t>Semana15	Noviembre-30	 </a:t>
            </a:r>
            <a:r>
              <a:rPr lang="en-US" sz="3800" dirty="0" err="1" smtClean="0"/>
              <a:t>Programación</a:t>
            </a:r>
            <a:r>
              <a:rPr lang="en-US" sz="3800" dirty="0" smtClean="0"/>
              <a:t> de </a:t>
            </a:r>
            <a:r>
              <a:rPr lang="en-US" sz="3800" dirty="0" err="1" smtClean="0"/>
              <a:t>puertos</a:t>
            </a:r>
            <a:r>
              <a:rPr lang="en-US" sz="3800" dirty="0" smtClean="0"/>
              <a:t> e </a:t>
            </a:r>
            <a:r>
              <a:rPr lang="en-US" sz="3800" dirty="0" err="1" smtClean="0"/>
              <a:t>interrupciones</a:t>
            </a:r>
            <a:r>
              <a:rPr lang="en-US" sz="3800" dirty="0" smtClean="0"/>
              <a:t>.</a:t>
            </a:r>
          </a:p>
          <a:p>
            <a:pPr lvl="1">
              <a:defRPr/>
            </a:pPr>
            <a:r>
              <a:rPr lang="en-US" sz="3700" dirty="0" smtClean="0"/>
              <a:t>Semana16	Diciembre-7	</a:t>
            </a:r>
          </a:p>
          <a:p>
            <a:pPr lvl="1">
              <a:defRPr/>
            </a:pPr>
            <a:r>
              <a:rPr lang="en-US" sz="3700" dirty="0" smtClean="0"/>
              <a:t>Semana17	Diciembre-14	</a:t>
            </a:r>
            <a:r>
              <a:rPr lang="en-US" sz="3700" dirty="0" err="1" smtClean="0"/>
              <a:t>Examenes</a:t>
            </a:r>
            <a:r>
              <a:rPr lang="en-US" sz="3700" dirty="0" smtClean="0"/>
              <a:t> de </a:t>
            </a:r>
            <a:r>
              <a:rPr lang="en-US" sz="3700" dirty="0" err="1" smtClean="0"/>
              <a:t>Regularizacion</a:t>
            </a:r>
            <a:r>
              <a:rPr lang="en-US" sz="3700" dirty="0" smtClean="0"/>
              <a:t> y </a:t>
            </a:r>
            <a:r>
              <a:rPr lang="en-US" sz="3700" dirty="0" err="1" smtClean="0"/>
              <a:t>Extraordinarios</a:t>
            </a:r>
            <a:endParaRPr lang="en-US" sz="3700"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Topicos</a:t>
            </a:r>
            <a:r>
              <a:rPr lang="en-US" b="1" dirty="0" smtClean="0"/>
              <a:t> </a:t>
            </a:r>
            <a:r>
              <a:rPr lang="en-US" b="1" dirty="0" err="1" smtClean="0"/>
              <a:t>Selectos</a:t>
            </a:r>
            <a:r>
              <a:rPr lang="en-US" b="1" dirty="0" smtClean="0"/>
              <a:t> de </a:t>
            </a:r>
            <a:r>
              <a:rPr lang="en-US" b="1" dirty="0" err="1" smtClean="0"/>
              <a:t>Programacion</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lstStyle/>
          <a:p>
            <a:r>
              <a:rPr lang="es-ES" dirty="0" smtClean="0"/>
              <a:t>Evaluación</a:t>
            </a:r>
          </a:p>
          <a:p>
            <a:pPr lvl="1"/>
            <a:r>
              <a:rPr smtClean="0"/>
              <a:t>Asistencia   		10%</a:t>
            </a:r>
          </a:p>
          <a:p>
            <a:pPr lvl="1"/>
            <a:r>
              <a:rPr smtClean="0"/>
              <a:t>Participación		10%</a:t>
            </a:r>
          </a:p>
          <a:p>
            <a:pPr lvl="1"/>
            <a:r>
              <a:rPr smtClean="0"/>
              <a:t>Investigación		20%</a:t>
            </a:r>
          </a:p>
          <a:p>
            <a:pPr lvl="1"/>
            <a:r>
              <a:rPr smtClean="0"/>
              <a:t>Creatividad		20%</a:t>
            </a:r>
          </a:p>
          <a:p>
            <a:pPr lvl="1"/>
            <a:r>
              <a:rPr smtClean="0"/>
              <a:t>Documentación		20%</a:t>
            </a:r>
          </a:p>
          <a:p>
            <a:pPr lvl="1"/>
            <a:r>
              <a:rPr smtClean="0"/>
              <a:t>Proyecto			20%</a:t>
            </a:r>
          </a:p>
          <a:p>
            <a:endParaRPr lang="es-E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Topicos</a:t>
            </a:r>
            <a:r>
              <a:rPr lang="en-US" b="1" dirty="0" smtClean="0"/>
              <a:t> </a:t>
            </a:r>
            <a:r>
              <a:rPr lang="en-US" b="1" dirty="0" err="1" smtClean="0"/>
              <a:t>Selectos</a:t>
            </a:r>
            <a:r>
              <a:rPr lang="en-US" b="1" dirty="0" smtClean="0"/>
              <a:t> de </a:t>
            </a:r>
            <a:r>
              <a:rPr lang="en-US" b="1" dirty="0" err="1" smtClean="0"/>
              <a:t>Programacion</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5638800" cy="4937760"/>
          </a:xfrm>
        </p:spPr>
        <p:txBody>
          <a:bodyPr>
            <a:normAutofit fontScale="25000" lnSpcReduction="20000"/>
          </a:bodyPr>
          <a:lstStyle/>
          <a:p>
            <a:r>
              <a:rPr sz="3200" smtClean="0"/>
              <a:t>Algoritmos</a:t>
            </a:r>
          </a:p>
          <a:p>
            <a:pPr lvl="1"/>
            <a:r>
              <a:rPr lang="en-US" sz="3200" b="1" dirty="0" smtClean="0"/>
              <a:t>Iterative vs. Recursive approaches</a:t>
            </a:r>
          </a:p>
          <a:p>
            <a:pPr lvl="1"/>
            <a:r>
              <a:rPr lang="en-US" sz="3200" b="1" dirty="0" smtClean="0"/>
              <a:t>Sorting Algorithms (</a:t>
            </a:r>
            <a:r>
              <a:rPr lang="en-US" sz="3200" b="1" dirty="0" smtClean="0">
                <a:hlinkClick r:id="rId3"/>
              </a:rPr>
              <a:t>http://www.codeproject.com/KB/recipes/cssorters.aspx</a:t>
            </a:r>
            <a:r>
              <a:rPr lang="en-US" sz="3200" b="1" dirty="0" smtClean="0"/>
              <a:t>)</a:t>
            </a:r>
          </a:p>
          <a:p>
            <a:r>
              <a:rPr sz="3200" smtClean="0"/>
              <a:t>Programación concurrente multihilo.</a:t>
            </a:r>
          </a:p>
          <a:p>
            <a:pPr lvl="1"/>
            <a:r>
              <a:rPr lang="en-US" sz="3200" b="1" dirty="0" smtClean="0"/>
              <a:t>Demonstration of multi-threading with a distributed control (http://www.codeproject.com/KB/threads/carmotioncollisionsimulat.aspx)</a:t>
            </a:r>
          </a:p>
          <a:p>
            <a:pPr lvl="1"/>
            <a:r>
              <a:rPr lang="en-US" sz="3200" b="1" dirty="0" smtClean="0"/>
              <a:t>TAM - Threaded Array Manipulator (</a:t>
            </a:r>
            <a:r>
              <a:rPr lang="en-US" sz="3200" b="1" dirty="0" smtClean="0">
                <a:hlinkClick r:id="rId4"/>
              </a:rPr>
              <a:t>http://www.codeproject.com/KB/threads/tam.aspx</a:t>
            </a:r>
            <a:r>
              <a:rPr lang="en-US" sz="3200" b="1" dirty="0" smtClean="0"/>
              <a:t>)</a:t>
            </a:r>
          </a:p>
          <a:p>
            <a:pPr lvl="1"/>
            <a:r>
              <a:rPr lang="en-US" sz="3200" b="1" dirty="0" smtClean="0"/>
              <a:t>Smart Thread Pool (</a:t>
            </a:r>
            <a:r>
              <a:rPr lang="en-US" sz="3200" b="1" dirty="0" smtClean="0">
                <a:hlinkClick r:id="rId5"/>
              </a:rPr>
              <a:t>http://www.codeproject.com/KB/threads/smartthreadpool.aspx</a:t>
            </a:r>
            <a:r>
              <a:rPr lang="en-US" sz="3200" b="1" dirty="0" smtClean="0"/>
              <a:t>)</a:t>
            </a:r>
          </a:p>
          <a:p>
            <a:pPr lvl="1"/>
            <a:r>
              <a:rPr lang="en-US" sz="3200" b="1" dirty="0" smtClean="0"/>
              <a:t>Process and Module Viewer (</a:t>
            </a:r>
            <a:r>
              <a:rPr lang="en-US" sz="3200" b="1" dirty="0" smtClean="0">
                <a:hlinkClick r:id="rId6"/>
              </a:rPr>
              <a:t>http://www.codeproject.com/KB/threads/ProModViewer.aspx</a:t>
            </a:r>
            <a:r>
              <a:rPr lang="en-US" sz="3200" b="1" dirty="0" smtClean="0"/>
              <a:t>)</a:t>
            </a:r>
          </a:p>
          <a:p>
            <a:pPr lvl="1"/>
            <a:r>
              <a:rPr lang="en-US" sz="3200" b="1" dirty="0" smtClean="0"/>
              <a:t>Work Queue based multi-threading(</a:t>
            </a:r>
            <a:r>
              <a:rPr lang="en-US" sz="3200" b="1" dirty="0" smtClean="0">
                <a:hlinkClick r:id="rId7"/>
              </a:rPr>
              <a:t>http://www.codeproject.com/KB/threads/workqueuethreading.aspx</a:t>
            </a:r>
            <a:r>
              <a:rPr lang="en-US" sz="3200" b="1" dirty="0" smtClean="0"/>
              <a:t>)</a:t>
            </a:r>
          </a:p>
          <a:p>
            <a:pPr lvl="1"/>
            <a:r>
              <a:rPr lang="en-US" sz="3200" b="1" dirty="0" smtClean="0"/>
              <a:t>Real Multi-threading(</a:t>
            </a:r>
            <a:r>
              <a:rPr lang="en-US" sz="3200" b="1" dirty="0" smtClean="0">
                <a:hlinkClick r:id="rId8"/>
              </a:rPr>
              <a:t>http://www.codeproject.com/KB/threads/RealMultiThreading.aspx</a:t>
            </a:r>
            <a:r>
              <a:rPr lang="en-US" sz="3200" b="1" dirty="0" smtClean="0"/>
              <a:t>)</a:t>
            </a:r>
            <a:endParaRPr sz="3200" smtClean="0"/>
          </a:p>
          <a:p>
            <a:r>
              <a:rPr lang="en-US" sz="3200" dirty="0" err="1" smtClean="0"/>
              <a:t>Interfaz</a:t>
            </a:r>
            <a:r>
              <a:rPr lang="en-US" sz="3200" dirty="0" smtClean="0"/>
              <a:t> </a:t>
            </a:r>
            <a:r>
              <a:rPr lang="en-US" sz="3200" dirty="0" err="1" smtClean="0"/>
              <a:t>Gráfica</a:t>
            </a:r>
            <a:r>
              <a:rPr lang="en-US" sz="3200" dirty="0" smtClean="0"/>
              <a:t> de </a:t>
            </a:r>
            <a:r>
              <a:rPr lang="en-US" sz="3200" dirty="0" err="1" smtClean="0"/>
              <a:t>Usuario</a:t>
            </a:r>
            <a:r>
              <a:rPr lang="en-US" sz="3200" dirty="0" smtClean="0"/>
              <a:t> (GUI)</a:t>
            </a:r>
          </a:p>
          <a:p>
            <a:pPr lvl="1"/>
            <a:r>
              <a:rPr lang="en-US" sz="3600" b="1" dirty="0" smtClean="0"/>
              <a:t>Photo Album ( </a:t>
            </a:r>
            <a:r>
              <a:rPr lang="en-US" sz="3600" b="1" dirty="0" smtClean="0">
                <a:hlinkClick r:id="rId9"/>
              </a:rPr>
              <a:t>http://www.codeproject.com/KB/GDI-plus/etanphotoalbum.aspx</a:t>
            </a:r>
            <a:r>
              <a:rPr lang="en-US" sz="3600" b="1" dirty="0" smtClean="0"/>
              <a:t>) </a:t>
            </a:r>
          </a:p>
          <a:p>
            <a:pPr lvl="1"/>
            <a:r>
              <a:rPr lang="en-US" sz="3600" b="1" dirty="0" smtClean="0"/>
              <a:t>Album Surfer ( </a:t>
            </a:r>
            <a:r>
              <a:rPr lang="en-US" sz="3600" b="1" dirty="0" smtClean="0">
                <a:hlinkClick r:id="rId10"/>
              </a:rPr>
              <a:t>http://www.codeproject.com/KB/GDI-plus/Album_Surfer.aspx</a:t>
            </a:r>
            <a:r>
              <a:rPr lang="en-US" sz="3600" b="1" dirty="0" smtClean="0"/>
              <a:t> )</a:t>
            </a:r>
          </a:p>
          <a:p>
            <a:pPr lvl="1"/>
            <a:r>
              <a:rPr lang="en-US" sz="3600" b="1" dirty="0" smtClean="0"/>
              <a:t>2D CAD application ( </a:t>
            </a:r>
            <a:r>
              <a:rPr lang="en-US" sz="3600" b="1" dirty="0" smtClean="0">
                <a:hlinkClick r:id="rId10"/>
              </a:rPr>
              <a:t>http://www.codeproject.com/KB/GDI-plus/Album_Surfer.aspx</a:t>
            </a:r>
            <a:r>
              <a:rPr lang="en-US" sz="3600" b="1" dirty="0" smtClean="0"/>
              <a:t>) </a:t>
            </a:r>
          </a:p>
          <a:p>
            <a:pPr lvl="1"/>
            <a:r>
              <a:rPr lang="en-US" sz="3600" b="1" dirty="0" smtClean="0"/>
              <a:t>Map component for building GIS applications ( </a:t>
            </a:r>
            <a:r>
              <a:rPr lang="en-US" sz="3600" b="1" dirty="0" smtClean="0">
                <a:hlinkClick r:id="rId11"/>
              </a:rPr>
              <a:t>http://www.codeproject.com/KB/graphics/gismap.aspx</a:t>
            </a:r>
            <a:r>
              <a:rPr lang="en-US" sz="3600" b="1" dirty="0" smtClean="0"/>
              <a:t> )</a:t>
            </a:r>
          </a:p>
          <a:p>
            <a:pPr lvl="1"/>
            <a:r>
              <a:rPr lang="en-US" sz="3600" b="1" dirty="0" smtClean="0"/>
              <a:t>A Simple Photo Publisher Program( </a:t>
            </a:r>
            <a:r>
              <a:rPr lang="en-US" sz="3600" b="1" dirty="0" smtClean="0">
                <a:hlinkClick r:id="rId12"/>
              </a:rPr>
              <a:t>http://www.codeproject.com/KB/graphics/photopublisher.aspx</a:t>
            </a:r>
            <a:r>
              <a:rPr lang="en-US" sz="3600" b="1" dirty="0" smtClean="0"/>
              <a:t> )</a:t>
            </a:r>
          </a:p>
          <a:p>
            <a:pPr lvl="1"/>
            <a:r>
              <a:rPr lang="en-US" sz="3600" b="1" dirty="0" smtClean="0"/>
              <a:t>Stereoscopy (</a:t>
            </a:r>
            <a:r>
              <a:rPr lang="en-US" sz="3600" b="1" dirty="0" smtClean="0">
                <a:hlinkClick r:id="rId13"/>
              </a:rPr>
              <a:t>http://www.codeproject.com/KB/graphics/Stereoscopy.aspx</a:t>
            </a:r>
            <a:r>
              <a:rPr lang="en-US" sz="3600" b="1" dirty="0" smtClean="0"/>
              <a:t>)</a:t>
            </a:r>
          </a:p>
          <a:p>
            <a:pPr lvl="1"/>
            <a:r>
              <a:rPr lang="en-US" sz="3600" b="1" dirty="0" err="1" smtClean="0"/>
              <a:t>FractalSnow</a:t>
            </a:r>
            <a:r>
              <a:rPr lang="en-US" sz="3600" b="1" dirty="0" smtClean="0"/>
              <a:t>(</a:t>
            </a:r>
            <a:r>
              <a:rPr lang="en-US" sz="3600" b="1" dirty="0" smtClean="0">
                <a:hlinkClick r:id="rId14"/>
              </a:rPr>
              <a:t>http://www.codeproject.com/KB/graphics/fractalsnow.aspx</a:t>
            </a:r>
            <a:r>
              <a:rPr lang="en-US" sz="3600" b="1" dirty="0" smtClean="0"/>
              <a:t>)</a:t>
            </a:r>
          </a:p>
          <a:p>
            <a:pPr lvl="1"/>
            <a:r>
              <a:rPr lang="en-US" sz="3600" b="1" dirty="0" smtClean="0"/>
              <a:t>Invasion(</a:t>
            </a:r>
            <a:r>
              <a:rPr lang="en-US" sz="3600" b="1" dirty="0" smtClean="0">
                <a:hlinkClick r:id="rId15"/>
              </a:rPr>
              <a:t>http://www.codeproject.com/KB/directx/invasioncsharp.aspx</a:t>
            </a:r>
            <a:r>
              <a:rPr lang="en-US" sz="3600" b="1" dirty="0" smtClean="0"/>
              <a:t>)</a:t>
            </a:r>
          </a:p>
          <a:p>
            <a:pPr lvl="1"/>
            <a:r>
              <a:rPr lang="en-US" sz="3600" b="1" dirty="0" smtClean="0"/>
              <a:t>Airplane War 0.2(</a:t>
            </a:r>
            <a:r>
              <a:rPr lang="en-US" sz="3600" b="1" dirty="0" smtClean="0">
                <a:hlinkClick r:id="rId16"/>
              </a:rPr>
              <a:t>http://www.codeproject.com/KB/directx/warplane.aspx</a:t>
            </a:r>
            <a:r>
              <a:rPr lang="en-US" sz="3600" b="1" dirty="0" smtClean="0"/>
              <a:t>)</a:t>
            </a:r>
          </a:p>
          <a:p>
            <a:pPr lvl="1"/>
            <a:r>
              <a:rPr lang="en-US" sz="3600" b="1" dirty="0" err="1" smtClean="0"/>
              <a:t>PhotoUtil</a:t>
            </a:r>
            <a:r>
              <a:rPr lang="en-US" sz="3600" b="1" dirty="0" smtClean="0"/>
              <a:t>(</a:t>
            </a:r>
            <a:r>
              <a:rPr lang="en-US" sz="3600" b="1" dirty="0" smtClean="0">
                <a:hlinkClick r:id="rId17"/>
              </a:rPr>
              <a:t>http://www.codeproject.com/KB/GDI-plus/PhotoUtil.aspx</a:t>
            </a:r>
            <a:r>
              <a:rPr lang="en-US" sz="3600" b="1" dirty="0" smtClean="0"/>
              <a:t>)</a:t>
            </a:r>
            <a:endParaRPr lang="en-US" sz="3600" dirty="0" smtClean="0"/>
          </a:p>
          <a:p>
            <a:r>
              <a:rPr lang="en-US" sz="3200" dirty="0" smtClean="0"/>
              <a:t>Games</a:t>
            </a:r>
          </a:p>
          <a:p>
            <a:pPr lvl="1"/>
            <a:r>
              <a:rPr lang="en-US" sz="3200" b="1" dirty="0" err="1" smtClean="0"/>
              <a:t>Reversi</a:t>
            </a:r>
            <a:endParaRPr lang="en-US" sz="3200" b="1" dirty="0" smtClean="0"/>
          </a:p>
          <a:p>
            <a:pPr lvl="1"/>
            <a:r>
              <a:rPr lang="en-US" sz="3200" b="1" dirty="0" smtClean="0"/>
              <a:t>A Bridge Design Game</a:t>
            </a:r>
          </a:p>
          <a:p>
            <a:pPr lvl="1"/>
            <a:r>
              <a:rPr lang="en-US" sz="3200" b="1" dirty="0" smtClean="0"/>
              <a:t>Learning Draughts/Checkers</a:t>
            </a:r>
          </a:p>
          <a:p>
            <a:pPr lvl="1"/>
            <a:r>
              <a:rPr lang="en-US" sz="3200" b="1" dirty="0" err="1" smtClean="0"/>
              <a:t>Sokoban</a:t>
            </a:r>
            <a:r>
              <a:rPr lang="en-US" sz="3200" b="1" dirty="0" smtClean="0"/>
              <a:t> Pro</a:t>
            </a:r>
          </a:p>
          <a:p>
            <a:pPr lvl="1"/>
            <a:r>
              <a:rPr lang="en-US" sz="3200" b="1" dirty="0" err="1" smtClean="0"/>
              <a:t>PacSnake</a:t>
            </a:r>
            <a:endParaRPr lang="en-US" sz="3200" b="1" dirty="0" smtClean="0"/>
          </a:p>
          <a:p>
            <a:pPr lvl="1"/>
            <a:r>
              <a:rPr lang="en-US" sz="3200" b="1" dirty="0" smtClean="0"/>
              <a:t>Falling Blocks Game</a:t>
            </a:r>
          </a:p>
          <a:p>
            <a:pPr lvl="1"/>
            <a:r>
              <a:rPr lang="en-US" sz="3200" b="1" dirty="0" smtClean="0"/>
              <a:t>Sudoku Game</a:t>
            </a:r>
          </a:p>
          <a:p>
            <a:pPr lvl="1"/>
            <a:r>
              <a:rPr lang="en-US" sz="3200" b="1" dirty="0" smtClean="0"/>
              <a:t>Sliding Puzzle Game</a:t>
            </a:r>
          </a:p>
          <a:p>
            <a:pPr lvl="1"/>
            <a:r>
              <a:rPr lang="en-US" sz="3200" b="1" dirty="0" smtClean="0"/>
              <a:t>Checkers</a:t>
            </a:r>
          </a:p>
          <a:p>
            <a:pPr lvl="1"/>
            <a:endParaRPr lang="en-US" sz="2500" dirty="0" smtClean="0"/>
          </a:p>
          <a:p>
            <a:endParaRPr lang="es-ES" dirty="0"/>
          </a:p>
        </p:txBody>
      </p:sp>
      <p:sp>
        <p:nvSpPr>
          <p:cNvPr id="4" name="Rectangle 2"/>
          <p:cNvSpPr txBox="1">
            <a:spLocks/>
          </p:cNvSpPr>
          <p:nvPr/>
        </p:nvSpPr>
        <p:spPr>
          <a:xfrm>
            <a:off x="5029200" y="1219200"/>
            <a:ext cx="3810000" cy="4937760"/>
          </a:xfrm>
          <a:prstGeom prst="rect">
            <a:avLst/>
          </a:prstGeom>
        </p:spPr>
        <p:txBody>
          <a:bodyPr vert="horz">
            <a:normAutofit fontScale="32500" lnSpcReduction="20000"/>
          </a:bodyPr>
          <a:lstStyle/>
          <a:p>
            <a:pPr marL="274320" marR="0" lvl="0" indent="-274320" algn="l" defTabSz="914400" rtl="0" eaLnBrk="1" fontAlgn="auto" latinLnBrk="0" hangingPunct="1">
              <a:lnSpc>
                <a:spcPct val="100000"/>
              </a:lnSpc>
              <a:spcBef>
                <a:spcPts val="600"/>
              </a:spcBef>
              <a:spcAft>
                <a:spcPts val="0"/>
              </a:spcAft>
              <a:buClr>
                <a:schemeClr val="accent1"/>
              </a:buClr>
              <a:buSzPct val="76000"/>
              <a:buFont typeface="Wingdings 3"/>
              <a:buChar cha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Multimedia.</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Char char=""/>
              <a:tabLst/>
              <a:defRPr/>
            </a:pPr>
            <a:r>
              <a:rPr kumimoji="0" lang="en-US" sz="2800" b="1" i="0" u="none" strike="noStrike" kern="1200" cap="none" spc="0" normalizeH="0" baseline="0" noProof="0" dirty="0" smtClean="0">
                <a:ln>
                  <a:noFill/>
                </a:ln>
                <a:solidFill>
                  <a:schemeClr val="tx2"/>
                </a:solidFill>
                <a:effectLst/>
                <a:uLnTx/>
                <a:uFillTx/>
                <a:latin typeface="+mn-lt"/>
                <a:ea typeface="+mn-ea"/>
                <a:cs typeface="+mn-cs"/>
              </a:rPr>
              <a:t>How to Make Music out of Nothing at All</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Char char=""/>
              <a:tabLst/>
              <a:defRPr/>
            </a:pPr>
            <a:r>
              <a:rPr kumimoji="0" lang="en-US" sz="2800" b="1" i="0" u="none" strike="noStrike" kern="1200" cap="none" spc="0" normalizeH="0" baseline="0" noProof="0" dirty="0" smtClean="0">
                <a:ln>
                  <a:noFill/>
                </a:ln>
                <a:solidFill>
                  <a:schemeClr val="tx2"/>
                </a:solidFill>
                <a:effectLst/>
                <a:uLnTx/>
                <a:uFillTx/>
                <a:latin typeface="+mn-lt"/>
                <a:ea typeface="+mn-ea"/>
                <a:cs typeface="+mn-cs"/>
              </a:rPr>
              <a:t>Guitar Tuner</a:t>
            </a:r>
            <a:endParaRPr kumimoji="0" lang="en-US" sz="2800" b="0" i="0" u="none" strike="noStrike" kern="1200" cap="none" spc="0" normalizeH="0" baseline="0" noProof="0" dirty="0" smtClean="0">
              <a:ln>
                <a:noFill/>
              </a:ln>
              <a:solidFill>
                <a:schemeClr val="tx2"/>
              </a:solidFill>
              <a:effectLst/>
              <a:uLnTx/>
              <a:uFillTx/>
              <a:latin typeface="+mn-lt"/>
              <a:ea typeface="+mn-ea"/>
              <a:cs typeface="+mn-cs"/>
            </a:endParaRP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Char char=""/>
              <a:tabLst/>
              <a:defRPr/>
            </a:pPr>
            <a:r>
              <a:rPr kumimoji="0" lang="en-US" sz="2800" b="1" i="0" u="none" strike="noStrike" kern="1200" cap="none" spc="0" normalizeH="0" baseline="0" noProof="0" dirty="0" smtClean="0">
                <a:ln>
                  <a:noFill/>
                </a:ln>
                <a:solidFill>
                  <a:schemeClr val="tx2"/>
                </a:solidFill>
                <a:effectLst/>
                <a:uLnTx/>
                <a:uFillTx/>
                <a:latin typeface="+mn-lt"/>
                <a:ea typeface="+mn-ea"/>
                <a:cs typeface="+mn-cs"/>
              </a:rPr>
              <a:t>Motion Detection</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Char char=""/>
              <a:tabLst/>
              <a:defRPr/>
            </a:pPr>
            <a:r>
              <a:rPr kumimoji="0" lang="en-US" sz="2800" b="1" i="0" u="none" strike="noStrike" kern="1200" cap="none" spc="0" normalizeH="0" baseline="0" noProof="0" dirty="0" smtClean="0">
                <a:ln>
                  <a:noFill/>
                </a:ln>
                <a:solidFill>
                  <a:schemeClr val="tx2"/>
                </a:solidFill>
                <a:effectLst/>
                <a:uLnTx/>
                <a:uFillTx/>
                <a:latin typeface="+mn-lt"/>
                <a:ea typeface="+mn-ea"/>
                <a:cs typeface="+mn-cs"/>
              </a:rPr>
              <a:t>Camera Vision</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Char char=""/>
              <a:tabLst/>
              <a:defRPr/>
            </a:pPr>
            <a:r>
              <a:rPr kumimoji="0" lang="en-US" sz="2800" b="1" i="0" u="none" strike="noStrike" kern="1200" cap="none" spc="0" normalizeH="0" baseline="0" noProof="0" dirty="0" smtClean="0">
                <a:ln>
                  <a:noFill/>
                </a:ln>
                <a:solidFill>
                  <a:schemeClr val="tx2"/>
                </a:solidFill>
                <a:effectLst/>
                <a:uLnTx/>
                <a:uFillTx/>
                <a:latin typeface="+mn-lt"/>
                <a:ea typeface="+mn-ea"/>
                <a:cs typeface="+mn-cs"/>
              </a:rPr>
              <a:t>Face Detection</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Char char=""/>
              <a:tabLst/>
              <a:defRPr/>
            </a:pPr>
            <a:r>
              <a:rPr kumimoji="0" lang="en-US" sz="2800" b="1" i="0" u="none" strike="noStrike" kern="1200" cap="none" spc="0" normalizeH="0" baseline="0" noProof="0" dirty="0" smtClean="0">
                <a:ln>
                  <a:noFill/>
                </a:ln>
                <a:solidFill>
                  <a:schemeClr val="tx2"/>
                </a:solidFill>
                <a:effectLst/>
                <a:uLnTx/>
                <a:uFillTx/>
                <a:latin typeface="+mn-lt"/>
                <a:ea typeface="+mn-ea"/>
                <a:cs typeface="+mn-cs"/>
              </a:rPr>
              <a:t>Speech Recognition</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Char char=""/>
              <a:tabLst/>
              <a:defRPr/>
            </a:pPr>
            <a:r>
              <a:rPr kumimoji="0" lang="en-US" sz="2800" b="1" i="0" u="none" strike="noStrike" kern="1200" cap="none" spc="0" normalizeH="0" baseline="0" noProof="0" dirty="0" smtClean="0">
                <a:ln>
                  <a:noFill/>
                </a:ln>
                <a:solidFill>
                  <a:schemeClr val="tx2"/>
                </a:solidFill>
                <a:effectLst/>
                <a:uLnTx/>
                <a:uFillTx/>
                <a:latin typeface="+mn-lt"/>
                <a:ea typeface="+mn-ea"/>
                <a:cs typeface="+mn-cs"/>
              </a:rPr>
              <a:t>A Voice Chat</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Char char=""/>
              <a:tabLst/>
              <a:defRPr/>
            </a:pPr>
            <a:r>
              <a:rPr kumimoji="0" lang="en-US" sz="2800" b="1" i="0" u="none" strike="noStrike" kern="1200" cap="none" spc="0" normalizeH="0" baseline="0" noProof="0" dirty="0" smtClean="0">
                <a:ln>
                  <a:noFill/>
                </a:ln>
                <a:solidFill>
                  <a:schemeClr val="tx2"/>
                </a:solidFill>
                <a:effectLst/>
                <a:uLnTx/>
                <a:uFillTx/>
                <a:latin typeface="+mn-lt"/>
                <a:ea typeface="+mn-ea"/>
                <a:cs typeface="+mn-cs"/>
              </a:rPr>
              <a:t>A Text to WAV Converter</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Char char=""/>
              <a:tabLst/>
              <a:defRPr/>
            </a:pPr>
            <a:r>
              <a:rPr kumimoji="0" lang="en-US" sz="2800" b="1" i="0" u="none" strike="noStrike" kern="1200" cap="none" spc="0" normalizeH="0" baseline="0" noProof="0" dirty="0" smtClean="0">
                <a:ln>
                  <a:noFill/>
                </a:ln>
                <a:solidFill>
                  <a:schemeClr val="tx2"/>
                </a:solidFill>
                <a:effectLst/>
                <a:uLnTx/>
                <a:uFillTx/>
                <a:latin typeface="+mn-lt"/>
                <a:ea typeface="+mn-ea"/>
                <a:cs typeface="+mn-cs"/>
              </a:rPr>
              <a:t>Hands Gesture Recognition</a:t>
            </a:r>
            <a:endParaRPr kumimoji="0" lang="en-US" sz="2800" b="0" i="0" u="none" strike="noStrike" kern="1200" cap="none" spc="0" normalizeH="0" baseline="0" noProof="0" dirty="0" smtClean="0">
              <a:ln>
                <a:noFill/>
              </a:ln>
              <a:solidFill>
                <a:schemeClr val="tx2"/>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6000"/>
              <a:buFont typeface="Wingdings 3"/>
              <a:buChar char=""/>
              <a:tabLst/>
              <a:defRPr/>
            </a:pP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Programación</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de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puertos</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e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interrupciones</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a:t>
            </a:r>
          </a:p>
          <a:p>
            <a:pPr marL="731520" lvl="1" indent="-274320">
              <a:spcBef>
                <a:spcPts val="600"/>
              </a:spcBef>
              <a:buClr>
                <a:schemeClr val="accent1"/>
              </a:buClr>
              <a:buSzPct val="76000"/>
              <a:buFont typeface="Wingdings 3"/>
              <a:buChar char=""/>
            </a:pPr>
            <a:r>
              <a:rPr lang="en-US" sz="1300" b="1" dirty="0" smtClean="0"/>
              <a:t>Managed I/O Completion Ports (IOCP)(http://www.codeproject.com/KB/cs/managediocp.aspx)</a:t>
            </a:r>
            <a:endParaRPr lang="en-US" sz="2800" b="1" dirty="0" smtClean="0"/>
          </a:p>
          <a:p>
            <a:pPr marL="731520" lvl="1" indent="-274320">
              <a:spcBef>
                <a:spcPts val="600"/>
              </a:spcBef>
              <a:buClr>
                <a:schemeClr val="accent1"/>
              </a:buClr>
              <a:buSzPct val="76000"/>
              <a:buFont typeface="Wingdings 3"/>
              <a:buChar char=""/>
            </a:pPr>
            <a:r>
              <a:rPr lang="en-US" sz="2800" b="1" dirty="0" smtClean="0"/>
              <a:t>I/O Ports Programming (Parallel port)(</a:t>
            </a:r>
            <a:r>
              <a:rPr lang="en-US" sz="2800" b="1" dirty="0" smtClean="0">
                <a:hlinkClick r:id="rId18"/>
              </a:rPr>
              <a:t>http://www.codeproject.com/KB/vb/PortAccess.aspx</a:t>
            </a:r>
            <a:r>
              <a:rPr lang="en-US" sz="2800" b="1" dirty="0" smtClean="0"/>
              <a:t>)</a:t>
            </a:r>
          </a:p>
          <a:p>
            <a:pPr marL="731520" lvl="1" indent="-274320">
              <a:spcBef>
                <a:spcPts val="600"/>
              </a:spcBef>
              <a:buClr>
                <a:schemeClr val="accent1"/>
              </a:buClr>
              <a:buSzPct val="76000"/>
              <a:buFont typeface="Wingdings 3"/>
              <a:buChar char=""/>
            </a:pPr>
            <a:r>
              <a:rPr lang="nb-NO" sz="2000" b="1" dirty="0" smtClean="0"/>
              <a:t>Controlling Floppy Drive Stepper Motor via Parallel Port(</a:t>
            </a:r>
            <a:r>
              <a:rPr lang="nb-NO" sz="2000" b="1" dirty="0" smtClean="0">
                <a:hlinkClick r:id="rId19"/>
              </a:rPr>
              <a:t>http://www.codeproject.com/KB/system/floppystepper.aspx</a:t>
            </a:r>
            <a:r>
              <a:rPr lang="nb-NO" sz="2000" b="1" dirty="0" smtClean="0"/>
              <a:t>)</a:t>
            </a:r>
          </a:p>
          <a:p>
            <a:pPr marL="731520" lvl="1" indent="-274320">
              <a:spcBef>
                <a:spcPts val="600"/>
              </a:spcBef>
              <a:buClr>
                <a:schemeClr val="accent1"/>
              </a:buClr>
              <a:buSzPct val="76000"/>
              <a:buFont typeface="Wingdings 3"/>
              <a:buChar char=""/>
            </a:pPr>
            <a:r>
              <a:rPr lang="en-US" sz="2000" b="1" dirty="0" smtClean="0"/>
              <a:t>Detecting Hardware Insertion and/or Removal(</a:t>
            </a:r>
            <a:r>
              <a:rPr lang="en-US" sz="2000" b="1" dirty="0" smtClean="0">
                <a:hlinkClick r:id="rId20"/>
              </a:rPr>
              <a:t>http://www.codeproject.com/KB/system/HwDetect.aspx</a:t>
            </a:r>
            <a:r>
              <a:rPr lang="en-US" sz="2000" b="1" dirty="0" smtClean="0"/>
              <a:t>)</a:t>
            </a:r>
          </a:p>
          <a:p>
            <a:pPr marL="731520" lvl="1" indent="-274320">
              <a:spcBef>
                <a:spcPts val="600"/>
              </a:spcBef>
              <a:buClr>
                <a:schemeClr val="accent1"/>
              </a:buClr>
              <a:buSzPct val="76000"/>
              <a:buFont typeface="Wingdings 3"/>
              <a:buChar char=""/>
            </a:pPr>
            <a:r>
              <a:rPr lang="en-US" sz="2000" b="1" dirty="0" smtClean="0"/>
              <a:t>How to Prepare a USB Drive for Safe Removal(</a:t>
            </a:r>
            <a:r>
              <a:rPr lang="en-US" sz="2000" b="1" dirty="0" smtClean="0">
                <a:hlinkClick r:id="rId21"/>
              </a:rPr>
              <a:t>http://www.codeproject.com/KB/system/RemoveDriveByLetter.aspx</a:t>
            </a:r>
            <a:r>
              <a:rPr lang="en-US" sz="2000" b="1" dirty="0" smtClean="0"/>
              <a:t>)</a:t>
            </a:r>
          </a:p>
          <a:p>
            <a:pPr marL="731520" lvl="1" indent="-274320">
              <a:spcBef>
                <a:spcPts val="600"/>
              </a:spcBef>
              <a:buClr>
                <a:schemeClr val="accent1"/>
              </a:buClr>
              <a:buSzPct val="76000"/>
              <a:buFont typeface="Wingdings 3"/>
              <a:buChar char=""/>
            </a:pPr>
            <a:endParaRPr lang="en-US" sz="2000" b="1" dirty="0" smtClean="0"/>
          </a:p>
          <a:p>
            <a:pPr marL="731520" lvl="1" indent="-274320">
              <a:spcBef>
                <a:spcPts val="600"/>
              </a:spcBef>
              <a:buClr>
                <a:schemeClr val="accent1"/>
              </a:buClr>
              <a:buSzPct val="76000"/>
              <a:buFont typeface="Wingdings 3"/>
              <a:buChar char=""/>
            </a:pPr>
            <a:r>
              <a:rPr lang="en-US" sz="2000" b="1" dirty="0" smtClean="0"/>
              <a:t>Bluetooth Simulation in C# with Serial Ports(</a:t>
            </a:r>
            <a:r>
              <a:rPr lang="en-US" sz="2000" b="1" dirty="0" smtClean="0">
                <a:hlinkClick r:id="rId22"/>
              </a:rPr>
              <a:t>http://www.codeproject.com/KB/mobile/bth_serial_port.aspx</a:t>
            </a:r>
            <a:r>
              <a:rPr lang="en-US" sz="2000" b="1" dirty="0" smtClean="0"/>
              <a:t>)</a:t>
            </a:r>
          </a:p>
          <a:p>
            <a:pPr marL="731520" lvl="1" indent="-274320">
              <a:spcBef>
                <a:spcPts val="600"/>
              </a:spcBef>
              <a:buClr>
                <a:schemeClr val="accent1"/>
              </a:buClr>
              <a:buSzPct val="76000"/>
              <a:buFont typeface="Wingdings 3"/>
              <a:buChar char=""/>
            </a:pPr>
            <a:r>
              <a:rPr lang="en-US" sz="2000" b="1" dirty="0" smtClean="0"/>
              <a:t>MSN Messenger like chat application(</a:t>
            </a:r>
            <a:r>
              <a:rPr lang="en-US" sz="2000" b="1" dirty="0" smtClean="0">
                <a:hlinkClick r:id="rId23"/>
              </a:rPr>
              <a:t>http://www.codeproject.com/KB/miscctrl/SimpleMessenger.aspx</a:t>
            </a:r>
            <a:r>
              <a:rPr lang="en-US" sz="2000" b="1" dirty="0" smtClean="0"/>
              <a:t>)</a:t>
            </a:r>
          </a:p>
          <a:p>
            <a:pPr marL="731520" lvl="1" indent="-274320">
              <a:spcBef>
                <a:spcPts val="600"/>
              </a:spcBef>
              <a:buClr>
                <a:schemeClr val="accent1"/>
              </a:buClr>
              <a:buSzPct val="76000"/>
              <a:buFont typeface="Wingdings 3"/>
              <a:buChar char=""/>
            </a:pPr>
            <a:r>
              <a:rPr lang="en-US" b="1" dirty="0" smtClean="0"/>
              <a:t>VoIP For You - Full duplex 8bit/8KHz VoIP application(</a:t>
            </a:r>
            <a:r>
              <a:rPr lang="en-US" b="1" dirty="0" smtClean="0">
                <a:hlinkClick r:id="rId24"/>
              </a:rPr>
              <a:t>http://www.codeproject.com/KB/IP/VoIP_For_You.aspx</a:t>
            </a:r>
            <a:r>
              <a:rPr lang="en-US" b="1" dirty="0" smtClean="0"/>
              <a:t>)</a:t>
            </a:r>
          </a:p>
          <a:p>
            <a:pPr marL="731520" lvl="1" indent="-274320">
              <a:spcBef>
                <a:spcPts val="600"/>
              </a:spcBef>
              <a:buClr>
                <a:schemeClr val="accent1"/>
              </a:buClr>
              <a:buSzPct val="76000"/>
              <a:buFont typeface="Wingdings 3"/>
              <a:buChar char=""/>
            </a:pPr>
            <a:endParaRPr lang="nb-NO" b="1" dirty="0" smtClean="0"/>
          </a:p>
          <a:p>
            <a:pPr marL="731520" lvl="1" indent="-274320">
              <a:spcBef>
                <a:spcPts val="600"/>
              </a:spcBef>
              <a:buClr>
                <a:schemeClr val="accent1"/>
              </a:buClr>
              <a:buSzPct val="76000"/>
              <a:buFont typeface="Wingdings 3"/>
              <a:buChar char=""/>
            </a:pPr>
            <a:endParaRPr lang="en-US" sz="2400" b="1" dirty="0" smtClean="0"/>
          </a:p>
          <a:p>
            <a:pPr marL="274320" lvl="0" indent="-274320">
              <a:spcBef>
                <a:spcPts val="600"/>
              </a:spcBef>
              <a:buClr>
                <a:schemeClr val="accent1"/>
              </a:buClr>
              <a:buSzPct val="76000"/>
              <a:buFont typeface="Wingdings 3"/>
              <a:buChar char=""/>
            </a:pPr>
            <a:endParaRPr kumimoji="0" lang="en-US" sz="25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6000"/>
              <a:buFont typeface="Wingdings 3"/>
              <a:buChar char=""/>
              <a:tabLst/>
              <a:defRPr/>
            </a:pPr>
            <a:endParaRPr kumimoji="0" lang="es-ES" sz="28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6000"/>
              <a:buFont typeface="Wingdings 3"/>
              <a:buChar char=""/>
              <a:tabLst/>
              <a:defRPr/>
            </a:pPr>
            <a:endParaRPr kumimoji="0" lang="es-ES" sz="2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err="1" smtClean="0"/>
              <a:t>Topicos</a:t>
            </a:r>
            <a:r>
              <a:rPr lang="en-US" b="1" dirty="0" smtClean="0"/>
              <a:t> </a:t>
            </a:r>
            <a:r>
              <a:rPr lang="en-US" b="1" dirty="0" err="1" smtClean="0"/>
              <a:t>Selectos</a:t>
            </a:r>
            <a:r>
              <a:rPr lang="en-US" b="1" dirty="0" smtClean="0"/>
              <a:t> de </a:t>
            </a:r>
            <a:r>
              <a:rPr lang="en-US" b="1" dirty="0" err="1" smtClean="0"/>
              <a:t>Programacion</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219200"/>
            <a:ext cx="3962400" cy="4937760"/>
          </a:xfrm>
        </p:spPr>
        <p:txBody>
          <a:bodyPr>
            <a:noAutofit/>
          </a:bodyPr>
          <a:lstStyle/>
          <a:p>
            <a:r>
              <a:rPr lang="en-US" sz="1200" b="1" dirty="0" smtClean="0"/>
              <a:t>FUENTES DE INFORMACIÓN</a:t>
            </a:r>
          </a:p>
          <a:p>
            <a:r>
              <a:rPr lang="da-DK" sz="1200" dirty="0" smtClean="0">
                <a:solidFill>
                  <a:srgbClr val="0070C0"/>
                </a:solidFill>
              </a:rPr>
              <a:t>1</a:t>
            </a:r>
            <a:r>
              <a:rPr sz="1200" smtClean="0"/>
              <a:t>1. Deitel y Deitel. (1998). </a:t>
            </a:r>
          </a:p>
          <a:p>
            <a:pPr lvl="1">
              <a:buNone/>
            </a:pPr>
            <a:r>
              <a:rPr lang="en-US" sz="1200" dirty="0" smtClean="0"/>
              <a:t>Como </a:t>
            </a:r>
            <a:r>
              <a:rPr lang="en-US" sz="1200" dirty="0" err="1" smtClean="0"/>
              <a:t>programar</a:t>
            </a:r>
            <a:r>
              <a:rPr lang="en-US" sz="1200" dirty="0" smtClean="0"/>
              <a:t> en Java.</a:t>
            </a:r>
          </a:p>
          <a:p>
            <a:pPr lvl="1">
              <a:buNone/>
            </a:pPr>
            <a:r>
              <a:rPr lang="en-US" sz="1200" dirty="0" smtClean="0"/>
              <a:t>Ed. Prentice Hall.</a:t>
            </a:r>
          </a:p>
          <a:p>
            <a:r>
              <a:rPr lang="en-US" sz="1200" dirty="0" smtClean="0"/>
              <a:t>2. Mitchell will David. (2001).</a:t>
            </a:r>
          </a:p>
          <a:p>
            <a:pPr lvl="1">
              <a:buNone/>
            </a:pPr>
            <a:r>
              <a:rPr lang="en-US" sz="1200" dirty="0" smtClean="0"/>
              <a:t>Java sin </a:t>
            </a:r>
            <a:r>
              <a:rPr lang="en-US" sz="1200" dirty="0" err="1" smtClean="0"/>
              <a:t>errores</a:t>
            </a:r>
            <a:r>
              <a:rPr lang="en-US" sz="1200" dirty="0" smtClean="0"/>
              <a:t>.</a:t>
            </a:r>
          </a:p>
          <a:p>
            <a:pPr lvl="1">
              <a:buNone/>
            </a:pPr>
            <a:r>
              <a:rPr lang="en-US" sz="1200" dirty="0" smtClean="0"/>
              <a:t>Ed. Mc </a:t>
            </a:r>
            <a:r>
              <a:rPr lang="en-US" sz="1200" dirty="0" err="1" smtClean="0"/>
              <a:t>Graw</a:t>
            </a:r>
            <a:r>
              <a:rPr lang="en-US" sz="1200" dirty="0" smtClean="0"/>
              <a:t> Hill.</a:t>
            </a:r>
          </a:p>
          <a:p>
            <a:r>
              <a:rPr lang="en-US" sz="1200" dirty="0" smtClean="0"/>
              <a:t>3. </a:t>
            </a:r>
            <a:r>
              <a:rPr lang="en-US" sz="1200" dirty="0" err="1" smtClean="0"/>
              <a:t>Becerril</a:t>
            </a:r>
            <a:r>
              <a:rPr lang="en-US" sz="1200" dirty="0" smtClean="0"/>
              <a:t> C. Francisco. (1998).</a:t>
            </a:r>
          </a:p>
          <a:p>
            <a:pPr lvl="1">
              <a:buNone/>
            </a:pPr>
            <a:r>
              <a:rPr lang="en-US" sz="1200" dirty="0" smtClean="0"/>
              <a:t>Java a </a:t>
            </a:r>
            <a:r>
              <a:rPr lang="en-US" sz="1200" dirty="0" err="1" smtClean="0"/>
              <a:t>su</a:t>
            </a:r>
            <a:r>
              <a:rPr lang="en-US" sz="1200" dirty="0" smtClean="0"/>
              <a:t> </a:t>
            </a:r>
            <a:r>
              <a:rPr lang="en-US" sz="1200" dirty="0" err="1" smtClean="0"/>
              <a:t>alcance</a:t>
            </a:r>
            <a:r>
              <a:rPr lang="en-US" sz="1200" dirty="0" smtClean="0"/>
              <a:t>.</a:t>
            </a:r>
          </a:p>
          <a:p>
            <a:pPr lvl="1">
              <a:buNone/>
            </a:pPr>
            <a:r>
              <a:rPr lang="en-US" sz="1200" dirty="0" smtClean="0"/>
              <a:t>Ed. Mc </a:t>
            </a:r>
            <a:r>
              <a:rPr lang="en-US" sz="1200" dirty="0" err="1" smtClean="0"/>
              <a:t>Graw</a:t>
            </a:r>
            <a:r>
              <a:rPr lang="en-US" sz="1200" dirty="0" smtClean="0"/>
              <a:t> Hill.</a:t>
            </a:r>
          </a:p>
          <a:p>
            <a:r>
              <a:rPr lang="fr-FR" sz="1200" dirty="0" smtClean="0"/>
              <a:t>4. Lemay Laura &amp; </a:t>
            </a:r>
            <a:r>
              <a:rPr lang="fr-FR" sz="1200" dirty="0" err="1" smtClean="0"/>
              <a:t>Perkins</a:t>
            </a:r>
            <a:r>
              <a:rPr lang="fr-FR" sz="1200" dirty="0" smtClean="0"/>
              <a:t> Charles L. (1996).</a:t>
            </a:r>
          </a:p>
          <a:p>
            <a:pPr lvl="1">
              <a:buNone/>
            </a:pPr>
            <a:r>
              <a:rPr sz="1200" smtClean="0"/>
              <a:t>Aprendiendo Java en 21 días.</a:t>
            </a:r>
          </a:p>
          <a:p>
            <a:pPr lvl="1">
              <a:buNone/>
            </a:pPr>
            <a:r>
              <a:rPr lang="en-US" sz="1200" dirty="0" smtClean="0"/>
              <a:t>Ed. Prentice Hall.</a:t>
            </a:r>
          </a:p>
          <a:p>
            <a:r>
              <a:rPr lang="en-US" sz="1200" dirty="0" smtClean="0"/>
              <a:t>5. Smiley John. (2002).</a:t>
            </a:r>
          </a:p>
          <a:p>
            <a:pPr lvl="1">
              <a:buNone/>
            </a:pPr>
            <a:r>
              <a:rPr lang="en-US" sz="1200" dirty="0" smtClean="0"/>
              <a:t>Learn to program with Java.</a:t>
            </a:r>
          </a:p>
          <a:p>
            <a:pPr lvl="1">
              <a:buNone/>
            </a:pPr>
            <a:r>
              <a:rPr lang="en-US" sz="1200" dirty="0" smtClean="0"/>
              <a:t>Ed. Mc </a:t>
            </a:r>
            <a:r>
              <a:rPr lang="en-US" sz="1200" dirty="0" err="1" smtClean="0"/>
              <a:t>Graw</a:t>
            </a:r>
            <a:r>
              <a:rPr lang="en-US" sz="1200" dirty="0" smtClean="0"/>
              <a:t> Hill.</a:t>
            </a:r>
          </a:p>
          <a:p>
            <a:r>
              <a:rPr lang="en-US" sz="1200" dirty="0" smtClean="0"/>
              <a:t>6. </a:t>
            </a:r>
            <a:r>
              <a:rPr lang="en-US" sz="1200" dirty="0" err="1" smtClean="0"/>
              <a:t>Naughton</a:t>
            </a:r>
            <a:r>
              <a:rPr lang="en-US" sz="1200" dirty="0" smtClean="0"/>
              <a:t> Patrick . (1996).</a:t>
            </a:r>
          </a:p>
          <a:p>
            <a:pPr lvl="1">
              <a:buNone/>
            </a:pPr>
            <a:r>
              <a:rPr lang="en-US" sz="1200" dirty="0" smtClean="0"/>
              <a:t>The Java Handbook.</a:t>
            </a:r>
          </a:p>
          <a:p>
            <a:pPr lvl="1">
              <a:buNone/>
            </a:pPr>
            <a:r>
              <a:rPr lang="nn-NO" sz="1200" dirty="0" smtClean="0"/>
              <a:t>Ed. Berkeley, CA: Osborne-McGraw Hill.</a:t>
            </a:r>
          </a:p>
        </p:txBody>
      </p:sp>
      <p:sp>
        <p:nvSpPr>
          <p:cNvPr id="4" name="Rectangle 2"/>
          <p:cNvSpPr txBox="1">
            <a:spLocks/>
          </p:cNvSpPr>
          <p:nvPr/>
        </p:nvSpPr>
        <p:spPr>
          <a:xfrm>
            <a:off x="4876800" y="1295400"/>
            <a:ext cx="3657600" cy="4937760"/>
          </a:xfrm>
          <a:prstGeom prst="rect">
            <a:avLst/>
          </a:prstGeom>
        </p:spPr>
        <p:txBody>
          <a:bodyPr vert="horz">
            <a:normAutofit/>
          </a:bodyPr>
          <a:lstStyle/>
          <a:p>
            <a:r>
              <a:rPr lang="en-US" sz="1200" dirty="0" smtClean="0"/>
              <a:t>7. </a:t>
            </a:r>
            <a:r>
              <a:rPr lang="en-US" sz="1200" dirty="0" err="1" smtClean="0"/>
              <a:t>Schildt</a:t>
            </a:r>
            <a:r>
              <a:rPr lang="en-US" sz="1200" dirty="0" smtClean="0"/>
              <a:t> Herbert. (2001).</a:t>
            </a:r>
          </a:p>
          <a:p>
            <a:pPr lvl="1"/>
            <a:r>
              <a:rPr lang="en-US" sz="1200" dirty="0" smtClean="0"/>
              <a:t>The Complete Reference Java 2. Fourth Edition.</a:t>
            </a:r>
          </a:p>
          <a:p>
            <a:pPr lvl="1"/>
            <a:r>
              <a:rPr lang="en-US" sz="1200" dirty="0" smtClean="0"/>
              <a:t>Ed. McGraw-Hill.</a:t>
            </a:r>
          </a:p>
          <a:p>
            <a:r>
              <a:rPr lang="en-US" sz="1200" dirty="0" smtClean="0"/>
              <a:t>8. Case Bradley Julia &amp; </a:t>
            </a:r>
            <a:r>
              <a:rPr lang="en-US" sz="1200" dirty="0" err="1" smtClean="0"/>
              <a:t>Millspaugh</a:t>
            </a:r>
            <a:r>
              <a:rPr lang="en-US" sz="1200" dirty="0" smtClean="0"/>
              <a:t> Anita C. Mt. San Antonio College.</a:t>
            </a:r>
          </a:p>
          <a:p>
            <a:r>
              <a:rPr lang="en-US" sz="1200" dirty="0" smtClean="0"/>
              <a:t>(2002).</a:t>
            </a:r>
          </a:p>
          <a:p>
            <a:pPr lvl="1"/>
            <a:r>
              <a:rPr lang="en-US" sz="1200" dirty="0" smtClean="0"/>
              <a:t>Programming With Java W/CD-ROM.</a:t>
            </a:r>
          </a:p>
          <a:p>
            <a:pPr lvl="1"/>
            <a:r>
              <a:rPr lang="en-US" sz="1200" dirty="0" smtClean="0"/>
              <a:t>Ed. Mc </a:t>
            </a:r>
            <a:r>
              <a:rPr lang="en-US" sz="1200" dirty="0" err="1" smtClean="0"/>
              <a:t>Graw</a:t>
            </a:r>
            <a:r>
              <a:rPr lang="en-US" sz="1200" dirty="0" smtClean="0"/>
              <a:t> Hill.</a:t>
            </a:r>
          </a:p>
          <a:p>
            <a:r>
              <a:rPr lang="en-US" sz="1200" dirty="0" smtClean="0"/>
              <a:t>9. </a:t>
            </a:r>
            <a:r>
              <a:rPr lang="en-US" sz="1200" dirty="0" err="1" smtClean="0"/>
              <a:t>Arnow</a:t>
            </a:r>
            <a:r>
              <a:rPr lang="en-US" sz="1200" dirty="0" smtClean="0"/>
              <a:t> David M. &amp; Weiss Gerald. (2001).</a:t>
            </a:r>
          </a:p>
          <a:p>
            <a:pPr lvl="1"/>
            <a:r>
              <a:rPr lang="en-US" sz="1200" dirty="0" err="1" smtClean="0"/>
              <a:t>Introducción</a:t>
            </a:r>
            <a:r>
              <a:rPr lang="en-US" sz="1200" dirty="0" smtClean="0"/>
              <a:t> a la </a:t>
            </a:r>
            <a:r>
              <a:rPr lang="en-US" sz="1200" dirty="0" err="1" smtClean="0"/>
              <a:t>programación</a:t>
            </a:r>
            <a:r>
              <a:rPr lang="en-US" sz="1200" dirty="0" smtClean="0"/>
              <a:t> con Java. Un </a:t>
            </a:r>
            <a:r>
              <a:rPr lang="en-US" sz="1200" dirty="0" err="1" smtClean="0"/>
              <a:t>enfoque</a:t>
            </a:r>
            <a:r>
              <a:rPr lang="en-US" sz="1200" dirty="0" smtClean="0"/>
              <a:t> </a:t>
            </a:r>
            <a:r>
              <a:rPr lang="en-US" sz="1200" dirty="0" err="1" smtClean="0"/>
              <a:t>orientado</a:t>
            </a:r>
            <a:r>
              <a:rPr lang="en-US" sz="1200" dirty="0" smtClean="0"/>
              <a:t> a</a:t>
            </a:r>
          </a:p>
          <a:p>
            <a:pPr lvl="1"/>
            <a:r>
              <a:rPr lang="en-US" sz="1200" dirty="0" err="1" smtClean="0"/>
              <a:t>objetos</a:t>
            </a:r>
            <a:r>
              <a:rPr lang="en-US" sz="1200" dirty="0" smtClean="0"/>
              <a:t>.</a:t>
            </a:r>
          </a:p>
          <a:p>
            <a:pPr lvl="1"/>
            <a:r>
              <a:rPr lang="en-US" sz="1200" dirty="0" smtClean="0"/>
              <a:t>Ed. Addison Wesley.</a:t>
            </a:r>
          </a:p>
          <a:p>
            <a:r>
              <a:rPr lang="en-US" sz="1200" dirty="0" smtClean="0"/>
              <a:t>10. </a:t>
            </a:r>
            <a:r>
              <a:rPr lang="en-US" sz="1200" dirty="0" err="1" smtClean="0"/>
              <a:t>Elliotte</a:t>
            </a:r>
            <a:r>
              <a:rPr lang="en-US" sz="1200" dirty="0" smtClean="0"/>
              <a:t> Rusty Harold (1999).</a:t>
            </a:r>
          </a:p>
          <a:p>
            <a:pPr lvl="1"/>
            <a:r>
              <a:rPr lang="en-US" sz="1200" dirty="0" smtClean="0"/>
              <a:t>Java I/O O.</a:t>
            </a:r>
          </a:p>
          <a:p>
            <a:pPr lvl="1"/>
            <a:r>
              <a:rPr lang="en-US" sz="1200" dirty="0" smtClean="0"/>
              <a:t>Ed. O'Reilly &amp; Associates.</a:t>
            </a:r>
          </a:p>
          <a:p>
            <a:r>
              <a:rPr lang="en-US" sz="1200" dirty="0" smtClean="0"/>
              <a:t>11. Scott Oaks and Henry Wong (1999).</a:t>
            </a:r>
          </a:p>
          <a:p>
            <a:pPr lvl="1"/>
            <a:r>
              <a:rPr lang="en-US" sz="1200" dirty="0" smtClean="0"/>
              <a:t>java Threads, second Edition.</a:t>
            </a:r>
          </a:p>
          <a:p>
            <a:pPr lvl="1"/>
            <a:r>
              <a:rPr lang="en-US" sz="1200" dirty="0" smtClean="0"/>
              <a:t>Ed. O'Reilly &amp; Associates.</a:t>
            </a:r>
            <a:endParaRPr lang="en-US" sz="1200" dirty="0" smtClean="0">
              <a:solidFill>
                <a:srgbClr val="0070C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n-US" b="1" dirty="0" err="1" smtClean="0"/>
              <a:t>Unidad</a:t>
            </a:r>
            <a:r>
              <a:rPr lang="en-US" b="1" dirty="0" smtClean="0"/>
              <a:t> I </a:t>
            </a:r>
            <a:r>
              <a:rPr lang="en-US" dirty="0" err="1" smtClean="0"/>
              <a:t>Tipos</a:t>
            </a:r>
            <a:r>
              <a:rPr lang="en-US" dirty="0" smtClean="0"/>
              <a:t> de </a:t>
            </a:r>
            <a:r>
              <a:rPr lang="en-US" dirty="0" err="1" smtClean="0"/>
              <a:t>datos</a:t>
            </a:r>
            <a:r>
              <a:rPr lang="en-US" dirty="0" smtClean="0"/>
              <a:t> </a:t>
            </a:r>
            <a:r>
              <a:rPr lang="en-US" dirty="0" err="1" smtClean="0"/>
              <a:t>definidos</a:t>
            </a:r>
            <a:r>
              <a:rPr lang="en-US" dirty="0" smtClean="0"/>
              <a:t> </a:t>
            </a:r>
            <a:r>
              <a:rPr lang="en-US" dirty="0" err="1" smtClean="0"/>
              <a:t>por</a:t>
            </a:r>
            <a:r>
              <a:rPr lang="en-US" dirty="0" smtClean="0"/>
              <a:t> el </a:t>
            </a:r>
            <a:r>
              <a:rPr lang="en-US" dirty="0" err="1" smtClean="0"/>
              <a:t>usuario</a:t>
            </a:r>
            <a:r>
              <a:rPr lang="en-US" dirty="0" smtClean="0"/>
              <a:t>.</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rmAutofit/>
          </a:bodyPr>
          <a:lstStyle/>
          <a:p>
            <a:pPr lvl="1"/>
            <a:r>
              <a:rPr lang="es-ES" sz="3200" dirty="0" smtClean="0"/>
              <a:t>1.1 Agregación de datos (</a:t>
            </a:r>
            <a:r>
              <a:rPr lang="es-ES" sz="3200" dirty="0" err="1" smtClean="0"/>
              <a:t>struct</a:t>
            </a:r>
            <a:r>
              <a:rPr lang="es-ES" sz="3200" dirty="0" smtClean="0"/>
              <a:t>).</a:t>
            </a:r>
          </a:p>
          <a:p>
            <a:pPr lvl="1"/>
            <a:r>
              <a:rPr lang="es-ES" sz="3200" dirty="0" smtClean="0"/>
              <a:t>1.2 Uniones de datos (</a:t>
            </a:r>
            <a:r>
              <a:rPr lang="es-ES" sz="3200" dirty="0" err="1" smtClean="0"/>
              <a:t>union</a:t>
            </a:r>
            <a:r>
              <a:rPr lang="es-ES" sz="3200" dirty="0" smtClean="0"/>
              <a:t>).</a:t>
            </a:r>
          </a:p>
          <a:p>
            <a:pPr lvl="1"/>
            <a:r>
              <a:rPr lang="es-ES" sz="3200" dirty="0" smtClean="0"/>
              <a:t>1.3 Registros variantes.</a:t>
            </a:r>
          </a:p>
          <a:p>
            <a:pPr lvl="1"/>
            <a:r>
              <a:rPr lang="es-ES" sz="3200" dirty="0" smtClean="0"/>
              <a:t>1.4 Tipos de datos enumerados.</a:t>
            </a:r>
          </a:p>
          <a:p>
            <a:pPr lvl="1"/>
            <a:r>
              <a:rPr lang="es-ES" sz="3200" dirty="0" smtClean="0"/>
              <a:t>1.5 Manejo de bits.</a:t>
            </a:r>
          </a:p>
          <a:p>
            <a:pPr lvl="1"/>
            <a:r>
              <a:rPr lang="es-ES" sz="3200" dirty="0" smtClean="0"/>
              <a:t>1.6 Campos de bits.</a:t>
            </a:r>
          </a:p>
          <a:p>
            <a:pPr lvl="1"/>
            <a:r>
              <a:rPr lang="es-ES" sz="3200" dirty="0" smtClean="0"/>
              <a:t>1.7 Operaciones con Bits ( AND, OR,</a:t>
            </a:r>
          </a:p>
          <a:p>
            <a:pPr lvl="1"/>
            <a:r>
              <a:rPr lang="es-ES" sz="3200" dirty="0" smtClean="0"/>
              <a:t>NOT, XOR).</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raining seminar presentation">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Training seminar presentation</Template>
  <TotalTime>0</TotalTime>
  <Words>4177</Words>
  <Application>Microsoft Office PowerPoint</Application>
  <PresentationFormat>On-screen Show (4:3)</PresentationFormat>
  <Paragraphs>676</Paragraphs>
  <Slides>38</Slides>
  <Notes>36</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Training seminar presentation</vt:lpstr>
      <vt:lpstr>Topicos Selectos de Programacion</vt:lpstr>
      <vt:lpstr>Topicos Selectos de Programacion</vt:lpstr>
      <vt:lpstr>Topicos Selectos de Programacion</vt:lpstr>
      <vt:lpstr>Topicos Selectos de Programacion</vt:lpstr>
      <vt:lpstr>Topicos Selectos de Programacion</vt:lpstr>
      <vt:lpstr>Topicos Selectos de Programacion</vt:lpstr>
      <vt:lpstr>Topicos Selectos de Programacion</vt:lpstr>
      <vt:lpstr>Topicos Selectos de Programacion</vt:lpstr>
      <vt:lpstr>Unidad I Tipos de datos definidos por el usuario.</vt:lpstr>
      <vt:lpstr>COLLECTIONS</vt:lpstr>
      <vt:lpstr>Arrays </vt:lpstr>
      <vt:lpstr>One-Dimensional Array </vt:lpstr>
      <vt:lpstr>Multi-Dimensional Array </vt:lpstr>
      <vt:lpstr>Multi-Dimensional Array </vt:lpstr>
      <vt:lpstr>String </vt:lpstr>
      <vt:lpstr>Operating on Strings </vt:lpstr>
      <vt:lpstr>Operating on Strings </vt:lpstr>
      <vt:lpstr>Array of Strings </vt:lpstr>
      <vt:lpstr>Struct (c# 2008 p108)</vt:lpstr>
      <vt:lpstr>Struct</vt:lpstr>
      <vt:lpstr>Enumeration (c# 2008 p104)</vt:lpstr>
      <vt:lpstr>List</vt:lpstr>
      <vt:lpstr>Stack</vt:lpstr>
      <vt:lpstr>Queue</vt:lpstr>
      <vt:lpstr>Hash Table</vt:lpstr>
      <vt:lpstr>Dictionary</vt:lpstr>
      <vt:lpstr>Tree</vt:lpstr>
      <vt:lpstr>Tree</vt:lpstr>
      <vt:lpstr>Tree</vt:lpstr>
      <vt:lpstr>Set</vt:lpstr>
      <vt:lpstr>Graph</vt:lpstr>
      <vt:lpstr>Network</vt:lpstr>
      <vt:lpstr>The Bitwise Operators</vt:lpstr>
      <vt:lpstr>The Bitwise Operators</vt:lpstr>
      <vt:lpstr>The Bitwise Operators</vt:lpstr>
      <vt:lpstr>The Bitwise Operators</vt:lpstr>
      <vt:lpstr>The Bitwise Operators</vt:lpstr>
      <vt:lpstr>The Bitwise Operators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2009-01-11T05:29:57Z</dcterms:created>
  <dcterms:modified xsi:type="dcterms:W3CDTF">2012-08-17T18:40:52Z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TC101671263082</vt:lpwstr>
  </property>
</Properties>
</file>